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4"/>
  </p:notesMasterIdLst>
  <p:handoutMasterIdLst>
    <p:handoutMasterId r:id="rId165"/>
  </p:handoutMasterIdLst>
  <p:sldIdLst>
    <p:sldId id="256" r:id="rId2"/>
    <p:sldId id="257" r:id="rId3"/>
    <p:sldId id="475" r:id="rId4"/>
    <p:sldId id="486" r:id="rId5"/>
    <p:sldId id="268" r:id="rId6"/>
    <p:sldId id="266" r:id="rId7"/>
    <p:sldId id="258" r:id="rId8"/>
    <p:sldId id="476" r:id="rId9"/>
    <p:sldId id="259" r:id="rId10"/>
    <p:sldId id="456" r:id="rId11"/>
    <p:sldId id="260" r:id="rId12"/>
    <p:sldId id="261" r:id="rId13"/>
    <p:sldId id="262" r:id="rId14"/>
    <p:sldId id="263" r:id="rId15"/>
    <p:sldId id="264" r:id="rId16"/>
    <p:sldId id="265" r:id="rId17"/>
    <p:sldId id="267" r:id="rId18"/>
    <p:sldId id="269" r:id="rId19"/>
    <p:sldId id="270" r:id="rId20"/>
    <p:sldId id="271" r:id="rId21"/>
    <p:sldId id="311" r:id="rId22"/>
    <p:sldId id="272" r:id="rId23"/>
    <p:sldId id="273" r:id="rId24"/>
    <p:sldId id="274" r:id="rId25"/>
    <p:sldId id="275" r:id="rId26"/>
    <p:sldId id="276" r:id="rId27"/>
    <p:sldId id="277" r:id="rId28"/>
    <p:sldId id="457" r:id="rId29"/>
    <p:sldId id="452" r:id="rId30"/>
    <p:sldId id="453" r:id="rId31"/>
    <p:sldId id="279" r:id="rId32"/>
    <p:sldId id="487" r:id="rId33"/>
    <p:sldId id="280" r:id="rId34"/>
    <p:sldId id="445" r:id="rId35"/>
    <p:sldId id="281" r:id="rId36"/>
    <p:sldId id="282" r:id="rId37"/>
    <p:sldId id="444" r:id="rId38"/>
    <p:sldId id="283" r:id="rId39"/>
    <p:sldId id="284" r:id="rId40"/>
    <p:sldId id="285" r:id="rId41"/>
    <p:sldId id="286" r:id="rId42"/>
    <p:sldId id="287" r:id="rId43"/>
    <p:sldId id="288" r:id="rId44"/>
    <p:sldId id="446" r:id="rId45"/>
    <p:sldId id="289" r:id="rId46"/>
    <p:sldId id="290" r:id="rId47"/>
    <p:sldId id="449" r:id="rId48"/>
    <p:sldId id="447" r:id="rId49"/>
    <p:sldId id="448" r:id="rId50"/>
    <p:sldId id="294" r:id="rId51"/>
    <p:sldId id="295" r:id="rId52"/>
    <p:sldId id="458" r:id="rId53"/>
    <p:sldId id="297" r:id="rId54"/>
    <p:sldId id="459" r:id="rId55"/>
    <p:sldId id="298" r:id="rId56"/>
    <p:sldId id="299" r:id="rId57"/>
    <p:sldId id="460" r:id="rId58"/>
    <p:sldId id="488" r:id="rId59"/>
    <p:sldId id="462" r:id="rId60"/>
    <p:sldId id="387" r:id="rId61"/>
    <p:sldId id="489" r:id="rId62"/>
    <p:sldId id="389" r:id="rId63"/>
    <p:sldId id="390" r:id="rId64"/>
    <p:sldId id="391" r:id="rId65"/>
    <p:sldId id="392" r:id="rId66"/>
    <p:sldId id="304" r:id="rId67"/>
    <p:sldId id="463" r:id="rId68"/>
    <p:sldId id="464" r:id="rId69"/>
    <p:sldId id="490" r:id="rId70"/>
    <p:sldId id="307" r:id="rId71"/>
    <p:sldId id="315" r:id="rId72"/>
    <p:sldId id="316" r:id="rId73"/>
    <p:sldId id="317" r:id="rId74"/>
    <p:sldId id="318" r:id="rId75"/>
    <p:sldId id="319" r:id="rId76"/>
    <p:sldId id="465" r:id="rId77"/>
    <p:sldId id="466" r:id="rId78"/>
    <p:sldId id="467" r:id="rId79"/>
    <p:sldId id="468" r:id="rId80"/>
    <p:sldId id="484" r:id="rId81"/>
    <p:sldId id="469" r:id="rId82"/>
    <p:sldId id="491" r:id="rId83"/>
    <p:sldId id="393" r:id="rId84"/>
    <p:sldId id="394" r:id="rId85"/>
    <p:sldId id="400" r:id="rId86"/>
    <p:sldId id="492" r:id="rId87"/>
    <p:sldId id="402" r:id="rId88"/>
    <p:sldId id="403" r:id="rId89"/>
    <p:sldId id="493" r:id="rId90"/>
    <p:sldId id="404" r:id="rId91"/>
    <p:sldId id="470" r:id="rId92"/>
    <p:sldId id="384" r:id="rId93"/>
    <p:sldId id="471" r:id="rId94"/>
    <p:sldId id="395" r:id="rId95"/>
    <p:sldId id="396" r:id="rId96"/>
    <p:sldId id="398" r:id="rId97"/>
    <p:sldId id="472" r:id="rId98"/>
    <p:sldId id="399" r:id="rId99"/>
    <p:sldId id="325" r:id="rId100"/>
    <p:sldId id="326" r:id="rId101"/>
    <p:sldId id="328" r:id="rId102"/>
    <p:sldId id="329" r:id="rId103"/>
    <p:sldId id="330" r:id="rId104"/>
    <p:sldId id="331" r:id="rId105"/>
    <p:sldId id="332" r:id="rId106"/>
    <p:sldId id="333" r:id="rId107"/>
    <p:sldId id="477" r:id="rId108"/>
    <p:sldId id="335" r:id="rId109"/>
    <p:sldId id="336" r:id="rId110"/>
    <p:sldId id="337" r:id="rId111"/>
    <p:sldId id="338" r:id="rId112"/>
    <p:sldId id="381" r:id="rId113"/>
    <p:sldId id="478" r:id="rId114"/>
    <p:sldId id="339" r:id="rId115"/>
    <p:sldId id="340" r:id="rId116"/>
    <p:sldId id="341" r:id="rId117"/>
    <p:sldId id="342" r:id="rId118"/>
    <p:sldId id="343" r:id="rId119"/>
    <p:sldId id="344" r:id="rId120"/>
    <p:sldId id="345" r:id="rId121"/>
    <p:sldId id="346" r:id="rId122"/>
    <p:sldId id="347" r:id="rId123"/>
    <p:sldId id="348" r:id="rId124"/>
    <p:sldId id="349" r:id="rId125"/>
    <p:sldId id="350" r:id="rId126"/>
    <p:sldId id="351" r:id="rId127"/>
    <p:sldId id="352" r:id="rId128"/>
    <p:sldId id="353" r:id="rId129"/>
    <p:sldId id="354" r:id="rId130"/>
    <p:sldId id="355" r:id="rId131"/>
    <p:sldId id="356" r:id="rId132"/>
    <p:sldId id="357" r:id="rId133"/>
    <p:sldId id="358" r:id="rId134"/>
    <p:sldId id="359" r:id="rId135"/>
    <p:sldId id="360" r:id="rId136"/>
    <p:sldId id="361" r:id="rId137"/>
    <p:sldId id="362" r:id="rId138"/>
    <p:sldId id="363" r:id="rId139"/>
    <p:sldId id="364" r:id="rId140"/>
    <p:sldId id="365" r:id="rId141"/>
    <p:sldId id="366" r:id="rId142"/>
    <p:sldId id="367" r:id="rId143"/>
    <p:sldId id="494" r:id="rId144"/>
    <p:sldId id="368" r:id="rId145"/>
    <p:sldId id="369" r:id="rId146"/>
    <p:sldId id="370" r:id="rId147"/>
    <p:sldId id="371" r:id="rId148"/>
    <p:sldId id="372" r:id="rId149"/>
    <p:sldId id="373" r:id="rId150"/>
    <p:sldId id="451" r:id="rId151"/>
    <p:sldId id="374" r:id="rId152"/>
    <p:sldId id="375" r:id="rId153"/>
    <p:sldId id="473" r:id="rId154"/>
    <p:sldId id="474" r:id="rId155"/>
    <p:sldId id="454" r:id="rId156"/>
    <p:sldId id="455" r:id="rId157"/>
    <p:sldId id="485" r:id="rId158"/>
    <p:sldId id="376" r:id="rId159"/>
    <p:sldId id="377" r:id="rId160"/>
    <p:sldId id="378" r:id="rId161"/>
    <p:sldId id="379" r:id="rId162"/>
    <p:sldId id="380" r:id="rId16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0AA5"/>
    <a:srgbClr val="A2AB00"/>
    <a:srgbClr val="730000"/>
    <a:srgbClr val="043504"/>
    <a:srgbClr val="0099CC"/>
    <a:srgbClr val="423174"/>
    <a:srgbClr val="BBE0E3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31" autoAdjust="0"/>
    <p:restoredTop sz="94660"/>
  </p:normalViewPr>
  <p:slideViewPr>
    <p:cSldViewPr>
      <p:cViewPr varScale="1">
        <p:scale>
          <a:sx n="158" d="100"/>
          <a:sy n="158" d="100"/>
        </p:scale>
        <p:origin x="-368" y="-112"/>
      </p:cViewPr>
      <p:guideLst>
        <p:guide orient="horz" pos="20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38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notesMaster" Target="notesMasters/notesMaster1.xml"/><Relationship Id="rId165" Type="http://schemas.openxmlformats.org/officeDocument/2006/relationships/handoutMaster" Target="handoutMasters/handoutMaster1.xml"/><Relationship Id="rId166" Type="http://schemas.openxmlformats.org/officeDocument/2006/relationships/printerSettings" Target="printerSettings/printerSettings1.bin"/><Relationship Id="rId167" Type="http://schemas.openxmlformats.org/officeDocument/2006/relationships/presProps" Target="presProps.xml"/><Relationship Id="rId168" Type="http://schemas.openxmlformats.org/officeDocument/2006/relationships/viewProps" Target="viewProps.xml"/><Relationship Id="rId16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tableStyles" Target="tableStyles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813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4088" y="4443413"/>
            <a:ext cx="5100637" cy="4202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06" tIns="46912" rIns="92206" bIns="469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3263"/>
            <a:ext cx="4630737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048338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2438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04875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57313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09750" algn="l" defTabSz="90487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Ribbon and Tube</a:t>
            </a:r>
          </a:p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Use with caution on unstructured data</a:t>
            </a:r>
          </a:p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Never use with structured data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Use with caution on unstructured data.</a:t>
            </a:r>
          </a:p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Use with extreme caution on structured data.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Usually safe with unstructured data.</a:t>
            </a:r>
          </a:p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Requires only mild caution with structured data.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Usually safe on all data.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IceT</a:t>
            </a:r>
          </a:p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Sort-last -&gt; image compositing</a:t>
            </a:r>
          </a:p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Insensitive to iamge data size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Also do volume rendering.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Also do volume rendering.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ctrl-space: Win/Linux.  alt-space: Mac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Mention eyeballs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Problem: camera position different in each view.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From here, re-verify relationship of temperature and pressure.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Add control points by clicking in color box.</a:t>
            </a:r>
          </a:p>
          <a:p>
            <a:pPr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Drag control points to move them.</a:t>
            </a:r>
          </a:p>
          <a:p>
            <a:pPr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Delete active point by hitting backspace or delete.</a:t>
            </a:r>
          </a:p>
          <a:p>
            <a:pPr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Click active point to change its color.</a:t>
            </a:r>
          </a:p>
          <a:p>
            <a:pPr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Can save and load transfer functions.</a:t>
            </a:r>
          </a:p>
          <a:p>
            <a:pPr lvl="1"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Load black-body radiation.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>
                <a:latin typeface="Times New Roman" pitchFamily="-107" charset="0"/>
                <a:ea typeface="ＭＳ Ｐゴシック" pitchFamily="-107" charset="-128"/>
              </a:rPr>
              <a:t>Rubber band selection tools</a:t>
            </a:r>
            <a:r>
              <a:rPr lang="en-US" baseline="0" dirty="0" smtClean="0">
                <a:latin typeface="Times New Roman" pitchFamily="-107" charset="0"/>
                <a:ea typeface="ＭＳ Ｐゴシック" pitchFamily="-107" charset="-128"/>
              </a:rPr>
              <a:t> and polygon selection tools which create polygon by dragging</a:t>
            </a:r>
            <a:endParaRPr lang="en-US" dirty="0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You may want to move the Selection Inspector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77" tIns="46589" rIns="93177" bIns="46589"/>
          <a:lstStyle/>
          <a:p>
            <a:fld id="{474A477C-F98F-44A6-A600-6218A7CFD504}" type="slidenum">
              <a:rPr lang="en-US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Might need to select different block to find selected rows.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Small montage of projects using ParaView.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Demonstrates</a:t>
            </a:r>
            <a:r>
              <a:rPr lang="en-US" baseline="0" dirty="0" smtClean="0"/>
              <a:t> the breadth of utility ParaView has.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7026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You can move text around with the mouse or pick a standard window location.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 Works on huge numbers of cells in an uncharacteristically large number of blocks</a:t>
            </a:r>
          </a:p>
          <a:p>
            <a:pPr lvl="1">
              <a:buFontTx/>
              <a:buChar char="•"/>
            </a:pPr>
            <a:r>
              <a:rPr lang="en-US" smtClean="0">
                <a:latin typeface="Times New Roman" pitchFamily="-107" charset="0"/>
                <a:ea typeface="ＭＳ Ｐゴシック" pitchFamily="-107" charset="-128"/>
              </a:rPr>
              <a:t>Working with data containing 10’s of thousands to 100’s of thousands of blocks and billions of cells.</a:t>
            </a:r>
          </a:p>
          <a:p>
            <a:pPr lvl="1">
              <a:buFontTx/>
              <a:buChar char="•"/>
            </a:pPr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Simulation of flow over a full wing where a synthetic jet issues unsteady </a:t>
            </a:r>
            <a:r>
              <a:rPr lang="en-US" dirty="0" err="1" smtClean="0"/>
              <a:t>crossflow</a:t>
            </a:r>
            <a:r>
              <a:rPr lang="en-US" dirty="0" smtClean="0"/>
              <a:t> jet at 1750Hz.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3.3</a:t>
            </a:r>
            <a:r>
              <a:rPr lang="en-US" baseline="0" dirty="0" smtClean="0"/>
              <a:t> billion tetrahedra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Run in situ with PHASTA simulation on 160 thousand cores.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7147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7" charset="0"/>
              <a:ea typeface="ＭＳ Ｐゴシック" pitchFamily="-107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772400" y="95250"/>
            <a:ext cx="1260475" cy="742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3"/>
          <p:cNvPicPr>
            <a:picLocks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286000" cy="130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>
            <a:off x="803275" y="1447800"/>
            <a:ext cx="761682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 New Roman" charset="0"/>
              <a:ea typeface="+mn-ea"/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ahoma" pitchFamily="-112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2" name="Picture 9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772400" y="5943600"/>
            <a:ext cx="1252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0"/>
          <p:cNvPicPr>
            <a:picLocks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7845425" y="6350000"/>
            <a:ext cx="110490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00"/>
          </a:solidFill>
          <a:latin typeface="Arial" charset="0"/>
        </a:defRPr>
      </a:lvl9pPr>
    </p:titleStyle>
    <p:bodyStyle>
      <a:lvl1pPr marL="34290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rgbClr val="000000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3000">
          <a:solidFill>
            <a:srgbClr val="000000"/>
          </a:solidFill>
          <a:latin typeface="+mn-lt"/>
          <a:ea typeface="ＭＳ Ｐゴシック" charset="-128"/>
        </a:defRPr>
      </a:lvl2pPr>
      <a:lvl3pPr marL="10858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>
          <a:solidFill>
            <a:srgbClr val="000000"/>
          </a:solidFill>
          <a:latin typeface="+mn-lt"/>
          <a:ea typeface="ＭＳ Ｐゴシック" charset="-128"/>
        </a:defRPr>
      </a:lvl3pPr>
      <a:lvl4pPr marL="1543050" indent="-1714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400">
          <a:solidFill>
            <a:srgbClr val="000000"/>
          </a:solidFill>
          <a:latin typeface="+mn-lt"/>
          <a:ea typeface="ＭＳ Ｐゴシック" charset="-128"/>
        </a:defRPr>
      </a:lvl4pPr>
      <a:lvl5pPr marL="19431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5pPr>
      <a:lvl6pPr marL="24003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6pPr>
      <a:lvl7pPr marL="28575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7pPr>
      <a:lvl8pPr marL="33147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8pPr>
      <a:lvl9pPr marL="3771900" indent="-1143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rgbClr val="00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jpeg"/><Relationship Id="rId5" Type="http://schemas.openxmlformats.org/officeDocument/2006/relationships/image" Target="../media/image4.wmf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32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33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33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3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3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36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3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3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make.org/" TargetMode="External"/><Relationship Id="rId4" Type="http://schemas.openxmlformats.org/officeDocument/2006/relationships/hyperlink" Target="http://www.mesa3d.org/" TargetMode="External"/><Relationship Id="rId5" Type="http://schemas.openxmlformats.org/officeDocument/2006/relationships/hyperlink" Target="http://www.paraview.org/Wiki/Setting_up_a_ParaView_Server%23Compilin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hyperlink" Target="http://www.paraview.org/Wiki/Setting_up_a_ParaView_Server%23Running_the_Server" TargetMode="External"/><Relationship Id="rId5" Type="http://schemas.openxmlformats.org/officeDocument/2006/relationships/image" Target="../media/image144.png"/><Relationship Id="rId6" Type="http://schemas.openxmlformats.org/officeDocument/2006/relationships/image" Target="../media/image1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image" Target="../media/image150.png"/><Relationship Id="rId6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92.png"/><Relationship Id="rId8" Type="http://schemas.openxmlformats.org/officeDocument/2006/relationships/image" Target="../media/image94.emf"/><Relationship Id="rId9" Type="http://schemas.openxmlformats.org/officeDocument/2006/relationships/image" Target="../media/image9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61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3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9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67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5" Type="http://schemas.openxmlformats.org/officeDocument/2006/relationships/image" Target="../media/image170.png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9" Type="http://schemas.openxmlformats.org/officeDocument/2006/relationships/image" Target="../media/image168.png"/><Relationship Id="rId10" Type="http://schemas.openxmlformats.org/officeDocument/2006/relationships/image" Target="../media/image175.png"/><Relationship Id="rId11" Type="http://schemas.openxmlformats.org/officeDocument/2006/relationships/image" Target="../media/image1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9" Type="http://schemas.openxmlformats.org/officeDocument/2006/relationships/image" Target="../media/image183.png"/><Relationship Id="rId10" Type="http://schemas.openxmlformats.org/officeDocument/2006/relationships/image" Target="../media/image184.png"/><Relationship Id="rId11" Type="http://schemas.openxmlformats.org/officeDocument/2006/relationships/image" Target="../media/image18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4" Type="http://schemas.openxmlformats.org/officeDocument/2006/relationships/image" Target="../media/image188.png"/><Relationship Id="rId5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90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://paraview.org/Wiki/ParaView/Users_Guide/Table_Of_Contents" TargetMode="External"/><Relationship Id="rId4" Type="http://schemas.openxmlformats.org/officeDocument/2006/relationships/hyperlink" Target="http://www.paraview.org/Wiki/ParaView" TargetMode="External"/><Relationship Id="rId5" Type="http://schemas.openxmlformats.org/officeDocument/2006/relationships/hyperlink" Target="http://www.paraview.org/Wiki/Setting_up_a_ParaView_Server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paraview.org/Wiki/ParaView/Users_Guide/Table_Of_Contents" TargetMode="External"/><Relationship Id="rId4" Type="http://schemas.openxmlformats.org/officeDocument/2006/relationships/hyperlink" Target="http://www.paraview.org" TargetMode="External"/><Relationship Id="rId5" Type="http://schemas.openxmlformats.org/officeDocument/2006/relationships/hyperlink" Target="mailto:paraview@paraview.org" TargetMode="External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8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9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9.png"/><Relationship Id="rId12" Type="http://schemas.openxmlformats.org/officeDocument/2006/relationships/image" Target="../media/image70.png"/><Relationship Id="rId13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aview.org" TargetMode="External"/><Relationship Id="rId4" Type="http://schemas.openxmlformats.org/officeDocument/2006/relationships/hyperlink" Target="http://www.paraview.org/Wiki/The_ParaView_Tutoria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7.png"/><Relationship Id="rId5" Type="http://schemas.openxmlformats.org/officeDocument/2006/relationships/image" Target="../media/image33.png"/><Relationship Id="rId6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7.png"/><Relationship Id="rId5" Type="http://schemas.openxmlformats.org/officeDocument/2006/relationships/image" Target="../media/image33.png"/><Relationship Id="rId6" Type="http://schemas.openxmlformats.org/officeDocument/2006/relationships/image" Target="../media/image9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07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07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33.png"/><Relationship Id="rId5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17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2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95.emf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30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3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3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5943600"/>
            <a:ext cx="12525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11" descr="C:\_Alldata\DEB WORK\Templates &amp; Logos\Other Labs.NNSA\NNSAlogo0410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324600"/>
            <a:ext cx="9144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9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5425" y="6350000"/>
            <a:ext cx="1104900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365" name="Picture 14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286000" cy="130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3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" y="1066800"/>
            <a:ext cx="8915400" cy="838200"/>
          </a:xfrm>
          <a:noFill/>
        </p:spPr>
        <p:txBody>
          <a:bodyPr anchor="ctr"/>
          <a:lstStyle/>
          <a:p>
            <a:r>
              <a:rPr lang="en-US" smtClean="0">
                <a:ea typeface="ＭＳ Ｐゴシック" pitchFamily="-107" charset="-128"/>
              </a:rPr>
              <a:t>Large Scale Visualization with ParaView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2133600"/>
            <a:ext cx="6553200" cy="3200400"/>
          </a:xfrm>
        </p:spPr>
        <p:txBody>
          <a:bodyPr/>
          <a:lstStyle/>
          <a:p>
            <a:pPr marL="342900" indent="-171450">
              <a:spcBef>
                <a:spcPts val="0"/>
              </a:spcBef>
              <a:spcAft>
                <a:spcPts val="1200"/>
              </a:spcAft>
            </a:pPr>
            <a:r>
              <a:rPr lang="en-US" sz="3600" dirty="0" smtClean="0">
                <a:ea typeface="ＭＳ Ｐゴシック" pitchFamily="-107" charset="-128"/>
              </a:rPr>
              <a:t>Supercomputing 2013 Tutorial</a:t>
            </a:r>
            <a:endParaRPr lang="en-US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07" charset="-128"/>
            </a:endParaRPr>
          </a:p>
          <a:p>
            <a:pPr marL="342900" indent="-171450">
              <a:spcBef>
                <a:spcPts val="0"/>
              </a:spcBef>
            </a:pPr>
            <a:r>
              <a:rPr lang="en-US" sz="2800" dirty="0" smtClean="0">
                <a:ea typeface="ＭＳ Ｐゴシック" pitchFamily="-107" charset="-128"/>
              </a:rPr>
              <a:t>November 17, 2013</a:t>
            </a:r>
            <a:endParaRPr lang="en-US" sz="20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07" charset="-128"/>
            </a:endParaRPr>
          </a:p>
          <a:p>
            <a:pPr marL="342900" indent="-171450"/>
            <a:endParaRPr lang="en-US" sz="2000" dirty="0" smtClean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07" charset="-128"/>
            </a:endParaRPr>
          </a:p>
          <a:p>
            <a:pPr marL="342900" indent="-171450">
              <a:lnSpc>
                <a:spcPts val="2000"/>
              </a:lnSpc>
            </a:pPr>
            <a:r>
              <a:rPr lang="en-US" sz="2000" dirty="0" smtClean="0">
                <a:ea typeface="ＭＳ Ｐゴシック" pitchFamily="-107" charset="-128"/>
              </a:rPr>
              <a:t>Kenneth Moreland	W. Alan Scott </a:t>
            </a:r>
          </a:p>
          <a:p>
            <a:pPr marL="342900" indent="-171450">
              <a:lnSpc>
                <a:spcPts val="2000"/>
              </a:lnSpc>
            </a:pPr>
            <a:r>
              <a:rPr lang="en-US" sz="1800" dirty="0" smtClean="0">
                <a:ea typeface="ＭＳ Ｐゴシック" pitchFamily="-107" charset="-128"/>
              </a:rPr>
              <a:t>Sandia National Laboratories</a:t>
            </a:r>
          </a:p>
          <a:p>
            <a:pPr marL="342900" indent="-171450">
              <a:lnSpc>
                <a:spcPts val="2000"/>
              </a:lnSpc>
            </a:pPr>
            <a:endParaRPr lang="en-US" sz="1800" dirty="0">
              <a:ea typeface="ＭＳ Ｐゴシック" pitchFamily="-107" charset="-128"/>
            </a:endParaRPr>
          </a:p>
          <a:p>
            <a:pPr marL="342900" indent="-171450">
              <a:lnSpc>
                <a:spcPts val="2000"/>
              </a:lnSpc>
            </a:pPr>
            <a:r>
              <a:rPr lang="en-US" sz="2000" dirty="0" smtClean="0">
                <a:ea typeface="ＭＳ Ｐゴシック" pitchFamily="-107" charset="-128"/>
              </a:rPr>
              <a:t>David </a:t>
            </a:r>
            <a:r>
              <a:rPr lang="en-US" sz="2000" dirty="0" err="1" smtClean="0">
                <a:ea typeface="ＭＳ Ｐゴシック" pitchFamily="-107" charset="-128"/>
              </a:rPr>
              <a:t>DeMarle</a:t>
            </a:r>
            <a:endParaRPr lang="en-US" sz="2000" dirty="0" smtClean="0">
              <a:ea typeface="ＭＳ Ｐゴシック" pitchFamily="-107" charset="-128"/>
            </a:endParaRPr>
          </a:p>
          <a:p>
            <a:pPr marL="342900" indent="-171450">
              <a:lnSpc>
                <a:spcPts val="2000"/>
              </a:lnSpc>
            </a:pPr>
            <a:r>
              <a:rPr lang="en-US" sz="1800" dirty="0" smtClean="0">
                <a:ea typeface="ＭＳ Ｐゴシック" pitchFamily="-107" charset="-128"/>
              </a:rPr>
              <a:t>Kitware, Inc.</a:t>
            </a:r>
          </a:p>
          <a:p>
            <a:pPr marL="342900" indent="-171450">
              <a:lnSpc>
                <a:spcPts val="2000"/>
              </a:lnSpc>
            </a:pPr>
            <a:endParaRPr lang="en-US" sz="1800" dirty="0">
              <a:ea typeface="ＭＳ Ｐゴシック" pitchFamily="-107" charset="-128"/>
            </a:endParaRPr>
          </a:p>
          <a:p>
            <a:pPr marL="342900" indent="-171450">
              <a:lnSpc>
                <a:spcPts val="2000"/>
              </a:lnSpc>
            </a:pPr>
            <a:r>
              <a:rPr lang="en-US" sz="2000" dirty="0" smtClean="0">
                <a:ea typeface="ＭＳ Ｐゴシック" pitchFamily="-107" charset="-128"/>
              </a:rPr>
              <a:t>Li-Ta Lo</a:t>
            </a:r>
          </a:p>
          <a:p>
            <a:pPr marL="342900" indent="-171450">
              <a:lnSpc>
                <a:spcPts val="2000"/>
              </a:lnSpc>
            </a:pPr>
            <a:r>
              <a:rPr lang="en-US" sz="1800" dirty="0" smtClean="0">
                <a:ea typeface="ＭＳ Ｐゴシック" pitchFamily="-107" charset="-128"/>
              </a:rPr>
              <a:t>Los Alamos National Laboratory</a:t>
            </a:r>
          </a:p>
        </p:txBody>
      </p:sp>
      <p:sp>
        <p:nvSpPr>
          <p:cNvPr id="15368" name="Rectangle 5"/>
          <p:cNvSpPr>
            <a:spLocks noChangeArrowheads="1"/>
          </p:cNvSpPr>
          <p:nvPr/>
        </p:nvSpPr>
        <p:spPr bwMode="auto">
          <a:xfrm>
            <a:off x="1828800" y="6214234"/>
            <a:ext cx="5486400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algn="ctr"/>
            <a:r>
              <a:rPr lang="en-US" sz="900" dirty="0">
                <a:solidFill>
                  <a:srgbClr val="000000"/>
                </a:solidFill>
                <a:latin typeface="Helvetica" pitchFamily="-107" charset="0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</a:t>
            </a:r>
            <a:r>
              <a:rPr lang="en-US" sz="900" dirty="0" smtClean="0">
                <a:solidFill>
                  <a:srgbClr val="000000"/>
                </a:solidFill>
                <a:latin typeface="Helvetica" pitchFamily="-107" charset="0"/>
              </a:rPr>
              <a:t>.</a:t>
            </a:r>
          </a:p>
          <a:p>
            <a:pPr algn="ctr"/>
            <a:r>
              <a:rPr lang="en-US" sz="900" dirty="0" smtClean="0">
                <a:solidFill>
                  <a:srgbClr val="000000"/>
                </a:solidFill>
                <a:latin typeface="Helvetica" pitchFamily="-107" charset="0"/>
              </a:rPr>
              <a:t>SAND 2013-9368P</a:t>
            </a:r>
            <a:endParaRPr lang="en-US" sz="900" dirty="0">
              <a:solidFill>
                <a:srgbClr val="000000"/>
              </a:solidFill>
              <a:latin typeface="Helvetica" pitchFamily="-107" charset="0"/>
            </a:endParaRPr>
          </a:p>
        </p:txBody>
      </p:sp>
      <p:pic>
        <p:nvPicPr>
          <p:cNvPr id="15369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95250"/>
            <a:ext cx="1260475" cy="742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" name="Picture 1" descr="New_DOE_Logo_Colo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0"/>
            <a:ext cx="914400" cy="2295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a typeface="ＭＳ Ｐゴシック" pitchFamily="-107" charset="-128"/>
              </a:rPr>
              <a:t>Used for all ranges of data size.</a:t>
            </a:r>
          </a:p>
          <a:p>
            <a:r>
              <a:rPr lang="en-US" dirty="0">
                <a:ea typeface="ＭＳ Ｐゴシック" pitchFamily="-107" charset="-128"/>
              </a:rPr>
              <a:t>Landmarks of SNL usage:</a:t>
            </a:r>
          </a:p>
          <a:p>
            <a:pPr lvl="1"/>
            <a:r>
              <a:rPr lang="en-US" dirty="0">
                <a:ea typeface="ＭＳ Ｐゴシック" pitchFamily="-107" charset="-128"/>
              </a:rPr>
              <a:t>6 billion structured cells (2005).</a:t>
            </a:r>
          </a:p>
          <a:p>
            <a:pPr lvl="1"/>
            <a:r>
              <a:rPr lang="en-US" dirty="0">
                <a:ea typeface="ＭＳ Ｐゴシック" pitchFamily="-107" charset="-128"/>
              </a:rPr>
              <a:t>250 million unstructured cells (2005).</a:t>
            </a:r>
          </a:p>
          <a:p>
            <a:pPr lvl="1"/>
            <a:r>
              <a:rPr lang="en-US" dirty="0">
                <a:ea typeface="ＭＳ Ｐゴシック" pitchFamily="-107" charset="-128"/>
              </a:rPr>
              <a:t>Billions of AMR cells (2008).</a:t>
            </a:r>
          </a:p>
          <a:p>
            <a:pPr lvl="1"/>
            <a:r>
              <a:rPr lang="en-US" dirty="0">
                <a:ea typeface="ＭＳ Ｐゴシック" pitchFamily="-107" charset="-128"/>
              </a:rPr>
              <a:t>Scaling test over 1 Trillion cells (2010).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4348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Text Position</a:t>
            </a:r>
          </a:p>
        </p:txBody>
      </p:sp>
      <p:pic>
        <p:nvPicPr>
          <p:cNvPr id="17817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8550" y="1922463"/>
            <a:ext cx="4406900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Annotate Time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Sources → Annotate Time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  <p:pic>
        <p:nvPicPr>
          <p:cNvPr id="5" name="Picture 4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69" y="22098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Annotate Time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Sources → Annotate Time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Select can.ex2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From quick dialog, select Annotate Time Filter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Move annotation around.</a:t>
            </a:r>
          </a:p>
        </p:txBody>
      </p:sp>
      <p:pic>
        <p:nvPicPr>
          <p:cNvPr id="6" name="Picture 5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69" y="2209800"/>
            <a:ext cx="1336431" cy="457200"/>
          </a:xfrm>
          <a:prstGeom prst="rect">
            <a:avLst/>
          </a:prstGeom>
        </p:spPr>
      </p:pic>
      <p:pic>
        <p:nvPicPr>
          <p:cNvPr id="7" name="Picture 6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196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Reset ParaView</a:t>
            </a:r>
          </a:p>
        </p:txBody>
      </p:sp>
      <p:pic>
        <p:nvPicPr>
          <p:cNvPr id="18432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971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Make an Animation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sz="2800" smtClean="0">
                <a:ea typeface="ＭＳ Ｐゴシック" pitchFamily="-107" charset="-128"/>
              </a:rPr>
              <a:t>Sources → Sphere, </a:t>
            </a:r>
          </a:p>
          <a:p>
            <a:pPr marL="781050" indent="-609600">
              <a:buFontTx/>
              <a:buAutoNum type="arabicPeriod"/>
            </a:pPr>
            <a:r>
              <a:rPr lang="en-US" sz="2800" smtClean="0">
                <a:ea typeface="ＭＳ Ｐゴシック" pitchFamily="-107" charset="-128"/>
              </a:rPr>
              <a:t>Make animation view visible.</a:t>
            </a:r>
          </a:p>
          <a:p>
            <a:pPr marL="781050" indent="-609600">
              <a:buFontTx/>
              <a:buAutoNum type="arabicPeriod"/>
            </a:pPr>
            <a:r>
              <a:rPr lang="en-US" sz="2800" smtClean="0">
                <a:ea typeface="ＭＳ Ｐゴシック" pitchFamily="-107" charset="-128"/>
              </a:rPr>
              <a:t>Change No. Frames to 50.</a:t>
            </a:r>
          </a:p>
          <a:p>
            <a:pPr marL="781050" indent="-609600">
              <a:buFontTx/>
              <a:buAutoNum type="arabicPeriod"/>
            </a:pPr>
            <a:r>
              <a:rPr lang="en-US" sz="2800" smtClean="0">
                <a:ea typeface="ＭＳ Ｐゴシック" pitchFamily="-107" charset="-128"/>
              </a:rPr>
              <a:t>Select Sphere1, Start Theta, press</a:t>
            </a:r>
          </a:p>
        </p:txBody>
      </p:sp>
      <p:pic>
        <p:nvPicPr>
          <p:cNvPr id="186373" name="Picture 7" descr="pqPlus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3048000"/>
            <a:ext cx="466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02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Make an Animation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sz="2800" dirty="0" smtClean="0">
                <a:ea typeface="ＭＳ Ｐゴシック" pitchFamily="-107" charset="-128"/>
              </a:rPr>
              <a:t>Sources → Sphere, </a:t>
            </a:r>
          </a:p>
          <a:p>
            <a:pPr marL="781050" indent="-609600">
              <a:buFontTx/>
              <a:buAutoNum type="arabicPeriod"/>
            </a:pPr>
            <a:r>
              <a:rPr lang="en-US" sz="2800" dirty="0" smtClean="0">
                <a:ea typeface="ＭＳ Ｐゴシック" pitchFamily="-107" charset="-128"/>
              </a:rPr>
              <a:t>Make animation view visible.</a:t>
            </a:r>
          </a:p>
          <a:p>
            <a:pPr marL="781050" indent="-609600">
              <a:buFontTx/>
              <a:buAutoNum type="arabicPeriod"/>
            </a:pPr>
            <a:r>
              <a:rPr lang="en-US" sz="2800" dirty="0" smtClean="0">
                <a:ea typeface="ＭＳ Ｐゴシック" pitchFamily="-107" charset="-128"/>
              </a:rPr>
              <a:t>Change No. Frames to 50.</a:t>
            </a:r>
          </a:p>
          <a:p>
            <a:pPr marL="781050" indent="-609600">
              <a:buFontTx/>
              <a:buAutoNum type="arabicPeriod"/>
            </a:pPr>
            <a:r>
              <a:rPr lang="en-US" sz="2800" dirty="0" smtClean="0">
                <a:ea typeface="ＭＳ Ｐゴシック" pitchFamily="-107" charset="-128"/>
              </a:rPr>
              <a:t>Select Sphere1, Start Theta, press</a:t>
            </a:r>
          </a:p>
          <a:p>
            <a:pPr marL="781050" indent="-609600">
              <a:buFontTx/>
              <a:buAutoNum type="arabicPeriod"/>
            </a:pPr>
            <a:r>
              <a:rPr lang="en-US" sz="2800" dirty="0" smtClean="0">
                <a:ea typeface="ＭＳ Ｐゴシック" pitchFamily="-107" charset="-128"/>
              </a:rPr>
              <a:t>Double-click Sphere1 – Start Theta </a:t>
            </a:r>
          </a:p>
          <a:p>
            <a:pPr marL="781050" indent="-609600">
              <a:buFontTx/>
              <a:buAutoNum type="arabicPeriod"/>
            </a:pPr>
            <a:r>
              <a:rPr lang="en-US" sz="2800" dirty="0" smtClean="0">
                <a:ea typeface="ＭＳ Ｐゴシック" pitchFamily="-107" charset="-128"/>
              </a:rPr>
              <a:t>Make New </a:t>
            </a:r>
            <a:r>
              <a:rPr lang="en-US" sz="2800" dirty="0" err="1" smtClean="0">
                <a:ea typeface="ＭＳ Ｐゴシック" pitchFamily="-107" charset="-128"/>
              </a:rPr>
              <a:t>keyframe</a:t>
            </a:r>
            <a:r>
              <a:rPr lang="en-US" sz="2800" dirty="0" smtClean="0">
                <a:ea typeface="ＭＳ Ｐゴシック" pitchFamily="-107" charset="-128"/>
              </a:rPr>
              <a:t>.</a:t>
            </a:r>
          </a:p>
          <a:p>
            <a:pPr marL="781050" indent="-609600">
              <a:buFontTx/>
              <a:buAutoNum type="arabicPeriod"/>
            </a:pPr>
            <a:r>
              <a:rPr lang="en-US" sz="2800" dirty="0" smtClean="0">
                <a:ea typeface="ＭＳ Ｐゴシック" pitchFamily="-107" charset="-128"/>
              </a:rPr>
              <a:t>First </a:t>
            </a:r>
            <a:r>
              <a:rPr lang="en-US" sz="2800" dirty="0" err="1" smtClean="0">
                <a:ea typeface="ＭＳ Ｐゴシック" pitchFamily="-107" charset="-128"/>
              </a:rPr>
              <a:t>keyframe</a:t>
            </a:r>
            <a:r>
              <a:rPr lang="en-US" sz="2800" dirty="0" smtClean="0">
                <a:ea typeface="ＭＳ Ｐゴシック" pitchFamily="-107" charset="-128"/>
              </a:rPr>
              <a:t> value→360, second </a:t>
            </a:r>
            <a:r>
              <a:rPr lang="en-US" sz="2800" dirty="0" err="1" smtClean="0">
                <a:ea typeface="ＭＳ Ｐゴシック" pitchFamily="-107" charset="-128"/>
              </a:rPr>
              <a:t>keyframe</a:t>
            </a:r>
            <a:r>
              <a:rPr lang="en-US" sz="2800" dirty="0">
                <a:ea typeface="ＭＳ Ｐゴシック" pitchFamily="-107" charset="-128"/>
              </a:rPr>
              <a:t> time→</a:t>
            </a:r>
            <a:r>
              <a:rPr lang="en-US" sz="2800" dirty="0" smtClean="0">
                <a:ea typeface="ＭＳ Ｐゴシック" pitchFamily="-107" charset="-128"/>
              </a:rPr>
              <a:t>0.5 value→0.</a:t>
            </a:r>
          </a:p>
          <a:p>
            <a:pPr marL="781050" indent="-609600">
              <a:buFontTx/>
              <a:buAutoNum type="arabicPeriod"/>
            </a:pPr>
            <a:r>
              <a:rPr lang="en-US" sz="2800" dirty="0" smtClean="0">
                <a:ea typeface="ＭＳ Ｐゴシック" pitchFamily="-107" charset="-128"/>
              </a:rPr>
              <a:t>Click OK.</a:t>
            </a:r>
          </a:p>
        </p:txBody>
      </p:sp>
      <p:pic>
        <p:nvPicPr>
          <p:cNvPr id="188421" name="Picture 5" descr="pqPlus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3048000"/>
            <a:ext cx="466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02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Animating Two Properties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Open Sphere1 – Start Theta.</a:t>
            </a: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Delete the first keyframe (at time 0).</a:t>
            </a: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Click OK.</a:t>
            </a: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Create Sphere1 – End Theta.</a:t>
            </a: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Open Sphere1 – End Theta.</a:t>
            </a: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Change second key frame time to 0.5.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Trace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029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Visualizing Large Models</a:t>
            </a:r>
          </a:p>
        </p:txBody>
      </p:sp>
      <p:sp>
        <p:nvSpPr>
          <p:cNvPr id="19251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171450"/>
            <a:endParaRPr lang="en-US" smtClean="0">
              <a:ea typeface="ＭＳ Ｐゴシック" pitchFamily="-107" charset="-128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Golevka Asteroid vs. </a:t>
            </a:r>
            <a:br>
              <a:rPr lang="en-US" smtClean="0">
                <a:ea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</a:rPr>
              <a:t>10 Megaton Explosion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CTH shock physics, over 1 billion cells</a:t>
            </a:r>
          </a:p>
        </p:txBody>
      </p:sp>
      <p:pic>
        <p:nvPicPr>
          <p:cNvPr id="194564" name="Picture 4" descr="Astero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100" y="2082800"/>
            <a:ext cx="601980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ParaView Application Architecture</a:t>
            </a:r>
          </a:p>
        </p:txBody>
      </p:sp>
      <p:sp>
        <p:nvSpPr>
          <p:cNvPr id="27651" name="Rectangle 2052"/>
          <p:cNvSpPr>
            <a:spLocks noChangeArrowheads="1"/>
          </p:cNvSpPr>
          <p:nvPr/>
        </p:nvSpPr>
        <p:spPr bwMode="auto">
          <a:xfrm>
            <a:off x="2743200" y="5867400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MPI</a:t>
            </a:r>
          </a:p>
        </p:txBody>
      </p:sp>
      <p:sp>
        <p:nvSpPr>
          <p:cNvPr id="27652" name="Rectangle 2053"/>
          <p:cNvSpPr>
            <a:spLocks noChangeArrowheads="1"/>
          </p:cNvSpPr>
          <p:nvPr/>
        </p:nvSpPr>
        <p:spPr bwMode="auto">
          <a:xfrm>
            <a:off x="914400" y="5867400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OpenGL</a:t>
            </a:r>
          </a:p>
        </p:txBody>
      </p:sp>
      <p:sp>
        <p:nvSpPr>
          <p:cNvPr id="27653" name="Rectangle 2054"/>
          <p:cNvSpPr>
            <a:spLocks noChangeArrowheads="1"/>
          </p:cNvSpPr>
          <p:nvPr/>
        </p:nvSpPr>
        <p:spPr bwMode="auto">
          <a:xfrm>
            <a:off x="4572000" y="5867400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IceT</a:t>
            </a:r>
          </a:p>
        </p:txBody>
      </p:sp>
      <p:sp>
        <p:nvSpPr>
          <p:cNvPr id="27654" name="Rectangle 2055"/>
          <p:cNvSpPr>
            <a:spLocks noChangeArrowheads="1"/>
          </p:cNvSpPr>
          <p:nvPr/>
        </p:nvSpPr>
        <p:spPr bwMode="auto">
          <a:xfrm>
            <a:off x="6400800" y="5867400"/>
            <a:ext cx="1828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Etc.</a:t>
            </a:r>
          </a:p>
        </p:txBody>
      </p:sp>
      <p:sp>
        <p:nvSpPr>
          <p:cNvPr id="27655" name="Rectangle 2056"/>
          <p:cNvSpPr>
            <a:spLocks noChangeArrowheads="1"/>
          </p:cNvSpPr>
          <p:nvPr/>
        </p:nvSpPr>
        <p:spPr bwMode="auto">
          <a:xfrm>
            <a:off x="914400" y="5029200"/>
            <a:ext cx="7315200" cy="8382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VTK</a:t>
            </a:r>
          </a:p>
        </p:txBody>
      </p:sp>
      <p:sp>
        <p:nvSpPr>
          <p:cNvPr id="27656" name="Rectangle 2057"/>
          <p:cNvSpPr>
            <a:spLocks noChangeArrowheads="1"/>
          </p:cNvSpPr>
          <p:nvPr/>
        </p:nvSpPr>
        <p:spPr bwMode="auto">
          <a:xfrm>
            <a:off x="914400" y="3810000"/>
            <a:ext cx="7315200" cy="1219200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Arial" charset="0"/>
              </a:rPr>
              <a:t>ParaView Server</a:t>
            </a:r>
          </a:p>
        </p:txBody>
      </p:sp>
      <p:sp>
        <p:nvSpPr>
          <p:cNvPr id="27657" name="Rectangle 2058"/>
          <p:cNvSpPr>
            <a:spLocks noChangeArrowheads="1"/>
          </p:cNvSpPr>
          <p:nvPr/>
        </p:nvSpPr>
        <p:spPr bwMode="auto">
          <a:xfrm>
            <a:off x="914400" y="2514600"/>
            <a:ext cx="2133600" cy="7620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latin typeface="Arial" charset="0"/>
              </a:rPr>
              <a:t>ParaView Client</a:t>
            </a:r>
          </a:p>
        </p:txBody>
      </p:sp>
      <p:sp>
        <p:nvSpPr>
          <p:cNvPr id="27658" name="Rectangle 2059"/>
          <p:cNvSpPr>
            <a:spLocks noChangeArrowheads="1"/>
          </p:cNvSpPr>
          <p:nvPr/>
        </p:nvSpPr>
        <p:spPr bwMode="auto">
          <a:xfrm>
            <a:off x="3048000" y="2514600"/>
            <a:ext cx="1219200" cy="7620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Arial" charset="0"/>
              </a:rPr>
              <a:t>pvpython</a:t>
            </a:r>
          </a:p>
        </p:txBody>
      </p:sp>
      <p:sp>
        <p:nvSpPr>
          <p:cNvPr id="27659" name="Rectangle 2060"/>
          <p:cNvSpPr>
            <a:spLocks noChangeArrowheads="1"/>
          </p:cNvSpPr>
          <p:nvPr/>
        </p:nvSpPr>
        <p:spPr bwMode="auto">
          <a:xfrm>
            <a:off x="6705600" y="2514600"/>
            <a:ext cx="1524000" cy="7620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Arial" charset="0"/>
              </a:rPr>
              <a:t>Custom App</a:t>
            </a:r>
          </a:p>
        </p:txBody>
      </p:sp>
      <p:sp>
        <p:nvSpPr>
          <p:cNvPr id="27661" name="Rectangle 2062"/>
          <p:cNvSpPr>
            <a:spLocks noChangeArrowheads="1"/>
          </p:cNvSpPr>
          <p:nvPr/>
        </p:nvSpPr>
        <p:spPr bwMode="auto">
          <a:xfrm>
            <a:off x="914400" y="3276600"/>
            <a:ext cx="7315200" cy="533400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Arial" charset="0"/>
              </a:rPr>
              <a:t>UI </a:t>
            </a:r>
            <a:r>
              <a:rPr lang="en-US" sz="1800" dirty="0">
                <a:latin typeface="Arial" charset="0"/>
              </a:rPr>
              <a:t>(</a:t>
            </a:r>
            <a:r>
              <a:rPr lang="en-US" sz="1800" dirty="0" err="1">
                <a:latin typeface="Arial" charset="0"/>
              </a:rPr>
              <a:t>Qt</a:t>
            </a:r>
            <a:r>
              <a:rPr lang="en-US" sz="1800" dirty="0">
                <a:latin typeface="Arial" charset="0"/>
              </a:rPr>
              <a:t> Widgets, Python Wrappings)</a:t>
            </a:r>
          </a:p>
        </p:txBody>
      </p:sp>
      <p:sp>
        <p:nvSpPr>
          <p:cNvPr id="14" name="Rectangle 2059"/>
          <p:cNvSpPr>
            <a:spLocks noChangeArrowheads="1"/>
          </p:cNvSpPr>
          <p:nvPr/>
        </p:nvSpPr>
        <p:spPr bwMode="auto">
          <a:xfrm>
            <a:off x="4267200" y="2514600"/>
            <a:ext cx="1295400" cy="7620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err="1" smtClean="0">
                <a:latin typeface="Arial" charset="0"/>
              </a:rPr>
              <a:t>ParaWeb</a:t>
            </a:r>
            <a:endParaRPr lang="en-US" sz="2000" dirty="0">
              <a:latin typeface="Arial" charset="0"/>
            </a:endParaRPr>
          </a:p>
        </p:txBody>
      </p:sp>
      <p:sp>
        <p:nvSpPr>
          <p:cNvPr id="15" name="Rectangle 2059"/>
          <p:cNvSpPr>
            <a:spLocks noChangeArrowheads="1"/>
          </p:cNvSpPr>
          <p:nvPr/>
        </p:nvSpPr>
        <p:spPr bwMode="auto">
          <a:xfrm>
            <a:off x="5562600" y="2514600"/>
            <a:ext cx="1143000" cy="762000"/>
          </a:xfrm>
          <a:prstGeom prst="rect">
            <a:avLst/>
          </a:prstGeom>
          <a:solidFill>
            <a:srgbClr val="FF6FC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 smtClean="0">
                <a:latin typeface="Arial" charset="0"/>
              </a:rPr>
              <a:t>Catalyst</a:t>
            </a:r>
            <a:endParaRPr lang="en-US" sz="2000" dirty="0">
              <a:latin typeface="Arial" charset="0"/>
            </a:endParaRPr>
          </a:p>
        </p:txBody>
      </p:sp>
      <p:pic>
        <p:nvPicPr>
          <p:cNvPr id="2" name="Picture 1" descr="Shuttl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1600200" cy="118628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Polar Vortex Breakdown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SEAM Climate Modeling, 1 billion cells (500 million cells visualized).</a:t>
            </a:r>
          </a:p>
        </p:txBody>
      </p:sp>
      <p:pic>
        <p:nvPicPr>
          <p:cNvPr id="196612" name="Picture 4" descr="PolarVorte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590800"/>
            <a:ext cx="594360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Objects-in-Crosswind Fire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Coupled SIERRA/Fuego/Syrinx/Calore, 10 million unstructured hexahedra</a:t>
            </a:r>
          </a:p>
        </p:txBody>
      </p:sp>
      <p:pic>
        <p:nvPicPr>
          <p:cNvPr id="198660" name="Picture 4" descr="Fi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9700" y="2514600"/>
            <a:ext cx="6324600" cy="42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Large Scale AMR</a:t>
            </a:r>
          </a:p>
        </p:txBody>
      </p:sp>
      <p:pic>
        <p:nvPicPr>
          <p:cNvPr id="200707" name="Content Placeholder 3" descr="LargeAMR.png"/>
          <p:cNvPicPr>
            <a:picLocks noGrp="1" noChangeAspect="1"/>
          </p:cNvPicPr>
          <p:nvPr>
            <p:ph idx="1"/>
          </p:nvPr>
        </p:nvPicPr>
        <p:blipFill>
          <a:blip r:embed="rId3"/>
          <a:srcRect l="-8305" r="-8305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391400" y="5410200"/>
            <a:ext cx="1752600" cy="14478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4" name="Picture 3" descr="slice22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149" y="1528797"/>
            <a:ext cx="4341975" cy="3271803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contour22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41746"/>
            <a:ext cx="4343269" cy="3258854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29200"/>
            <a:ext cx="3920456" cy="1693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5029200"/>
            <a:ext cx="2709483" cy="1530858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2133600" y="5645659"/>
            <a:ext cx="3538501" cy="380802"/>
          </a:xfrm>
          <a:custGeom>
            <a:avLst/>
            <a:gdLst>
              <a:gd name="connsiteX0" fmla="*/ 74298 w 3960320"/>
              <a:gd name="connsiteY0" fmla="*/ 0 h 691842"/>
              <a:gd name="connsiteX1" fmla="*/ 519769 w 3960320"/>
              <a:gd name="connsiteY1" fmla="*/ 559160 h 691842"/>
              <a:gd name="connsiteX2" fmla="*/ 3960320 w 3960320"/>
              <a:gd name="connsiteY2" fmla="*/ 691842 h 691842"/>
              <a:gd name="connsiteX3" fmla="*/ 3960320 w 3960320"/>
              <a:gd name="connsiteY3" fmla="*/ 691842 h 691842"/>
              <a:gd name="connsiteX4" fmla="*/ 3960320 w 3960320"/>
              <a:gd name="connsiteY4" fmla="*/ 691842 h 691842"/>
              <a:gd name="connsiteX0" fmla="*/ 13995 w 3900017"/>
              <a:gd name="connsiteY0" fmla="*/ 0 h 691842"/>
              <a:gd name="connsiteX1" fmla="*/ 1018674 w 3900017"/>
              <a:gd name="connsiteY1" fmla="*/ 606547 h 691842"/>
              <a:gd name="connsiteX2" fmla="*/ 3900017 w 3900017"/>
              <a:gd name="connsiteY2" fmla="*/ 691842 h 691842"/>
              <a:gd name="connsiteX3" fmla="*/ 3900017 w 3900017"/>
              <a:gd name="connsiteY3" fmla="*/ 691842 h 691842"/>
              <a:gd name="connsiteX4" fmla="*/ 3900017 w 3900017"/>
              <a:gd name="connsiteY4" fmla="*/ 691842 h 691842"/>
              <a:gd name="connsiteX0" fmla="*/ 14698 w 3900720"/>
              <a:gd name="connsiteY0" fmla="*/ 0 h 691842"/>
              <a:gd name="connsiteX1" fmla="*/ 1019377 w 3900720"/>
              <a:gd name="connsiteY1" fmla="*/ 606547 h 691842"/>
              <a:gd name="connsiteX2" fmla="*/ 3900720 w 3900720"/>
              <a:gd name="connsiteY2" fmla="*/ 691842 h 691842"/>
              <a:gd name="connsiteX3" fmla="*/ 3900720 w 3900720"/>
              <a:gd name="connsiteY3" fmla="*/ 691842 h 691842"/>
              <a:gd name="connsiteX4" fmla="*/ 3900720 w 3900720"/>
              <a:gd name="connsiteY4" fmla="*/ 691842 h 69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720" h="691842">
                <a:moveTo>
                  <a:pt x="14698" y="0"/>
                </a:moveTo>
                <a:cubicBezTo>
                  <a:pt x="-86402" y="221926"/>
                  <a:pt x="343272" y="604968"/>
                  <a:pt x="1019377" y="606547"/>
                </a:cubicBezTo>
                <a:cubicBezTo>
                  <a:pt x="1695482" y="608126"/>
                  <a:pt x="3420496" y="677626"/>
                  <a:pt x="3900720" y="691842"/>
                </a:cubicBezTo>
                <a:lnTo>
                  <a:pt x="3900720" y="691842"/>
                </a:lnTo>
                <a:lnTo>
                  <a:pt x="3900720" y="691842"/>
                </a:lnTo>
              </a:path>
            </a:pathLst>
          </a:custGeom>
          <a:ln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Wing with Unsteady </a:t>
            </a:r>
            <a:r>
              <a:rPr lang="en-US" dirty="0" err="1" smtClean="0"/>
              <a:t>Crossflow</a:t>
            </a:r>
            <a:r>
              <a:rPr lang="en-US" dirty="0" smtClean="0"/>
              <a:t> from Synthetic Jet (3.3B </a:t>
            </a:r>
            <a:r>
              <a:rPr lang="en-US" dirty="0" err="1" smtClean="0"/>
              <a:t>tet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0735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ParaView Architecture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Three tier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Data Server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Render Server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Client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Standalone</a:t>
            </a:r>
          </a:p>
        </p:txBody>
      </p:sp>
      <p:grpSp>
        <p:nvGrpSpPr>
          <p:cNvPr id="204803" name="Group 5"/>
          <p:cNvGrpSpPr>
            <a:grpSpLocks/>
          </p:cNvGrpSpPr>
          <p:nvPr/>
        </p:nvGrpSpPr>
        <p:grpSpPr bwMode="auto">
          <a:xfrm>
            <a:off x="2743200" y="2286000"/>
            <a:ext cx="3657600" cy="2743200"/>
            <a:chOff x="1776" y="1488"/>
            <a:chExt cx="2304" cy="1728"/>
          </a:xfrm>
        </p:grpSpPr>
        <p:sp>
          <p:nvSpPr>
            <p:cNvPr id="204804" name="Rectangle 6"/>
            <p:cNvSpPr>
              <a:spLocks noChangeArrowheads="1"/>
            </p:cNvSpPr>
            <p:nvPr/>
          </p:nvSpPr>
          <p:spPr bwMode="auto">
            <a:xfrm>
              <a:off x="1776" y="1488"/>
              <a:ext cx="2304" cy="1728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04805" name="Rectangle 7"/>
            <p:cNvSpPr>
              <a:spLocks noChangeArrowheads="1"/>
            </p:cNvSpPr>
            <p:nvPr/>
          </p:nvSpPr>
          <p:spPr bwMode="auto">
            <a:xfrm>
              <a:off x="1824" y="1536"/>
              <a:ext cx="2208" cy="336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>
                  <a:latin typeface="Arial" charset="0"/>
                </a:rPr>
                <a:t>Client</a:t>
              </a:r>
            </a:p>
          </p:txBody>
        </p:sp>
        <p:sp>
          <p:nvSpPr>
            <p:cNvPr id="204806" name="Rectangle 8"/>
            <p:cNvSpPr>
              <a:spLocks noChangeArrowheads="1"/>
            </p:cNvSpPr>
            <p:nvPr/>
          </p:nvSpPr>
          <p:spPr bwMode="auto">
            <a:xfrm>
              <a:off x="1824" y="1920"/>
              <a:ext cx="1104" cy="1248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>
                  <a:latin typeface="Arial" charset="0"/>
                </a:rPr>
                <a:t>Data</a:t>
              </a:r>
            </a:p>
            <a:p>
              <a:pPr algn="ctr" eaLnBrk="1" hangingPunct="1"/>
              <a:r>
                <a:rPr lang="en-US" sz="2800">
                  <a:latin typeface="Arial" charset="0"/>
                </a:rPr>
                <a:t>Server</a:t>
              </a:r>
            </a:p>
          </p:txBody>
        </p:sp>
        <p:sp>
          <p:nvSpPr>
            <p:cNvPr id="204807" name="Rectangle 9"/>
            <p:cNvSpPr>
              <a:spLocks noChangeArrowheads="1"/>
            </p:cNvSpPr>
            <p:nvPr/>
          </p:nvSpPr>
          <p:spPr bwMode="auto">
            <a:xfrm>
              <a:off x="2976" y="1920"/>
              <a:ext cx="1056" cy="1248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>
                  <a:latin typeface="Arial" charset="0"/>
                </a:rPr>
                <a:t>Render</a:t>
              </a:r>
            </a:p>
            <a:p>
              <a:pPr algn="ctr" eaLnBrk="1" hangingPunct="1"/>
              <a:r>
                <a:rPr lang="en-US" sz="2800">
                  <a:latin typeface="Arial" charset="0"/>
                </a:rPr>
                <a:t>Server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Client-Server</a:t>
            </a:r>
          </a:p>
        </p:txBody>
      </p:sp>
      <p:grpSp>
        <p:nvGrpSpPr>
          <p:cNvPr id="206851" name="Group 5"/>
          <p:cNvGrpSpPr>
            <a:grpSpLocks/>
          </p:cNvGrpSpPr>
          <p:nvPr/>
        </p:nvGrpSpPr>
        <p:grpSpPr bwMode="auto">
          <a:xfrm>
            <a:off x="1295400" y="1828800"/>
            <a:ext cx="6553200" cy="3200400"/>
            <a:chOff x="816" y="2310"/>
            <a:chExt cx="4128" cy="2016"/>
          </a:xfrm>
        </p:grpSpPr>
        <p:sp>
          <p:nvSpPr>
            <p:cNvPr id="206852" name="Rectangle 6"/>
            <p:cNvSpPr>
              <a:spLocks noChangeArrowheads="1"/>
            </p:cNvSpPr>
            <p:nvPr/>
          </p:nvSpPr>
          <p:spPr bwMode="auto">
            <a:xfrm>
              <a:off x="4080" y="3030"/>
              <a:ext cx="864" cy="86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>
                  <a:latin typeface="Arial" charset="0"/>
                </a:rPr>
                <a:t>Client</a:t>
              </a:r>
            </a:p>
          </p:txBody>
        </p:sp>
        <p:sp>
          <p:nvSpPr>
            <p:cNvPr id="206853" name="Rectangle 7"/>
            <p:cNvSpPr>
              <a:spLocks noChangeArrowheads="1"/>
            </p:cNvSpPr>
            <p:nvPr/>
          </p:nvSpPr>
          <p:spPr bwMode="auto">
            <a:xfrm>
              <a:off x="816" y="2310"/>
              <a:ext cx="2304" cy="1728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06854" name="Rectangle 8"/>
            <p:cNvSpPr>
              <a:spLocks noChangeArrowheads="1"/>
            </p:cNvSpPr>
            <p:nvPr/>
          </p:nvSpPr>
          <p:spPr bwMode="auto">
            <a:xfrm>
              <a:off x="912" y="2406"/>
              <a:ext cx="2304" cy="1728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>
                <a:latin typeface="Arial" charset="0"/>
              </a:endParaRPr>
            </a:p>
          </p:txBody>
        </p:sp>
        <p:sp>
          <p:nvSpPr>
            <p:cNvPr id="206855" name="Rectangle 9"/>
            <p:cNvSpPr>
              <a:spLocks noChangeArrowheads="1"/>
            </p:cNvSpPr>
            <p:nvPr/>
          </p:nvSpPr>
          <p:spPr bwMode="auto">
            <a:xfrm>
              <a:off x="1008" y="2502"/>
              <a:ext cx="2304" cy="1728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800">
                <a:latin typeface="Arial" charset="0"/>
              </a:endParaRPr>
            </a:p>
          </p:txBody>
        </p:sp>
        <p:grpSp>
          <p:nvGrpSpPr>
            <p:cNvPr id="206856" name="Group 10"/>
            <p:cNvGrpSpPr>
              <a:grpSpLocks/>
            </p:cNvGrpSpPr>
            <p:nvPr/>
          </p:nvGrpSpPr>
          <p:grpSpPr bwMode="auto">
            <a:xfrm>
              <a:off x="1104" y="2598"/>
              <a:ext cx="2304" cy="1728"/>
              <a:chOff x="480" y="624"/>
              <a:chExt cx="2304" cy="1728"/>
            </a:xfrm>
          </p:grpSpPr>
          <p:sp>
            <p:nvSpPr>
              <p:cNvPr id="206858" name="Rectangle 11"/>
              <p:cNvSpPr>
                <a:spLocks noChangeArrowheads="1"/>
              </p:cNvSpPr>
              <p:nvPr/>
            </p:nvSpPr>
            <p:spPr bwMode="auto">
              <a:xfrm>
                <a:off x="480" y="624"/>
                <a:ext cx="2304" cy="1728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endParaRPr lang="en-US" sz="1800">
                  <a:latin typeface="Arial" charset="0"/>
                </a:endParaRPr>
              </a:p>
            </p:txBody>
          </p:sp>
          <p:sp>
            <p:nvSpPr>
              <p:cNvPr id="206859" name="Rectangle 12"/>
              <p:cNvSpPr>
                <a:spLocks noChangeArrowheads="1"/>
              </p:cNvSpPr>
              <p:nvPr/>
            </p:nvSpPr>
            <p:spPr bwMode="auto">
              <a:xfrm>
                <a:off x="528" y="672"/>
                <a:ext cx="1104" cy="1632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>
                    <a:latin typeface="Arial" charset="0"/>
                  </a:rPr>
                  <a:t>Data</a:t>
                </a:r>
              </a:p>
              <a:p>
                <a:pPr algn="ctr" eaLnBrk="1" hangingPunct="1"/>
                <a:r>
                  <a:rPr lang="en-US" sz="2800">
                    <a:latin typeface="Arial" charset="0"/>
                  </a:rPr>
                  <a:t>Server</a:t>
                </a:r>
              </a:p>
            </p:txBody>
          </p:sp>
          <p:sp>
            <p:nvSpPr>
              <p:cNvPr id="206860" name="Rectangle 13"/>
              <p:cNvSpPr>
                <a:spLocks noChangeArrowheads="1"/>
              </p:cNvSpPr>
              <p:nvPr/>
            </p:nvSpPr>
            <p:spPr bwMode="auto">
              <a:xfrm>
                <a:off x="1680" y="672"/>
                <a:ext cx="1056" cy="1632"/>
              </a:xfrm>
              <a:prstGeom prst="rect">
                <a:avLst/>
              </a:prstGeom>
              <a:solidFill>
                <a:srgbClr val="BBE0E3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1" hangingPunct="1"/>
                <a:r>
                  <a:rPr lang="en-US" sz="2800">
                    <a:latin typeface="Arial" charset="0"/>
                  </a:rPr>
                  <a:t>Render</a:t>
                </a:r>
              </a:p>
              <a:p>
                <a:pPr algn="ctr" eaLnBrk="1" hangingPunct="1"/>
                <a:r>
                  <a:rPr lang="en-US" sz="2800">
                    <a:latin typeface="Arial" charset="0"/>
                  </a:rPr>
                  <a:t>Server</a:t>
                </a:r>
              </a:p>
            </p:txBody>
          </p:sp>
        </p:grpSp>
        <p:sp>
          <p:nvSpPr>
            <p:cNvPr id="206857" name="Line 14"/>
            <p:cNvSpPr>
              <a:spLocks noChangeShapeType="1"/>
            </p:cNvSpPr>
            <p:nvPr/>
          </p:nvSpPr>
          <p:spPr bwMode="auto">
            <a:xfrm flipH="1">
              <a:off x="3408" y="3462"/>
              <a:ext cx="6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Client-Render Server-Data Server</a:t>
            </a:r>
          </a:p>
        </p:txBody>
      </p:sp>
      <p:grpSp>
        <p:nvGrpSpPr>
          <p:cNvPr id="208899" name="Group 4"/>
          <p:cNvGrpSpPr>
            <a:grpSpLocks/>
          </p:cNvGrpSpPr>
          <p:nvPr/>
        </p:nvGrpSpPr>
        <p:grpSpPr bwMode="auto">
          <a:xfrm>
            <a:off x="723900" y="1828800"/>
            <a:ext cx="7696200" cy="3200400"/>
            <a:chOff x="384" y="480"/>
            <a:chExt cx="4848" cy="2016"/>
          </a:xfrm>
        </p:grpSpPr>
        <p:sp>
          <p:nvSpPr>
            <p:cNvPr id="208900" name="Rectangle 5"/>
            <p:cNvSpPr>
              <a:spLocks noChangeArrowheads="1"/>
            </p:cNvSpPr>
            <p:nvPr/>
          </p:nvSpPr>
          <p:spPr bwMode="auto">
            <a:xfrm>
              <a:off x="384" y="480"/>
              <a:ext cx="1056" cy="163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>
                <a:latin typeface="Arial" charset="0"/>
              </a:endParaRPr>
            </a:p>
          </p:txBody>
        </p:sp>
        <p:sp>
          <p:nvSpPr>
            <p:cNvPr id="208901" name="Rectangle 6"/>
            <p:cNvSpPr>
              <a:spLocks noChangeArrowheads="1"/>
            </p:cNvSpPr>
            <p:nvPr/>
          </p:nvSpPr>
          <p:spPr bwMode="auto">
            <a:xfrm>
              <a:off x="480" y="576"/>
              <a:ext cx="1056" cy="163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>
                <a:latin typeface="Arial" charset="0"/>
              </a:endParaRPr>
            </a:p>
          </p:txBody>
        </p:sp>
        <p:sp>
          <p:nvSpPr>
            <p:cNvPr id="208902" name="Rectangle 7"/>
            <p:cNvSpPr>
              <a:spLocks noChangeArrowheads="1"/>
            </p:cNvSpPr>
            <p:nvPr/>
          </p:nvSpPr>
          <p:spPr bwMode="auto">
            <a:xfrm>
              <a:off x="576" y="672"/>
              <a:ext cx="1056" cy="163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>
                <a:latin typeface="Arial" charset="0"/>
              </a:endParaRPr>
            </a:p>
          </p:txBody>
        </p:sp>
        <p:sp>
          <p:nvSpPr>
            <p:cNvPr id="208903" name="Rectangle 8"/>
            <p:cNvSpPr>
              <a:spLocks noChangeArrowheads="1"/>
            </p:cNvSpPr>
            <p:nvPr/>
          </p:nvSpPr>
          <p:spPr bwMode="auto">
            <a:xfrm>
              <a:off x="672" y="768"/>
              <a:ext cx="1056" cy="163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>
                <a:latin typeface="Arial" charset="0"/>
              </a:endParaRPr>
            </a:p>
          </p:txBody>
        </p:sp>
        <p:sp>
          <p:nvSpPr>
            <p:cNvPr id="208904" name="Rectangle 9"/>
            <p:cNvSpPr>
              <a:spLocks noChangeArrowheads="1"/>
            </p:cNvSpPr>
            <p:nvPr/>
          </p:nvSpPr>
          <p:spPr bwMode="auto">
            <a:xfrm>
              <a:off x="2304" y="576"/>
              <a:ext cx="1056" cy="163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>
                <a:latin typeface="Arial" charset="0"/>
              </a:endParaRPr>
            </a:p>
          </p:txBody>
        </p:sp>
        <p:sp>
          <p:nvSpPr>
            <p:cNvPr id="208905" name="Rectangle 10"/>
            <p:cNvSpPr>
              <a:spLocks noChangeArrowheads="1"/>
            </p:cNvSpPr>
            <p:nvPr/>
          </p:nvSpPr>
          <p:spPr bwMode="auto">
            <a:xfrm>
              <a:off x="2400" y="672"/>
              <a:ext cx="1056" cy="163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>
                <a:latin typeface="Arial" charset="0"/>
              </a:endParaRPr>
            </a:p>
          </p:txBody>
        </p:sp>
        <p:sp>
          <p:nvSpPr>
            <p:cNvPr id="208906" name="Rectangle 11"/>
            <p:cNvSpPr>
              <a:spLocks noChangeArrowheads="1"/>
            </p:cNvSpPr>
            <p:nvPr/>
          </p:nvSpPr>
          <p:spPr bwMode="auto">
            <a:xfrm>
              <a:off x="2496" y="768"/>
              <a:ext cx="1056" cy="163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2800">
                <a:latin typeface="Arial" charset="0"/>
              </a:endParaRPr>
            </a:p>
          </p:txBody>
        </p:sp>
        <p:sp>
          <p:nvSpPr>
            <p:cNvPr id="208907" name="Rectangle 12"/>
            <p:cNvSpPr>
              <a:spLocks noChangeArrowheads="1"/>
            </p:cNvSpPr>
            <p:nvPr/>
          </p:nvSpPr>
          <p:spPr bwMode="auto">
            <a:xfrm>
              <a:off x="4368" y="1248"/>
              <a:ext cx="864" cy="864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>
                  <a:latin typeface="Arial" charset="0"/>
                </a:rPr>
                <a:t>Client</a:t>
              </a:r>
            </a:p>
          </p:txBody>
        </p:sp>
        <p:sp>
          <p:nvSpPr>
            <p:cNvPr id="208908" name="Rectangle 13"/>
            <p:cNvSpPr>
              <a:spLocks noChangeArrowheads="1"/>
            </p:cNvSpPr>
            <p:nvPr/>
          </p:nvSpPr>
          <p:spPr bwMode="auto">
            <a:xfrm>
              <a:off x="768" y="864"/>
              <a:ext cx="1104" cy="163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>
                  <a:latin typeface="Arial" charset="0"/>
                </a:rPr>
                <a:t>Data</a:t>
              </a:r>
            </a:p>
            <a:p>
              <a:pPr algn="ctr" eaLnBrk="1" hangingPunct="1"/>
              <a:r>
                <a:rPr lang="en-US" sz="2800">
                  <a:latin typeface="Arial" charset="0"/>
                </a:rPr>
                <a:t>Server</a:t>
              </a:r>
            </a:p>
          </p:txBody>
        </p:sp>
        <p:sp>
          <p:nvSpPr>
            <p:cNvPr id="208909" name="Rectangle 14"/>
            <p:cNvSpPr>
              <a:spLocks noChangeArrowheads="1"/>
            </p:cNvSpPr>
            <p:nvPr/>
          </p:nvSpPr>
          <p:spPr bwMode="auto">
            <a:xfrm>
              <a:off x="2592" y="864"/>
              <a:ext cx="1056" cy="1632"/>
            </a:xfrm>
            <a:prstGeom prst="rect">
              <a:avLst/>
            </a:prstGeom>
            <a:solidFill>
              <a:srgbClr val="BBE0E3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2800">
                  <a:latin typeface="Arial" charset="0"/>
                </a:rPr>
                <a:t>Render</a:t>
              </a:r>
            </a:p>
            <a:p>
              <a:pPr algn="ctr" eaLnBrk="1" hangingPunct="1"/>
              <a:r>
                <a:rPr lang="en-US" sz="2800">
                  <a:latin typeface="Arial" charset="0"/>
                </a:rPr>
                <a:t>Server</a:t>
              </a:r>
            </a:p>
          </p:txBody>
        </p:sp>
        <p:sp>
          <p:nvSpPr>
            <p:cNvPr id="208910" name="Line 15"/>
            <p:cNvSpPr>
              <a:spLocks noChangeShapeType="1"/>
            </p:cNvSpPr>
            <p:nvPr/>
          </p:nvSpPr>
          <p:spPr bwMode="auto">
            <a:xfrm flipH="1">
              <a:off x="3648" y="1680"/>
              <a:ext cx="7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11" name="Line 16"/>
            <p:cNvSpPr>
              <a:spLocks noChangeShapeType="1"/>
            </p:cNvSpPr>
            <p:nvPr/>
          </p:nvSpPr>
          <p:spPr bwMode="auto">
            <a:xfrm flipH="1">
              <a:off x="1872" y="1392"/>
              <a:ext cx="7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12" name="Line 17"/>
            <p:cNvSpPr>
              <a:spLocks noChangeShapeType="1"/>
            </p:cNvSpPr>
            <p:nvPr/>
          </p:nvSpPr>
          <p:spPr bwMode="auto">
            <a:xfrm flipH="1">
              <a:off x="1872" y="1536"/>
              <a:ext cx="7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13" name="Line 18"/>
            <p:cNvSpPr>
              <a:spLocks noChangeShapeType="1"/>
            </p:cNvSpPr>
            <p:nvPr/>
          </p:nvSpPr>
          <p:spPr bwMode="auto">
            <a:xfrm flipH="1">
              <a:off x="1872" y="1680"/>
              <a:ext cx="7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14" name="Line 19"/>
            <p:cNvSpPr>
              <a:spLocks noChangeShapeType="1"/>
            </p:cNvSpPr>
            <p:nvPr/>
          </p:nvSpPr>
          <p:spPr bwMode="auto">
            <a:xfrm flipH="1">
              <a:off x="1872" y="1824"/>
              <a:ext cx="7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Requirements for</a:t>
            </a:r>
            <a:br>
              <a:rPr lang="en-US" smtClean="0">
                <a:ea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</a:rPr>
              <a:t>Installing ParaView Server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C++</a:t>
            </a:r>
          </a:p>
          <a:p>
            <a:r>
              <a:rPr lang="en-US" dirty="0" err="1" smtClean="0">
                <a:ea typeface="ＭＳ Ｐゴシック" pitchFamily="-107" charset="-128"/>
              </a:rPr>
              <a:t>CMake</a:t>
            </a:r>
            <a:r>
              <a:rPr lang="en-US" dirty="0" smtClean="0">
                <a:ea typeface="ＭＳ Ｐゴシック" pitchFamily="-107" charset="-128"/>
              </a:rPr>
              <a:t> (</a:t>
            </a:r>
            <a:r>
              <a:rPr lang="en-US" dirty="0" smtClean="0">
                <a:ea typeface="ＭＳ Ｐゴシック" pitchFamily="-107" charset="-128"/>
                <a:hlinkClick r:id="rId3"/>
              </a:rPr>
              <a:t>www.cmake.org</a:t>
            </a:r>
            <a:r>
              <a:rPr lang="en-US" dirty="0" smtClean="0">
                <a:ea typeface="ＭＳ Ｐゴシック" pitchFamily="-107" charset="-128"/>
              </a:rPr>
              <a:t>)</a:t>
            </a:r>
          </a:p>
          <a:p>
            <a:r>
              <a:rPr lang="en-US" dirty="0" smtClean="0">
                <a:ea typeface="ＭＳ Ｐゴシック" pitchFamily="-107" charset="-128"/>
              </a:rPr>
              <a:t>MPI</a:t>
            </a:r>
          </a:p>
          <a:p>
            <a:r>
              <a:rPr lang="en-US" dirty="0" smtClean="0">
                <a:ea typeface="ＭＳ Ｐゴシック" pitchFamily="-107" charset="-128"/>
              </a:rPr>
              <a:t>OpenGL (or Mesa3D </a:t>
            </a:r>
            <a:r>
              <a:rPr lang="en-US" dirty="0" smtClean="0">
                <a:ea typeface="ＭＳ Ｐゴシック" pitchFamily="-107" charset="-128"/>
                <a:hlinkClick r:id="rId4"/>
              </a:rPr>
              <a:t>www.mesa3d.org</a:t>
            </a:r>
            <a:r>
              <a:rPr lang="en-US" dirty="0" smtClean="0">
                <a:ea typeface="ＭＳ Ｐゴシック" pitchFamily="-107" charset="-128"/>
              </a:rPr>
              <a:t>)</a:t>
            </a:r>
          </a:p>
          <a:p>
            <a:r>
              <a:rPr lang="en-US" dirty="0" err="1" smtClean="0">
                <a:ea typeface="ＭＳ Ｐゴシック" pitchFamily="-107" charset="-128"/>
              </a:rPr>
              <a:t>Qt</a:t>
            </a:r>
            <a:r>
              <a:rPr lang="en-US" dirty="0" smtClean="0">
                <a:ea typeface="ＭＳ Ｐゴシック" pitchFamily="-107" charset="-128"/>
              </a:rPr>
              <a:t> 4.6 (optional)</a:t>
            </a:r>
          </a:p>
          <a:p>
            <a:r>
              <a:rPr lang="en-US" dirty="0" smtClean="0">
                <a:ea typeface="ＭＳ Ｐゴシック" pitchFamily="-107" charset="-128"/>
              </a:rPr>
              <a:t>Python (optional)</a:t>
            </a:r>
          </a:p>
          <a:p>
            <a:r>
              <a:rPr lang="en-US" sz="1600" dirty="0" smtClean="0">
                <a:ea typeface="ＭＳ Ｐゴシック" pitchFamily="-107" charset="-128"/>
                <a:hlinkClick r:id="rId5"/>
              </a:rPr>
              <a:t>http://www.paraview.org/Wiki/Setting_up_a_ParaView_Server#Compiling</a:t>
            </a:r>
            <a:r>
              <a:rPr lang="en-US" sz="1600" dirty="0" smtClean="0">
                <a:ea typeface="ＭＳ Ｐゴシック" pitchFamily="-107" charset="-128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Connecting to a ParaView Server</a:t>
            </a:r>
          </a:p>
        </p:txBody>
      </p:sp>
      <p:sp>
        <p:nvSpPr>
          <p:cNvPr id="212995" name="Rectangle 9"/>
          <p:cNvSpPr>
            <a:spLocks noChangeArrowheads="1"/>
          </p:cNvSpPr>
          <p:nvPr/>
        </p:nvSpPr>
        <p:spPr bwMode="auto">
          <a:xfrm>
            <a:off x="3598863" y="46672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2996" name="Picture 8" descr="junkP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1600200"/>
            <a:ext cx="426720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7" name="Text Box 10"/>
          <p:cNvSpPr txBox="1">
            <a:spLocks noChangeArrowheads="1"/>
          </p:cNvSpPr>
          <p:nvPr/>
        </p:nvSpPr>
        <p:spPr bwMode="auto">
          <a:xfrm>
            <a:off x="457200" y="5867400"/>
            <a:ext cx="80645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>
                <a:hlinkClick r:id="rId4"/>
              </a:rPr>
              <a:t>http://www.paraview.org/Wiki/Setting_up_a_ParaView_Server#Running_the_Server</a:t>
            </a:r>
            <a:r>
              <a:rPr lang="en-US" sz="1800"/>
              <a:t> </a:t>
            </a:r>
          </a:p>
        </p:txBody>
      </p:sp>
      <p:pic>
        <p:nvPicPr>
          <p:cNvPr id="212998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2819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6002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ParaView Development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>
                <a:ea typeface="ＭＳ Ｐゴシック" pitchFamily="-107" charset="-128"/>
              </a:rPr>
              <a:t>Started in 2000 as collaborative effort between Los Alamos National Laboratories and </a:t>
            </a:r>
            <a:r>
              <a:rPr lang="en-US" sz="2800" dirty="0" err="1" smtClean="0">
                <a:ea typeface="ＭＳ Ｐゴシック" pitchFamily="-107" charset="-128"/>
              </a:rPr>
              <a:t>Kitware</a:t>
            </a:r>
            <a:r>
              <a:rPr lang="en-US" sz="2800" dirty="0" smtClean="0">
                <a:ea typeface="ＭＳ Ｐゴシック" pitchFamily="-107" charset="-128"/>
              </a:rPr>
              <a:t> Inc. (lead by James Ahrens).</a:t>
            </a:r>
          </a:p>
          <a:p>
            <a:pPr lvl="1"/>
            <a:r>
              <a:rPr lang="en-US" sz="2600" dirty="0" smtClean="0">
                <a:ea typeface="ＭＳ Ｐゴシック" pitchFamily="-107" charset="-128"/>
              </a:rPr>
              <a:t>ParaView 0.6 released October 2002.</a:t>
            </a:r>
          </a:p>
          <a:p>
            <a:r>
              <a:rPr lang="en-US" sz="2800" dirty="0" smtClean="0">
                <a:ea typeface="ＭＳ Ｐゴシック" pitchFamily="-107" charset="-128"/>
              </a:rPr>
              <a:t>September 2005: collaborative effort between Sandia National Laboratories, </a:t>
            </a:r>
            <a:r>
              <a:rPr lang="en-US" sz="2800" dirty="0" err="1" smtClean="0">
                <a:ea typeface="ＭＳ Ｐゴシック" pitchFamily="-107" charset="-128"/>
              </a:rPr>
              <a:t>Kitware</a:t>
            </a:r>
            <a:r>
              <a:rPr lang="en-US" sz="2800" dirty="0" smtClean="0">
                <a:ea typeface="ＭＳ Ｐゴシック" pitchFamily="-107" charset="-128"/>
              </a:rPr>
              <a:t> Inc. and </a:t>
            </a:r>
            <a:r>
              <a:rPr lang="en-US" sz="2800" dirty="0" err="1" smtClean="0">
                <a:ea typeface="ＭＳ Ｐゴシック" pitchFamily="-107" charset="-128"/>
              </a:rPr>
              <a:t>CSimSoft</a:t>
            </a:r>
            <a:r>
              <a:rPr lang="en-US" sz="2800" dirty="0" smtClean="0">
                <a:ea typeface="ＭＳ Ｐゴシック" pitchFamily="-107" charset="-128"/>
              </a:rPr>
              <a:t> to rewrite user interface to be more user friendly and develop quantitative analysis framework.</a:t>
            </a:r>
          </a:p>
          <a:p>
            <a:pPr lvl="1"/>
            <a:r>
              <a:rPr lang="en-US" sz="2600" dirty="0" smtClean="0">
                <a:ea typeface="ＭＳ Ｐゴシック" pitchFamily="-107" charset="-128"/>
              </a:rPr>
              <a:t>ParaView 3.0 released in May 2007.</a:t>
            </a:r>
          </a:p>
          <a:p>
            <a:r>
              <a:rPr lang="en-US" sz="2800" dirty="0" smtClean="0">
                <a:ea typeface="ＭＳ Ｐゴシック" pitchFamily="-107" charset="-128"/>
              </a:rPr>
              <a:t>ParaView 4.0 released in June 2013.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Parallel Pipelines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Duplicate pipelines run independently on different partitions of data.</a:t>
            </a: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4114800" y="3429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45" name="Rectangle 5"/>
          <p:cNvSpPr>
            <a:spLocks noChangeArrowheads="1"/>
          </p:cNvSpPr>
          <p:nvPr/>
        </p:nvSpPr>
        <p:spPr bwMode="auto">
          <a:xfrm>
            <a:off x="4419600" y="3429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4724400" y="3429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47" name="Rectangle 7"/>
          <p:cNvSpPr>
            <a:spLocks noChangeArrowheads="1"/>
          </p:cNvSpPr>
          <p:nvPr/>
        </p:nvSpPr>
        <p:spPr bwMode="auto">
          <a:xfrm>
            <a:off x="5029200" y="3429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5334000" y="3429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5052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50" name="Rectangle 10"/>
          <p:cNvSpPr>
            <a:spLocks noChangeArrowheads="1"/>
          </p:cNvSpPr>
          <p:nvPr/>
        </p:nvSpPr>
        <p:spPr bwMode="auto">
          <a:xfrm>
            <a:off x="38100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51" name="Rectangle 11"/>
          <p:cNvSpPr>
            <a:spLocks noChangeArrowheads="1"/>
          </p:cNvSpPr>
          <p:nvPr/>
        </p:nvSpPr>
        <p:spPr bwMode="auto">
          <a:xfrm>
            <a:off x="41148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52" name="Rectangle 12"/>
          <p:cNvSpPr>
            <a:spLocks noChangeArrowheads="1"/>
          </p:cNvSpPr>
          <p:nvPr/>
        </p:nvSpPr>
        <p:spPr bwMode="auto">
          <a:xfrm>
            <a:off x="44196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53" name="Rectangle 13"/>
          <p:cNvSpPr>
            <a:spLocks noChangeArrowheads="1"/>
          </p:cNvSpPr>
          <p:nvPr/>
        </p:nvSpPr>
        <p:spPr bwMode="auto">
          <a:xfrm>
            <a:off x="47244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54" name="Rectangle 14"/>
          <p:cNvSpPr>
            <a:spLocks noChangeArrowheads="1"/>
          </p:cNvSpPr>
          <p:nvPr/>
        </p:nvSpPr>
        <p:spPr bwMode="auto">
          <a:xfrm>
            <a:off x="50292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55" name="Rectangle 15"/>
          <p:cNvSpPr>
            <a:spLocks noChangeArrowheads="1"/>
          </p:cNvSpPr>
          <p:nvPr/>
        </p:nvSpPr>
        <p:spPr bwMode="auto">
          <a:xfrm>
            <a:off x="53340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56" name="Rectangle 16"/>
          <p:cNvSpPr>
            <a:spLocks noChangeArrowheads="1"/>
          </p:cNvSpPr>
          <p:nvPr/>
        </p:nvSpPr>
        <p:spPr bwMode="auto">
          <a:xfrm>
            <a:off x="28956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32004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58" name="Rectangle 18"/>
          <p:cNvSpPr>
            <a:spLocks noChangeArrowheads="1"/>
          </p:cNvSpPr>
          <p:nvPr/>
        </p:nvSpPr>
        <p:spPr bwMode="auto">
          <a:xfrm>
            <a:off x="35052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38100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60" name="Rectangle 20"/>
          <p:cNvSpPr>
            <a:spLocks noChangeArrowheads="1"/>
          </p:cNvSpPr>
          <p:nvPr/>
        </p:nvSpPr>
        <p:spPr bwMode="auto">
          <a:xfrm>
            <a:off x="41148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61" name="Rectangle 21"/>
          <p:cNvSpPr>
            <a:spLocks noChangeArrowheads="1"/>
          </p:cNvSpPr>
          <p:nvPr/>
        </p:nvSpPr>
        <p:spPr bwMode="auto">
          <a:xfrm>
            <a:off x="44196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62" name="Rectangle 22"/>
          <p:cNvSpPr>
            <a:spLocks noChangeArrowheads="1"/>
          </p:cNvSpPr>
          <p:nvPr/>
        </p:nvSpPr>
        <p:spPr bwMode="auto">
          <a:xfrm>
            <a:off x="47244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63" name="Rectangle 23"/>
          <p:cNvSpPr>
            <a:spLocks noChangeArrowheads="1"/>
          </p:cNvSpPr>
          <p:nvPr/>
        </p:nvSpPr>
        <p:spPr bwMode="auto">
          <a:xfrm>
            <a:off x="50292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64" name="Freeform 24"/>
          <p:cNvSpPr>
            <a:spLocks/>
          </p:cNvSpPr>
          <p:nvPr/>
        </p:nvSpPr>
        <p:spPr bwMode="auto">
          <a:xfrm>
            <a:off x="2590800" y="40386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65" name="Freeform 25"/>
          <p:cNvSpPr>
            <a:spLocks/>
          </p:cNvSpPr>
          <p:nvPr/>
        </p:nvSpPr>
        <p:spPr bwMode="auto">
          <a:xfrm>
            <a:off x="2895600" y="3886200"/>
            <a:ext cx="304800" cy="152400"/>
          </a:xfrm>
          <a:custGeom>
            <a:avLst/>
            <a:gdLst>
              <a:gd name="T0" fmla="*/ 0 w 192"/>
              <a:gd name="T1" fmla="*/ 2147483647 h 96"/>
              <a:gd name="T2" fmla="*/ 2147483647 w 192"/>
              <a:gd name="T3" fmla="*/ 2147483647 h 96"/>
              <a:gd name="T4" fmla="*/ 2147483647 w 192"/>
              <a:gd name="T5" fmla="*/ 0 h 96"/>
              <a:gd name="T6" fmla="*/ 0 w 192"/>
              <a:gd name="T7" fmla="*/ 2147483647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92"/>
              <a:gd name="T13" fmla="*/ 0 h 96"/>
              <a:gd name="T14" fmla="*/ 192 w 192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2" h="96">
                <a:moveTo>
                  <a:pt x="0" y="96"/>
                </a:moveTo>
                <a:lnTo>
                  <a:pt x="192" y="96"/>
                </a:lnTo>
                <a:lnTo>
                  <a:pt x="192" y="0"/>
                </a:lnTo>
                <a:lnTo>
                  <a:pt x="0" y="96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66" name="Freeform 26"/>
          <p:cNvSpPr>
            <a:spLocks/>
          </p:cNvSpPr>
          <p:nvPr/>
        </p:nvSpPr>
        <p:spPr bwMode="auto">
          <a:xfrm>
            <a:off x="3200400" y="37338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67" name="Freeform 27"/>
          <p:cNvSpPr>
            <a:spLocks/>
          </p:cNvSpPr>
          <p:nvPr/>
        </p:nvSpPr>
        <p:spPr bwMode="auto">
          <a:xfrm>
            <a:off x="3505200" y="3581400"/>
            <a:ext cx="304800" cy="152400"/>
          </a:xfrm>
          <a:custGeom>
            <a:avLst/>
            <a:gdLst>
              <a:gd name="T0" fmla="*/ 0 w 192"/>
              <a:gd name="T1" fmla="*/ 2147483647 h 96"/>
              <a:gd name="T2" fmla="*/ 2147483647 w 192"/>
              <a:gd name="T3" fmla="*/ 2147483647 h 96"/>
              <a:gd name="T4" fmla="*/ 2147483647 w 192"/>
              <a:gd name="T5" fmla="*/ 0 h 96"/>
              <a:gd name="T6" fmla="*/ 0 w 192"/>
              <a:gd name="T7" fmla="*/ 2147483647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92"/>
              <a:gd name="T13" fmla="*/ 0 h 96"/>
              <a:gd name="T14" fmla="*/ 192 w 192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2" h="96">
                <a:moveTo>
                  <a:pt x="0" y="96"/>
                </a:moveTo>
                <a:lnTo>
                  <a:pt x="192" y="96"/>
                </a:lnTo>
                <a:lnTo>
                  <a:pt x="192" y="0"/>
                </a:lnTo>
                <a:lnTo>
                  <a:pt x="0" y="96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68" name="Freeform 28"/>
          <p:cNvSpPr>
            <a:spLocks/>
          </p:cNvSpPr>
          <p:nvPr/>
        </p:nvSpPr>
        <p:spPr bwMode="auto">
          <a:xfrm>
            <a:off x="3810000" y="34290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69" name="Rectangle 29"/>
          <p:cNvSpPr>
            <a:spLocks noChangeArrowheads="1"/>
          </p:cNvSpPr>
          <p:nvPr/>
        </p:nvSpPr>
        <p:spPr bwMode="auto">
          <a:xfrm flipV="1">
            <a:off x="4114800" y="4953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0" name="Rectangle 30"/>
          <p:cNvSpPr>
            <a:spLocks noChangeArrowheads="1"/>
          </p:cNvSpPr>
          <p:nvPr/>
        </p:nvSpPr>
        <p:spPr bwMode="auto">
          <a:xfrm flipV="1">
            <a:off x="4419600" y="4953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1" name="Rectangle 31"/>
          <p:cNvSpPr>
            <a:spLocks noChangeArrowheads="1"/>
          </p:cNvSpPr>
          <p:nvPr/>
        </p:nvSpPr>
        <p:spPr bwMode="auto">
          <a:xfrm flipV="1">
            <a:off x="4724400" y="4953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2" name="Rectangle 32"/>
          <p:cNvSpPr>
            <a:spLocks noChangeArrowheads="1"/>
          </p:cNvSpPr>
          <p:nvPr/>
        </p:nvSpPr>
        <p:spPr bwMode="auto">
          <a:xfrm flipV="1">
            <a:off x="5029200" y="4953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3" name="Rectangle 33"/>
          <p:cNvSpPr>
            <a:spLocks noChangeArrowheads="1"/>
          </p:cNvSpPr>
          <p:nvPr/>
        </p:nvSpPr>
        <p:spPr bwMode="auto">
          <a:xfrm flipV="1">
            <a:off x="5334000" y="4953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4" name="Rectangle 34"/>
          <p:cNvSpPr>
            <a:spLocks noChangeArrowheads="1"/>
          </p:cNvSpPr>
          <p:nvPr/>
        </p:nvSpPr>
        <p:spPr bwMode="auto">
          <a:xfrm flipV="1">
            <a:off x="35052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5" name="Rectangle 35"/>
          <p:cNvSpPr>
            <a:spLocks noChangeArrowheads="1"/>
          </p:cNvSpPr>
          <p:nvPr/>
        </p:nvSpPr>
        <p:spPr bwMode="auto">
          <a:xfrm flipV="1">
            <a:off x="38100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6" name="Rectangle 36"/>
          <p:cNvSpPr>
            <a:spLocks noChangeArrowheads="1"/>
          </p:cNvSpPr>
          <p:nvPr/>
        </p:nvSpPr>
        <p:spPr bwMode="auto">
          <a:xfrm flipV="1">
            <a:off x="41148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7" name="Rectangle 37"/>
          <p:cNvSpPr>
            <a:spLocks noChangeArrowheads="1"/>
          </p:cNvSpPr>
          <p:nvPr/>
        </p:nvSpPr>
        <p:spPr bwMode="auto">
          <a:xfrm flipV="1">
            <a:off x="44196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8" name="Rectangle 38"/>
          <p:cNvSpPr>
            <a:spLocks noChangeArrowheads="1"/>
          </p:cNvSpPr>
          <p:nvPr/>
        </p:nvSpPr>
        <p:spPr bwMode="auto">
          <a:xfrm flipV="1">
            <a:off x="47244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79" name="Rectangle 39"/>
          <p:cNvSpPr>
            <a:spLocks noChangeArrowheads="1"/>
          </p:cNvSpPr>
          <p:nvPr/>
        </p:nvSpPr>
        <p:spPr bwMode="auto">
          <a:xfrm flipV="1">
            <a:off x="50292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0" name="Rectangle 40"/>
          <p:cNvSpPr>
            <a:spLocks noChangeArrowheads="1"/>
          </p:cNvSpPr>
          <p:nvPr/>
        </p:nvSpPr>
        <p:spPr bwMode="auto">
          <a:xfrm flipV="1">
            <a:off x="53340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1" name="Rectangle 41"/>
          <p:cNvSpPr>
            <a:spLocks noChangeArrowheads="1"/>
          </p:cNvSpPr>
          <p:nvPr/>
        </p:nvSpPr>
        <p:spPr bwMode="auto">
          <a:xfrm flipV="1">
            <a:off x="28956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2" name="Rectangle 42"/>
          <p:cNvSpPr>
            <a:spLocks noChangeArrowheads="1"/>
          </p:cNvSpPr>
          <p:nvPr/>
        </p:nvSpPr>
        <p:spPr bwMode="auto">
          <a:xfrm flipV="1">
            <a:off x="32004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3" name="Rectangle 43"/>
          <p:cNvSpPr>
            <a:spLocks noChangeArrowheads="1"/>
          </p:cNvSpPr>
          <p:nvPr/>
        </p:nvSpPr>
        <p:spPr bwMode="auto">
          <a:xfrm flipV="1">
            <a:off x="35052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4" name="Rectangle 44"/>
          <p:cNvSpPr>
            <a:spLocks noChangeArrowheads="1"/>
          </p:cNvSpPr>
          <p:nvPr/>
        </p:nvSpPr>
        <p:spPr bwMode="auto">
          <a:xfrm flipV="1">
            <a:off x="38100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5" name="Rectangle 45"/>
          <p:cNvSpPr>
            <a:spLocks noChangeArrowheads="1"/>
          </p:cNvSpPr>
          <p:nvPr/>
        </p:nvSpPr>
        <p:spPr bwMode="auto">
          <a:xfrm flipV="1">
            <a:off x="41148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6" name="Rectangle 46"/>
          <p:cNvSpPr>
            <a:spLocks noChangeArrowheads="1"/>
          </p:cNvSpPr>
          <p:nvPr/>
        </p:nvSpPr>
        <p:spPr bwMode="auto">
          <a:xfrm flipV="1">
            <a:off x="44196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7" name="Rectangle 47"/>
          <p:cNvSpPr>
            <a:spLocks noChangeArrowheads="1"/>
          </p:cNvSpPr>
          <p:nvPr/>
        </p:nvSpPr>
        <p:spPr bwMode="auto">
          <a:xfrm flipV="1">
            <a:off x="47244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8" name="Rectangle 48"/>
          <p:cNvSpPr>
            <a:spLocks noChangeArrowheads="1"/>
          </p:cNvSpPr>
          <p:nvPr/>
        </p:nvSpPr>
        <p:spPr bwMode="auto">
          <a:xfrm flipV="1">
            <a:off x="50292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089" name="Freeform 49"/>
          <p:cNvSpPr>
            <a:spLocks/>
          </p:cNvSpPr>
          <p:nvPr/>
        </p:nvSpPr>
        <p:spPr bwMode="auto">
          <a:xfrm flipV="1">
            <a:off x="2590800" y="43434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0" name="Freeform 50"/>
          <p:cNvSpPr>
            <a:spLocks/>
          </p:cNvSpPr>
          <p:nvPr/>
        </p:nvSpPr>
        <p:spPr bwMode="auto">
          <a:xfrm flipV="1">
            <a:off x="2895600" y="4648200"/>
            <a:ext cx="304800" cy="152400"/>
          </a:xfrm>
          <a:custGeom>
            <a:avLst/>
            <a:gdLst>
              <a:gd name="T0" fmla="*/ 0 w 192"/>
              <a:gd name="T1" fmla="*/ 2147483647 h 96"/>
              <a:gd name="T2" fmla="*/ 2147483647 w 192"/>
              <a:gd name="T3" fmla="*/ 2147483647 h 96"/>
              <a:gd name="T4" fmla="*/ 2147483647 w 192"/>
              <a:gd name="T5" fmla="*/ 0 h 96"/>
              <a:gd name="T6" fmla="*/ 0 w 192"/>
              <a:gd name="T7" fmla="*/ 2147483647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92"/>
              <a:gd name="T13" fmla="*/ 0 h 96"/>
              <a:gd name="T14" fmla="*/ 192 w 192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2" h="96">
                <a:moveTo>
                  <a:pt x="0" y="96"/>
                </a:moveTo>
                <a:lnTo>
                  <a:pt x="192" y="96"/>
                </a:lnTo>
                <a:lnTo>
                  <a:pt x="192" y="0"/>
                </a:lnTo>
                <a:lnTo>
                  <a:pt x="0" y="96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1" name="Freeform 51"/>
          <p:cNvSpPr>
            <a:spLocks/>
          </p:cNvSpPr>
          <p:nvPr/>
        </p:nvSpPr>
        <p:spPr bwMode="auto">
          <a:xfrm flipV="1">
            <a:off x="3200400" y="46482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2" name="Freeform 52"/>
          <p:cNvSpPr>
            <a:spLocks/>
          </p:cNvSpPr>
          <p:nvPr/>
        </p:nvSpPr>
        <p:spPr bwMode="auto">
          <a:xfrm flipV="1">
            <a:off x="3505200" y="4953000"/>
            <a:ext cx="304800" cy="152400"/>
          </a:xfrm>
          <a:custGeom>
            <a:avLst/>
            <a:gdLst>
              <a:gd name="T0" fmla="*/ 0 w 192"/>
              <a:gd name="T1" fmla="*/ 2147483647 h 96"/>
              <a:gd name="T2" fmla="*/ 2147483647 w 192"/>
              <a:gd name="T3" fmla="*/ 2147483647 h 96"/>
              <a:gd name="T4" fmla="*/ 2147483647 w 192"/>
              <a:gd name="T5" fmla="*/ 0 h 96"/>
              <a:gd name="T6" fmla="*/ 0 w 192"/>
              <a:gd name="T7" fmla="*/ 2147483647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92"/>
              <a:gd name="T13" fmla="*/ 0 h 96"/>
              <a:gd name="T14" fmla="*/ 192 w 192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2" h="96">
                <a:moveTo>
                  <a:pt x="0" y="96"/>
                </a:moveTo>
                <a:lnTo>
                  <a:pt x="192" y="96"/>
                </a:lnTo>
                <a:lnTo>
                  <a:pt x="192" y="0"/>
                </a:lnTo>
                <a:lnTo>
                  <a:pt x="0" y="96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3" name="Freeform 53"/>
          <p:cNvSpPr>
            <a:spLocks/>
          </p:cNvSpPr>
          <p:nvPr/>
        </p:nvSpPr>
        <p:spPr bwMode="auto">
          <a:xfrm flipV="1">
            <a:off x="3810000" y="49530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Parallel Pipelines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Duplicate pipelines run independently on different partitions of data.</a:t>
            </a:r>
          </a:p>
        </p:txBody>
      </p:sp>
      <p:grpSp>
        <p:nvGrpSpPr>
          <p:cNvPr id="217092" name="Group 4"/>
          <p:cNvGrpSpPr>
            <a:grpSpLocks/>
          </p:cNvGrpSpPr>
          <p:nvPr/>
        </p:nvGrpSpPr>
        <p:grpSpPr bwMode="auto">
          <a:xfrm>
            <a:off x="2590800" y="3429000"/>
            <a:ext cx="3048000" cy="1828800"/>
            <a:chOff x="1632" y="2160"/>
            <a:chExt cx="1920" cy="1152"/>
          </a:xfrm>
        </p:grpSpPr>
        <p:sp>
          <p:nvSpPr>
            <p:cNvPr id="217129" name="Rectangle 5"/>
            <p:cNvSpPr>
              <a:spLocks noChangeArrowheads="1"/>
            </p:cNvSpPr>
            <p:nvPr/>
          </p:nvSpPr>
          <p:spPr bwMode="auto">
            <a:xfrm>
              <a:off x="2592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30" name="Rectangle 6"/>
            <p:cNvSpPr>
              <a:spLocks noChangeArrowheads="1"/>
            </p:cNvSpPr>
            <p:nvPr/>
          </p:nvSpPr>
          <p:spPr bwMode="auto">
            <a:xfrm>
              <a:off x="2784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31" name="Rectangle 7"/>
            <p:cNvSpPr>
              <a:spLocks noChangeArrowheads="1"/>
            </p:cNvSpPr>
            <p:nvPr/>
          </p:nvSpPr>
          <p:spPr bwMode="auto">
            <a:xfrm>
              <a:off x="2976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32" name="Rectangle 8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33" name="Rectangle 9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34" name="Rectangle 10"/>
            <p:cNvSpPr>
              <a:spLocks noChangeArrowheads="1"/>
            </p:cNvSpPr>
            <p:nvPr/>
          </p:nvSpPr>
          <p:spPr bwMode="auto">
            <a:xfrm>
              <a:off x="220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35" name="Rectangle 11"/>
            <p:cNvSpPr>
              <a:spLocks noChangeArrowheads="1"/>
            </p:cNvSpPr>
            <p:nvPr/>
          </p:nvSpPr>
          <p:spPr bwMode="auto">
            <a:xfrm>
              <a:off x="240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36" name="Rectangle 12"/>
            <p:cNvSpPr>
              <a:spLocks noChangeArrowheads="1"/>
            </p:cNvSpPr>
            <p:nvPr/>
          </p:nvSpPr>
          <p:spPr bwMode="auto">
            <a:xfrm>
              <a:off x="2592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37" name="Rectangle 13"/>
            <p:cNvSpPr>
              <a:spLocks noChangeArrowheads="1"/>
            </p:cNvSpPr>
            <p:nvPr/>
          </p:nvSpPr>
          <p:spPr bwMode="auto">
            <a:xfrm>
              <a:off x="2784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38" name="Rectangle 14"/>
            <p:cNvSpPr>
              <a:spLocks noChangeArrowheads="1"/>
            </p:cNvSpPr>
            <p:nvPr/>
          </p:nvSpPr>
          <p:spPr bwMode="auto">
            <a:xfrm>
              <a:off x="2976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39" name="Rectangle 15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40" name="Rectangle 16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41" name="Rectangle 17"/>
            <p:cNvSpPr>
              <a:spLocks noChangeArrowheads="1"/>
            </p:cNvSpPr>
            <p:nvPr/>
          </p:nvSpPr>
          <p:spPr bwMode="auto">
            <a:xfrm>
              <a:off x="182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42" name="Rectangle 18"/>
            <p:cNvSpPr>
              <a:spLocks noChangeArrowheads="1"/>
            </p:cNvSpPr>
            <p:nvPr/>
          </p:nvSpPr>
          <p:spPr bwMode="auto">
            <a:xfrm>
              <a:off x="201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43" name="Rectangle 19"/>
            <p:cNvSpPr>
              <a:spLocks noChangeArrowheads="1"/>
            </p:cNvSpPr>
            <p:nvPr/>
          </p:nvSpPr>
          <p:spPr bwMode="auto">
            <a:xfrm>
              <a:off x="220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44" name="Rectangle 20"/>
            <p:cNvSpPr>
              <a:spLocks noChangeArrowheads="1"/>
            </p:cNvSpPr>
            <p:nvPr/>
          </p:nvSpPr>
          <p:spPr bwMode="auto">
            <a:xfrm>
              <a:off x="2400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45" name="Rectangle 21"/>
            <p:cNvSpPr>
              <a:spLocks noChangeArrowheads="1"/>
            </p:cNvSpPr>
            <p:nvPr/>
          </p:nvSpPr>
          <p:spPr bwMode="auto">
            <a:xfrm>
              <a:off x="2592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46" name="Rectangle 22"/>
            <p:cNvSpPr>
              <a:spLocks noChangeArrowheads="1"/>
            </p:cNvSpPr>
            <p:nvPr/>
          </p:nvSpPr>
          <p:spPr bwMode="auto">
            <a:xfrm>
              <a:off x="278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47" name="Rectangle 23"/>
            <p:cNvSpPr>
              <a:spLocks noChangeArrowheads="1"/>
            </p:cNvSpPr>
            <p:nvPr/>
          </p:nvSpPr>
          <p:spPr bwMode="auto">
            <a:xfrm>
              <a:off x="297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48" name="Rectangle 24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49" name="Freeform 25"/>
            <p:cNvSpPr>
              <a:spLocks/>
            </p:cNvSpPr>
            <p:nvPr/>
          </p:nvSpPr>
          <p:spPr bwMode="auto">
            <a:xfrm>
              <a:off x="1632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50" name="Freeform 26"/>
            <p:cNvSpPr>
              <a:spLocks/>
            </p:cNvSpPr>
            <p:nvPr/>
          </p:nvSpPr>
          <p:spPr bwMode="auto">
            <a:xfrm>
              <a:off x="1824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51" name="Freeform 27"/>
            <p:cNvSpPr>
              <a:spLocks/>
            </p:cNvSpPr>
            <p:nvPr/>
          </p:nvSpPr>
          <p:spPr bwMode="auto">
            <a:xfrm>
              <a:off x="2016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52" name="Freeform 28"/>
            <p:cNvSpPr>
              <a:spLocks/>
            </p:cNvSpPr>
            <p:nvPr/>
          </p:nvSpPr>
          <p:spPr bwMode="auto">
            <a:xfrm>
              <a:off x="2208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53" name="Freeform 29"/>
            <p:cNvSpPr>
              <a:spLocks/>
            </p:cNvSpPr>
            <p:nvPr/>
          </p:nvSpPr>
          <p:spPr bwMode="auto">
            <a:xfrm>
              <a:off x="2400" y="216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54" name="Rectangle 30"/>
            <p:cNvSpPr>
              <a:spLocks noChangeArrowheads="1"/>
            </p:cNvSpPr>
            <p:nvPr/>
          </p:nvSpPr>
          <p:spPr bwMode="auto">
            <a:xfrm flipV="1">
              <a:off x="2592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55" name="Rectangle 31"/>
            <p:cNvSpPr>
              <a:spLocks noChangeArrowheads="1"/>
            </p:cNvSpPr>
            <p:nvPr/>
          </p:nvSpPr>
          <p:spPr bwMode="auto">
            <a:xfrm flipV="1">
              <a:off x="2784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56" name="Rectangle 32"/>
            <p:cNvSpPr>
              <a:spLocks noChangeArrowheads="1"/>
            </p:cNvSpPr>
            <p:nvPr/>
          </p:nvSpPr>
          <p:spPr bwMode="auto">
            <a:xfrm flipV="1">
              <a:off x="2976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57" name="Rectangle 33"/>
            <p:cNvSpPr>
              <a:spLocks noChangeArrowheads="1"/>
            </p:cNvSpPr>
            <p:nvPr/>
          </p:nvSpPr>
          <p:spPr bwMode="auto">
            <a:xfrm flipV="1">
              <a:off x="3168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58" name="Rectangle 34"/>
            <p:cNvSpPr>
              <a:spLocks noChangeArrowheads="1"/>
            </p:cNvSpPr>
            <p:nvPr/>
          </p:nvSpPr>
          <p:spPr bwMode="auto">
            <a:xfrm flipV="1">
              <a:off x="3360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59" name="Rectangle 35"/>
            <p:cNvSpPr>
              <a:spLocks noChangeArrowheads="1"/>
            </p:cNvSpPr>
            <p:nvPr/>
          </p:nvSpPr>
          <p:spPr bwMode="auto">
            <a:xfrm flipV="1">
              <a:off x="220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60" name="Rectangle 36"/>
            <p:cNvSpPr>
              <a:spLocks noChangeArrowheads="1"/>
            </p:cNvSpPr>
            <p:nvPr/>
          </p:nvSpPr>
          <p:spPr bwMode="auto">
            <a:xfrm flipV="1">
              <a:off x="240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61" name="Rectangle 37"/>
            <p:cNvSpPr>
              <a:spLocks noChangeArrowheads="1"/>
            </p:cNvSpPr>
            <p:nvPr/>
          </p:nvSpPr>
          <p:spPr bwMode="auto">
            <a:xfrm flipV="1">
              <a:off x="2592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62" name="Rectangle 38"/>
            <p:cNvSpPr>
              <a:spLocks noChangeArrowheads="1"/>
            </p:cNvSpPr>
            <p:nvPr/>
          </p:nvSpPr>
          <p:spPr bwMode="auto">
            <a:xfrm flipV="1">
              <a:off x="2784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63" name="Rectangle 39"/>
            <p:cNvSpPr>
              <a:spLocks noChangeArrowheads="1"/>
            </p:cNvSpPr>
            <p:nvPr/>
          </p:nvSpPr>
          <p:spPr bwMode="auto">
            <a:xfrm flipV="1">
              <a:off x="2976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64" name="Rectangle 40"/>
            <p:cNvSpPr>
              <a:spLocks noChangeArrowheads="1"/>
            </p:cNvSpPr>
            <p:nvPr/>
          </p:nvSpPr>
          <p:spPr bwMode="auto">
            <a:xfrm flipV="1">
              <a:off x="316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65" name="Rectangle 41"/>
            <p:cNvSpPr>
              <a:spLocks noChangeArrowheads="1"/>
            </p:cNvSpPr>
            <p:nvPr/>
          </p:nvSpPr>
          <p:spPr bwMode="auto">
            <a:xfrm flipV="1">
              <a:off x="336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66" name="Rectangle 42"/>
            <p:cNvSpPr>
              <a:spLocks noChangeArrowheads="1"/>
            </p:cNvSpPr>
            <p:nvPr/>
          </p:nvSpPr>
          <p:spPr bwMode="auto">
            <a:xfrm flipV="1">
              <a:off x="182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67" name="Rectangle 43"/>
            <p:cNvSpPr>
              <a:spLocks noChangeArrowheads="1"/>
            </p:cNvSpPr>
            <p:nvPr/>
          </p:nvSpPr>
          <p:spPr bwMode="auto">
            <a:xfrm flipV="1">
              <a:off x="201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68" name="Rectangle 44"/>
            <p:cNvSpPr>
              <a:spLocks noChangeArrowheads="1"/>
            </p:cNvSpPr>
            <p:nvPr/>
          </p:nvSpPr>
          <p:spPr bwMode="auto">
            <a:xfrm flipV="1">
              <a:off x="220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69" name="Rectangle 45"/>
            <p:cNvSpPr>
              <a:spLocks noChangeArrowheads="1"/>
            </p:cNvSpPr>
            <p:nvPr/>
          </p:nvSpPr>
          <p:spPr bwMode="auto">
            <a:xfrm flipV="1">
              <a:off x="2400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70" name="Rectangle 46"/>
            <p:cNvSpPr>
              <a:spLocks noChangeArrowheads="1"/>
            </p:cNvSpPr>
            <p:nvPr/>
          </p:nvSpPr>
          <p:spPr bwMode="auto">
            <a:xfrm flipV="1">
              <a:off x="2592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71" name="Rectangle 47"/>
            <p:cNvSpPr>
              <a:spLocks noChangeArrowheads="1"/>
            </p:cNvSpPr>
            <p:nvPr/>
          </p:nvSpPr>
          <p:spPr bwMode="auto">
            <a:xfrm flipV="1">
              <a:off x="278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72" name="Rectangle 48"/>
            <p:cNvSpPr>
              <a:spLocks noChangeArrowheads="1"/>
            </p:cNvSpPr>
            <p:nvPr/>
          </p:nvSpPr>
          <p:spPr bwMode="auto">
            <a:xfrm flipV="1">
              <a:off x="297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73" name="Rectangle 49"/>
            <p:cNvSpPr>
              <a:spLocks noChangeArrowheads="1"/>
            </p:cNvSpPr>
            <p:nvPr/>
          </p:nvSpPr>
          <p:spPr bwMode="auto">
            <a:xfrm flipV="1">
              <a:off x="316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74" name="Freeform 50"/>
            <p:cNvSpPr>
              <a:spLocks/>
            </p:cNvSpPr>
            <p:nvPr/>
          </p:nvSpPr>
          <p:spPr bwMode="auto">
            <a:xfrm flipV="1">
              <a:off x="1632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75" name="Freeform 51"/>
            <p:cNvSpPr>
              <a:spLocks/>
            </p:cNvSpPr>
            <p:nvPr/>
          </p:nvSpPr>
          <p:spPr bwMode="auto">
            <a:xfrm flipV="1">
              <a:off x="1824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76" name="Freeform 52"/>
            <p:cNvSpPr>
              <a:spLocks/>
            </p:cNvSpPr>
            <p:nvPr/>
          </p:nvSpPr>
          <p:spPr bwMode="auto">
            <a:xfrm flipV="1">
              <a:off x="2016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77" name="Freeform 53"/>
            <p:cNvSpPr>
              <a:spLocks/>
            </p:cNvSpPr>
            <p:nvPr/>
          </p:nvSpPr>
          <p:spPr bwMode="auto">
            <a:xfrm flipV="1">
              <a:off x="2208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78" name="Freeform 54"/>
            <p:cNvSpPr>
              <a:spLocks/>
            </p:cNvSpPr>
            <p:nvPr/>
          </p:nvSpPr>
          <p:spPr bwMode="auto">
            <a:xfrm flipV="1">
              <a:off x="2400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810000" y="3429000"/>
            <a:ext cx="1828800" cy="914400"/>
            <a:chOff x="3840" y="1776"/>
            <a:chExt cx="1152" cy="576"/>
          </a:xfrm>
          <a:solidFill>
            <a:srgbClr val="FFFF66"/>
          </a:solidFill>
        </p:grpSpPr>
        <p:sp>
          <p:nvSpPr>
            <p:cNvPr id="197673" name="Rectangle 56"/>
            <p:cNvSpPr>
              <a:spLocks noChangeArrowheads="1"/>
            </p:cNvSpPr>
            <p:nvPr/>
          </p:nvSpPr>
          <p:spPr bwMode="auto">
            <a:xfrm>
              <a:off x="4032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74" name="Rectangle 57"/>
            <p:cNvSpPr>
              <a:spLocks noChangeArrowheads="1"/>
            </p:cNvSpPr>
            <p:nvPr/>
          </p:nvSpPr>
          <p:spPr bwMode="auto">
            <a:xfrm>
              <a:off x="4224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75" name="Rectangle 58"/>
            <p:cNvSpPr>
              <a:spLocks noChangeArrowheads="1"/>
            </p:cNvSpPr>
            <p:nvPr/>
          </p:nvSpPr>
          <p:spPr bwMode="auto">
            <a:xfrm>
              <a:off x="4416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76" name="Rectangle 59"/>
            <p:cNvSpPr>
              <a:spLocks noChangeArrowheads="1"/>
            </p:cNvSpPr>
            <p:nvPr/>
          </p:nvSpPr>
          <p:spPr bwMode="auto">
            <a:xfrm>
              <a:off x="4608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77" name="Rectangle 60"/>
            <p:cNvSpPr>
              <a:spLocks noChangeArrowheads="1"/>
            </p:cNvSpPr>
            <p:nvPr/>
          </p:nvSpPr>
          <p:spPr bwMode="auto">
            <a:xfrm>
              <a:off x="4800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78" name="Rectangle 61"/>
            <p:cNvSpPr>
              <a:spLocks noChangeArrowheads="1"/>
            </p:cNvSpPr>
            <p:nvPr/>
          </p:nvSpPr>
          <p:spPr bwMode="auto">
            <a:xfrm>
              <a:off x="384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79" name="Rectangle 62"/>
            <p:cNvSpPr>
              <a:spLocks noChangeArrowheads="1"/>
            </p:cNvSpPr>
            <p:nvPr/>
          </p:nvSpPr>
          <p:spPr bwMode="auto">
            <a:xfrm>
              <a:off x="4032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80" name="Rectangle 63"/>
            <p:cNvSpPr>
              <a:spLocks noChangeArrowheads="1"/>
            </p:cNvSpPr>
            <p:nvPr/>
          </p:nvSpPr>
          <p:spPr bwMode="auto">
            <a:xfrm>
              <a:off x="4224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81" name="Rectangle 64"/>
            <p:cNvSpPr>
              <a:spLocks noChangeArrowheads="1"/>
            </p:cNvSpPr>
            <p:nvPr/>
          </p:nvSpPr>
          <p:spPr bwMode="auto">
            <a:xfrm>
              <a:off x="4416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82" name="Rectangle 65"/>
            <p:cNvSpPr>
              <a:spLocks noChangeArrowheads="1"/>
            </p:cNvSpPr>
            <p:nvPr/>
          </p:nvSpPr>
          <p:spPr bwMode="auto">
            <a:xfrm>
              <a:off x="4608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83" name="Rectangle 66"/>
            <p:cNvSpPr>
              <a:spLocks noChangeArrowheads="1"/>
            </p:cNvSpPr>
            <p:nvPr/>
          </p:nvSpPr>
          <p:spPr bwMode="auto">
            <a:xfrm>
              <a:off x="480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84" name="Rectangle 67"/>
            <p:cNvSpPr>
              <a:spLocks noChangeArrowheads="1"/>
            </p:cNvSpPr>
            <p:nvPr/>
          </p:nvSpPr>
          <p:spPr bwMode="auto">
            <a:xfrm>
              <a:off x="3840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85" name="Rectangle 68"/>
            <p:cNvSpPr>
              <a:spLocks noChangeArrowheads="1"/>
            </p:cNvSpPr>
            <p:nvPr/>
          </p:nvSpPr>
          <p:spPr bwMode="auto">
            <a:xfrm>
              <a:off x="4032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86" name="Rectangle 69"/>
            <p:cNvSpPr>
              <a:spLocks noChangeArrowheads="1"/>
            </p:cNvSpPr>
            <p:nvPr/>
          </p:nvSpPr>
          <p:spPr bwMode="auto">
            <a:xfrm>
              <a:off x="4224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87" name="Rectangle 70"/>
            <p:cNvSpPr>
              <a:spLocks noChangeArrowheads="1"/>
            </p:cNvSpPr>
            <p:nvPr/>
          </p:nvSpPr>
          <p:spPr bwMode="auto">
            <a:xfrm>
              <a:off x="4416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88" name="Rectangle 71"/>
            <p:cNvSpPr>
              <a:spLocks noChangeArrowheads="1"/>
            </p:cNvSpPr>
            <p:nvPr/>
          </p:nvSpPr>
          <p:spPr bwMode="auto">
            <a:xfrm>
              <a:off x="4608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7689" name="Freeform 72"/>
            <p:cNvSpPr>
              <a:spLocks/>
            </p:cNvSpPr>
            <p:nvPr/>
          </p:nvSpPr>
          <p:spPr bwMode="auto">
            <a:xfrm>
              <a:off x="3840" y="177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</p:grp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2590800" y="3581400"/>
            <a:ext cx="1219200" cy="1524000"/>
            <a:chOff x="528" y="2256"/>
            <a:chExt cx="768" cy="960"/>
          </a:xfrm>
        </p:grpSpPr>
        <p:sp>
          <p:nvSpPr>
            <p:cNvPr id="217113" name="Rectangle 74"/>
            <p:cNvSpPr>
              <a:spLocks noChangeArrowheads="1"/>
            </p:cNvSpPr>
            <p:nvPr/>
          </p:nvSpPr>
          <p:spPr bwMode="auto">
            <a:xfrm>
              <a:off x="1104" y="235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14" name="Rectangle 75"/>
            <p:cNvSpPr>
              <a:spLocks noChangeArrowheads="1"/>
            </p:cNvSpPr>
            <p:nvPr/>
          </p:nvSpPr>
          <p:spPr bwMode="auto">
            <a:xfrm>
              <a:off x="720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15" name="Rectangle 76"/>
            <p:cNvSpPr>
              <a:spLocks noChangeArrowheads="1"/>
            </p:cNvSpPr>
            <p:nvPr/>
          </p:nvSpPr>
          <p:spPr bwMode="auto">
            <a:xfrm>
              <a:off x="912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16" name="Rectangle 77"/>
            <p:cNvSpPr>
              <a:spLocks noChangeArrowheads="1"/>
            </p:cNvSpPr>
            <p:nvPr/>
          </p:nvSpPr>
          <p:spPr bwMode="auto">
            <a:xfrm>
              <a:off x="1104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17" name="Freeform 78"/>
            <p:cNvSpPr>
              <a:spLocks/>
            </p:cNvSpPr>
            <p:nvPr/>
          </p:nvSpPr>
          <p:spPr bwMode="auto">
            <a:xfrm>
              <a:off x="528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18" name="Freeform 79"/>
            <p:cNvSpPr>
              <a:spLocks/>
            </p:cNvSpPr>
            <p:nvPr/>
          </p:nvSpPr>
          <p:spPr bwMode="auto">
            <a:xfrm>
              <a:off x="720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19" name="Freeform 80"/>
            <p:cNvSpPr>
              <a:spLocks/>
            </p:cNvSpPr>
            <p:nvPr/>
          </p:nvSpPr>
          <p:spPr bwMode="auto">
            <a:xfrm>
              <a:off x="912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20" name="Freeform 81"/>
            <p:cNvSpPr>
              <a:spLocks/>
            </p:cNvSpPr>
            <p:nvPr/>
          </p:nvSpPr>
          <p:spPr bwMode="auto">
            <a:xfrm>
              <a:off x="1104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21" name="Rectangle 82"/>
            <p:cNvSpPr>
              <a:spLocks noChangeArrowheads="1"/>
            </p:cNvSpPr>
            <p:nvPr/>
          </p:nvSpPr>
          <p:spPr bwMode="auto">
            <a:xfrm flipV="1">
              <a:off x="1104" y="292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22" name="Rectangle 83"/>
            <p:cNvSpPr>
              <a:spLocks noChangeArrowheads="1"/>
            </p:cNvSpPr>
            <p:nvPr/>
          </p:nvSpPr>
          <p:spPr bwMode="auto">
            <a:xfrm flipV="1">
              <a:off x="720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23" name="Rectangle 84"/>
            <p:cNvSpPr>
              <a:spLocks noChangeArrowheads="1"/>
            </p:cNvSpPr>
            <p:nvPr/>
          </p:nvSpPr>
          <p:spPr bwMode="auto">
            <a:xfrm flipV="1">
              <a:off x="912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24" name="Rectangle 85"/>
            <p:cNvSpPr>
              <a:spLocks noChangeArrowheads="1"/>
            </p:cNvSpPr>
            <p:nvPr/>
          </p:nvSpPr>
          <p:spPr bwMode="auto">
            <a:xfrm flipV="1">
              <a:off x="1104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25" name="Freeform 86"/>
            <p:cNvSpPr>
              <a:spLocks/>
            </p:cNvSpPr>
            <p:nvPr/>
          </p:nvSpPr>
          <p:spPr bwMode="auto">
            <a:xfrm flipV="1">
              <a:off x="528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26" name="Freeform 87"/>
            <p:cNvSpPr>
              <a:spLocks/>
            </p:cNvSpPr>
            <p:nvPr/>
          </p:nvSpPr>
          <p:spPr bwMode="auto">
            <a:xfrm flipV="1">
              <a:off x="720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27" name="Freeform 88"/>
            <p:cNvSpPr>
              <a:spLocks/>
            </p:cNvSpPr>
            <p:nvPr/>
          </p:nvSpPr>
          <p:spPr bwMode="auto">
            <a:xfrm flipV="1">
              <a:off x="912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7128" name="Freeform 89"/>
            <p:cNvSpPr>
              <a:spLocks/>
            </p:cNvSpPr>
            <p:nvPr/>
          </p:nvSpPr>
          <p:spPr bwMode="auto">
            <a:xfrm flipV="1">
              <a:off x="1104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90"/>
          <p:cNvGrpSpPr>
            <a:grpSpLocks/>
          </p:cNvGrpSpPr>
          <p:nvPr/>
        </p:nvGrpSpPr>
        <p:grpSpPr bwMode="auto">
          <a:xfrm>
            <a:off x="3810000" y="4343400"/>
            <a:ext cx="1828800" cy="914400"/>
            <a:chOff x="3840" y="2928"/>
            <a:chExt cx="1152" cy="576"/>
          </a:xfrm>
        </p:grpSpPr>
        <p:sp>
          <p:nvSpPr>
            <p:cNvPr id="217096" name="Rectangle 91"/>
            <p:cNvSpPr>
              <a:spLocks noChangeArrowheads="1"/>
            </p:cNvSpPr>
            <p:nvPr/>
          </p:nvSpPr>
          <p:spPr bwMode="auto">
            <a:xfrm flipV="1">
              <a:off x="4032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97" name="Rectangle 92"/>
            <p:cNvSpPr>
              <a:spLocks noChangeArrowheads="1"/>
            </p:cNvSpPr>
            <p:nvPr/>
          </p:nvSpPr>
          <p:spPr bwMode="auto">
            <a:xfrm flipV="1">
              <a:off x="4224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98" name="Rectangle 93"/>
            <p:cNvSpPr>
              <a:spLocks noChangeArrowheads="1"/>
            </p:cNvSpPr>
            <p:nvPr/>
          </p:nvSpPr>
          <p:spPr bwMode="auto">
            <a:xfrm flipV="1">
              <a:off x="4416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099" name="Rectangle 94"/>
            <p:cNvSpPr>
              <a:spLocks noChangeArrowheads="1"/>
            </p:cNvSpPr>
            <p:nvPr/>
          </p:nvSpPr>
          <p:spPr bwMode="auto">
            <a:xfrm flipV="1">
              <a:off x="4608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0" name="Rectangle 95"/>
            <p:cNvSpPr>
              <a:spLocks noChangeArrowheads="1"/>
            </p:cNvSpPr>
            <p:nvPr/>
          </p:nvSpPr>
          <p:spPr bwMode="auto">
            <a:xfrm flipV="1">
              <a:off x="4800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1" name="Rectangle 96"/>
            <p:cNvSpPr>
              <a:spLocks noChangeArrowheads="1"/>
            </p:cNvSpPr>
            <p:nvPr/>
          </p:nvSpPr>
          <p:spPr bwMode="auto">
            <a:xfrm flipV="1">
              <a:off x="384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2" name="Rectangle 97"/>
            <p:cNvSpPr>
              <a:spLocks noChangeArrowheads="1"/>
            </p:cNvSpPr>
            <p:nvPr/>
          </p:nvSpPr>
          <p:spPr bwMode="auto">
            <a:xfrm flipV="1">
              <a:off x="4032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3" name="Rectangle 98"/>
            <p:cNvSpPr>
              <a:spLocks noChangeArrowheads="1"/>
            </p:cNvSpPr>
            <p:nvPr/>
          </p:nvSpPr>
          <p:spPr bwMode="auto">
            <a:xfrm flipV="1">
              <a:off x="4224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4" name="Rectangle 99"/>
            <p:cNvSpPr>
              <a:spLocks noChangeArrowheads="1"/>
            </p:cNvSpPr>
            <p:nvPr/>
          </p:nvSpPr>
          <p:spPr bwMode="auto">
            <a:xfrm flipV="1">
              <a:off x="4416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5" name="Rectangle 100"/>
            <p:cNvSpPr>
              <a:spLocks noChangeArrowheads="1"/>
            </p:cNvSpPr>
            <p:nvPr/>
          </p:nvSpPr>
          <p:spPr bwMode="auto">
            <a:xfrm flipV="1">
              <a:off x="4608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6" name="Rectangle 101"/>
            <p:cNvSpPr>
              <a:spLocks noChangeArrowheads="1"/>
            </p:cNvSpPr>
            <p:nvPr/>
          </p:nvSpPr>
          <p:spPr bwMode="auto">
            <a:xfrm flipV="1">
              <a:off x="480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7" name="Rectangle 102"/>
            <p:cNvSpPr>
              <a:spLocks noChangeArrowheads="1"/>
            </p:cNvSpPr>
            <p:nvPr/>
          </p:nvSpPr>
          <p:spPr bwMode="auto">
            <a:xfrm flipV="1">
              <a:off x="3840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8" name="Rectangle 103"/>
            <p:cNvSpPr>
              <a:spLocks noChangeArrowheads="1"/>
            </p:cNvSpPr>
            <p:nvPr/>
          </p:nvSpPr>
          <p:spPr bwMode="auto">
            <a:xfrm flipV="1">
              <a:off x="4032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09" name="Rectangle 104"/>
            <p:cNvSpPr>
              <a:spLocks noChangeArrowheads="1"/>
            </p:cNvSpPr>
            <p:nvPr/>
          </p:nvSpPr>
          <p:spPr bwMode="auto">
            <a:xfrm flipV="1">
              <a:off x="4224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10" name="Rectangle 105"/>
            <p:cNvSpPr>
              <a:spLocks noChangeArrowheads="1"/>
            </p:cNvSpPr>
            <p:nvPr/>
          </p:nvSpPr>
          <p:spPr bwMode="auto">
            <a:xfrm flipV="1">
              <a:off x="4416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11" name="Rectangle 106"/>
            <p:cNvSpPr>
              <a:spLocks noChangeArrowheads="1"/>
            </p:cNvSpPr>
            <p:nvPr/>
          </p:nvSpPr>
          <p:spPr bwMode="auto">
            <a:xfrm flipV="1">
              <a:off x="4608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112" name="Freeform 107"/>
            <p:cNvSpPr>
              <a:spLocks/>
            </p:cNvSpPr>
            <p:nvPr/>
          </p:nvSpPr>
          <p:spPr bwMode="auto">
            <a:xfrm flipV="1">
              <a:off x="3840" y="331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6999E-6 -3.45379E-6 L -0.19173 -3.4537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287E-6 -4.58652E-7 L 0.24991 -0.088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44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287E-6 3.55108E-6 L 0.24991 0.044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2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Parallel Pipelines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Some operations will work regardless.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Example: Clipping.</a:t>
            </a:r>
          </a:p>
        </p:txBody>
      </p:sp>
      <p:grpSp>
        <p:nvGrpSpPr>
          <p:cNvPr id="219140" name="Group 4"/>
          <p:cNvGrpSpPr>
            <a:grpSpLocks/>
          </p:cNvGrpSpPr>
          <p:nvPr/>
        </p:nvGrpSpPr>
        <p:grpSpPr bwMode="auto">
          <a:xfrm>
            <a:off x="2590800" y="3429000"/>
            <a:ext cx="3048000" cy="1828800"/>
            <a:chOff x="1632" y="2160"/>
            <a:chExt cx="1920" cy="1152"/>
          </a:xfrm>
        </p:grpSpPr>
        <p:sp>
          <p:nvSpPr>
            <p:cNvPr id="219181" name="Rectangle 5"/>
            <p:cNvSpPr>
              <a:spLocks noChangeArrowheads="1"/>
            </p:cNvSpPr>
            <p:nvPr/>
          </p:nvSpPr>
          <p:spPr bwMode="auto">
            <a:xfrm>
              <a:off x="2592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82" name="Rectangle 6"/>
            <p:cNvSpPr>
              <a:spLocks noChangeArrowheads="1"/>
            </p:cNvSpPr>
            <p:nvPr/>
          </p:nvSpPr>
          <p:spPr bwMode="auto">
            <a:xfrm>
              <a:off x="2784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83" name="Rectangle 7"/>
            <p:cNvSpPr>
              <a:spLocks noChangeArrowheads="1"/>
            </p:cNvSpPr>
            <p:nvPr/>
          </p:nvSpPr>
          <p:spPr bwMode="auto">
            <a:xfrm>
              <a:off x="2976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84" name="Rectangle 8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85" name="Rectangle 9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86" name="Rectangle 10"/>
            <p:cNvSpPr>
              <a:spLocks noChangeArrowheads="1"/>
            </p:cNvSpPr>
            <p:nvPr/>
          </p:nvSpPr>
          <p:spPr bwMode="auto">
            <a:xfrm>
              <a:off x="220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87" name="Rectangle 11"/>
            <p:cNvSpPr>
              <a:spLocks noChangeArrowheads="1"/>
            </p:cNvSpPr>
            <p:nvPr/>
          </p:nvSpPr>
          <p:spPr bwMode="auto">
            <a:xfrm>
              <a:off x="240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88" name="Rectangle 12"/>
            <p:cNvSpPr>
              <a:spLocks noChangeArrowheads="1"/>
            </p:cNvSpPr>
            <p:nvPr/>
          </p:nvSpPr>
          <p:spPr bwMode="auto">
            <a:xfrm>
              <a:off x="2592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89" name="Rectangle 13"/>
            <p:cNvSpPr>
              <a:spLocks noChangeArrowheads="1"/>
            </p:cNvSpPr>
            <p:nvPr/>
          </p:nvSpPr>
          <p:spPr bwMode="auto">
            <a:xfrm>
              <a:off x="2784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90" name="Rectangle 14"/>
            <p:cNvSpPr>
              <a:spLocks noChangeArrowheads="1"/>
            </p:cNvSpPr>
            <p:nvPr/>
          </p:nvSpPr>
          <p:spPr bwMode="auto">
            <a:xfrm>
              <a:off x="2976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91" name="Rectangle 15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92" name="Rectangle 16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93" name="Rectangle 17"/>
            <p:cNvSpPr>
              <a:spLocks noChangeArrowheads="1"/>
            </p:cNvSpPr>
            <p:nvPr/>
          </p:nvSpPr>
          <p:spPr bwMode="auto">
            <a:xfrm>
              <a:off x="182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94" name="Rectangle 18"/>
            <p:cNvSpPr>
              <a:spLocks noChangeArrowheads="1"/>
            </p:cNvSpPr>
            <p:nvPr/>
          </p:nvSpPr>
          <p:spPr bwMode="auto">
            <a:xfrm>
              <a:off x="201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95" name="Rectangle 19"/>
            <p:cNvSpPr>
              <a:spLocks noChangeArrowheads="1"/>
            </p:cNvSpPr>
            <p:nvPr/>
          </p:nvSpPr>
          <p:spPr bwMode="auto">
            <a:xfrm>
              <a:off x="220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96" name="Rectangle 20"/>
            <p:cNvSpPr>
              <a:spLocks noChangeArrowheads="1"/>
            </p:cNvSpPr>
            <p:nvPr/>
          </p:nvSpPr>
          <p:spPr bwMode="auto">
            <a:xfrm>
              <a:off x="2400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97" name="Rectangle 21"/>
            <p:cNvSpPr>
              <a:spLocks noChangeArrowheads="1"/>
            </p:cNvSpPr>
            <p:nvPr/>
          </p:nvSpPr>
          <p:spPr bwMode="auto">
            <a:xfrm>
              <a:off x="2592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98" name="Rectangle 22"/>
            <p:cNvSpPr>
              <a:spLocks noChangeArrowheads="1"/>
            </p:cNvSpPr>
            <p:nvPr/>
          </p:nvSpPr>
          <p:spPr bwMode="auto">
            <a:xfrm>
              <a:off x="278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99" name="Rectangle 23"/>
            <p:cNvSpPr>
              <a:spLocks noChangeArrowheads="1"/>
            </p:cNvSpPr>
            <p:nvPr/>
          </p:nvSpPr>
          <p:spPr bwMode="auto">
            <a:xfrm>
              <a:off x="297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00" name="Rectangle 24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01" name="Freeform 25"/>
            <p:cNvSpPr>
              <a:spLocks/>
            </p:cNvSpPr>
            <p:nvPr/>
          </p:nvSpPr>
          <p:spPr bwMode="auto">
            <a:xfrm>
              <a:off x="1632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02" name="Freeform 26"/>
            <p:cNvSpPr>
              <a:spLocks/>
            </p:cNvSpPr>
            <p:nvPr/>
          </p:nvSpPr>
          <p:spPr bwMode="auto">
            <a:xfrm>
              <a:off x="1824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03" name="Freeform 27"/>
            <p:cNvSpPr>
              <a:spLocks/>
            </p:cNvSpPr>
            <p:nvPr/>
          </p:nvSpPr>
          <p:spPr bwMode="auto">
            <a:xfrm>
              <a:off x="2016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04" name="Freeform 28"/>
            <p:cNvSpPr>
              <a:spLocks/>
            </p:cNvSpPr>
            <p:nvPr/>
          </p:nvSpPr>
          <p:spPr bwMode="auto">
            <a:xfrm>
              <a:off x="2208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05" name="Freeform 29"/>
            <p:cNvSpPr>
              <a:spLocks/>
            </p:cNvSpPr>
            <p:nvPr/>
          </p:nvSpPr>
          <p:spPr bwMode="auto">
            <a:xfrm>
              <a:off x="2400" y="216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06" name="Rectangle 30"/>
            <p:cNvSpPr>
              <a:spLocks noChangeArrowheads="1"/>
            </p:cNvSpPr>
            <p:nvPr/>
          </p:nvSpPr>
          <p:spPr bwMode="auto">
            <a:xfrm flipV="1">
              <a:off x="2592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07" name="Rectangle 31"/>
            <p:cNvSpPr>
              <a:spLocks noChangeArrowheads="1"/>
            </p:cNvSpPr>
            <p:nvPr/>
          </p:nvSpPr>
          <p:spPr bwMode="auto">
            <a:xfrm flipV="1">
              <a:off x="2784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08" name="Rectangle 32"/>
            <p:cNvSpPr>
              <a:spLocks noChangeArrowheads="1"/>
            </p:cNvSpPr>
            <p:nvPr/>
          </p:nvSpPr>
          <p:spPr bwMode="auto">
            <a:xfrm flipV="1">
              <a:off x="2976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09" name="Rectangle 33"/>
            <p:cNvSpPr>
              <a:spLocks noChangeArrowheads="1"/>
            </p:cNvSpPr>
            <p:nvPr/>
          </p:nvSpPr>
          <p:spPr bwMode="auto">
            <a:xfrm flipV="1">
              <a:off x="3168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10" name="Rectangle 34"/>
            <p:cNvSpPr>
              <a:spLocks noChangeArrowheads="1"/>
            </p:cNvSpPr>
            <p:nvPr/>
          </p:nvSpPr>
          <p:spPr bwMode="auto">
            <a:xfrm flipV="1">
              <a:off x="3360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11" name="Rectangle 35"/>
            <p:cNvSpPr>
              <a:spLocks noChangeArrowheads="1"/>
            </p:cNvSpPr>
            <p:nvPr/>
          </p:nvSpPr>
          <p:spPr bwMode="auto">
            <a:xfrm flipV="1">
              <a:off x="220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12" name="Rectangle 36"/>
            <p:cNvSpPr>
              <a:spLocks noChangeArrowheads="1"/>
            </p:cNvSpPr>
            <p:nvPr/>
          </p:nvSpPr>
          <p:spPr bwMode="auto">
            <a:xfrm flipV="1">
              <a:off x="240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13" name="Rectangle 37"/>
            <p:cNvSpPr>
              <a:spLocks noChangeArrowheads="1"/>
            </p:cNvSpPr>
            <p:nvPr/>
          </p:nvSpPr>
          <p:spPr bwMode="auto">
            <a:xfrm flipV="1">
              <a:off x="2592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14" name="Rectangle 38"/>
            <p:cNvSpPr>
              <a:spLocks noChangeArrowheads="1"/>
            </p:cNvSpPr>
            <p:nvPr/>
          </p:nvSpPr>
          <p:spPr bwMode="auto">
            <a:xfrm flipV="1">
              <a:off x="2784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15" name="Rectangle 39"/>
            <p:cNvSpPr>
              <a:spLocks noChangeArrowheads="1"/>
            </p:cNvSpPr>
            <p:nvPr/>
          </p:nvSpPr>
          <p:spPr bwMode="auto">
            <a:xfrm flipV="1">
              <a:off x="2976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16" name="Rectangle 40"/>
            <p:cNvSpPr>
              <a:spLocks noChangeArrowheads="1"/>
            </p:cNvSpPr>
            <p:nvPr/>
          </p:nvSpPr>
          <p:spPr bwMode="auto">
            <a:xfrm flipV="1">
              <a:off x="316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17" name="Rectangle 41"/>
            <p:cNvSpPr>
              <a:spLocks noChangeArrowheads="1"/>
            </p:cNvSpPr>
            <p:nvPr/>
          </p:nvSpPr>
          <p:spPr bwMode="auto">
            <a:xfrm flipV="1">
              <a:off x="336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18" name="Rectangle 42"/>
            <p:cNvSpPr>
              <a:spLocks noChangeArrowheads="1"/>
            </p:cNvSpPr>
            <p:nvPr/>
          </p:nvSpPr>
          <p:spPr bwMode="auto">
            <a:xfrm flipV="1">
              <a:off x="182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19" name="Rectangle 43"/>
            <p:cNvSpPr>
              <a:spLocks noChangeArrowheads="1"/>
            </p:cNvSpPr>
            <p:nvPr/>
          </p:nvSpPr>
          <p:spPr bwMode="auto">
            <a:xfrm flipV="1">
              <a:off x="201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20" name="Rectangle 44"/>
            <p:cNvSpPr>
              <a:spLocks noChangeArrowheads="1"/>
            </p:cNvSpPr>
            <p:nvPr/>
          </p:nvSpPr>
          <p:spPr bwMode="auto">
            <a:xfrm flipV="1">
              <a:off x="220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21" name="Rectangle 45"/>
            <p:cNvSpPr>
              <a:spLocks noChangeArrowheads="1"/>
            </p:cNvSpPr>
            <p:nvPr/>
          </p:nvSpPr>
          <p:spPr bwMode="auto">
            <a:xfrm flipV="1">
              <a:off x="2400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22" name="Rectangle 46"/>
            <p:cNvSpPr>
              <a:spLocks noChangeArrowheads="1"/>
            </p:cNvSpPr>
            <p:nvPr/>
          </p:nvSpPr>
          <p:spPr bwMode="auto">
            <a:xfrm flipV="1">
              <a:off x="2592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23" name="Rectangle 47"/>
            <p:cNvSpPr>
              <a:spLocks noChangeArrowheads="1"/>
            </p:cNvSpPr>
            <p:nvPr/>
          </p:nvSpPr>
          <p:spPr bwMode="auto">
            <a:xfrm flipV="1">
              <a:off x="278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24" name="Rectangle 48"/>
            <p:cNvSpPr>
              <a:spLocks noChangeArrowheads="1"/>
            </p:cNvSpPr>
            <p:nvPr/>
          </p:nvSpPr>
          <p:spPr bwMode="auto">
            <a:xfrm flipV="1">
              <a:off x="297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25" name="Rectangle 49"/>
            <p:cNvSpPr>
              <a:spLocks noChangeArrowheads="1"/>
            </p:cNvSpPr>
            <p:nvPr/>
          </p:nvSpPr>
          <p:spPr bwMode="auto">
            <a:xfrm flipV="1">
              <a:off x="316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226" name="Freeform 50"/>
            <p:cNvSpPr>
              <a:spLocks/>
            </p:cNvSpPr>
            <p:nvPr/>
          </p:nvSpPr>
          <p:spPr bwMode="auto">
            <a:xfrm flipV="1">
              <a:off x="1632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27" name="Freeform 51"/>
            <p:cNvSpPr>
              <a:spLocks/>
            </p:cNvSpPr>
            <p:nvPr/>
          </p:nvSpPr>
          <p:spPr bwMode="auto">
            <a:xfrm flipV="1">
              <a:off x="1824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28" name="Freeform 52"/>
            <p:cNvSpPr>
              <a:spLocks/>
            </p:cNvSpPr>
            <p:nvPr/>
          </p:nvSpPr>
          <p:spPr bwMode="auto">
            <a:xfrm flipV="1">
              <a:off x="2016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29" name="Freeform 53"/>
            <p:cNvSpPr>
              <a:spLocks/>
            </p:cNvSpPr>
            <p:nvPr/>
          </p:nvSpPr>
          <p:spPr bwMode="auto">
            <a:xfrm flipV="1">
              <a:off x="2208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230" name="Freeform 54"/>
            <p:cNvSpPr>
              <a:spLocks/>
            </p:cNvSpPr>
            <p:nvPr/>
          </p:nvSpPr>
          <p:spPr bwMode="auto">
            <a:xfrm flipV="1">
              <a:off x="2400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6096000" y="2819400"/>
            <a:ext cx="1828800" cy="914400"/>
            <a:chOff x="3840" y="1776"/>
            <a:chExt cx="1152" cy="576"/>
          </a:xfrm>
          <a:solidFill>
            <a:srgbClr val="FFFF66"/>
          </a:solidFill>
        </p:grpSpPr>
        <p:sp>
          <p:nvSpPr>
            <p:cNvPr id="199725" name="Rectangle 56"/>
            <p:cNvSpPr>
              <a:spLocks noChangeArrowheads="1"/>
            </p:cNvSpPr>
            <p:nvPr/>
          </p:nvSpPr>
          <p:spPr bwMode="auto">
            <a:xfrm>
              <a:off x="4032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26" name="Rectangle 57"/>
            <p:cNvSpPr>
              <a:spLocks noChangeArrowheads="1"/>
            </p:cNvSpPr>
            <p:nvPr/>
          </p:nvSpPr>
          <p:spPr bwMode="auto">
            <a:xfrm>
              <a:off x="4224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27" name="Rectangle 58"/>
            <p:cNvSpPr>
              <a:spLocks noChangeArrowheads="1"/>
            </p:cNvSpPr>
            <p:nvPr/>
          </p:nvSpPr>
          <p:spPr bwMode="auto">
            <a:xfrm>
              <a:off x="4416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28" name="Rectangle 59"/>
            <p:cNvSpPr>
              <a:spLocks noChangeArrowheads="1"/>
            </p:cNvSpPr>
            <p:nvPr/>
          </p:nvSpPr>
          <p:spPr bwMode="auto">
            <a:xfrm>
              <a:off x="4608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29" name="Rectangle 60"/>
            <p:cNvSpPr>
              <a:spLocks noChangeArrowheads="1"/>
            </p:cNvSpPr>
            <p:nvPr/>
          </p:nvSpPr>
          <p:spPr bwMode="auto">
            <a:xfrm>
              <a:off x="4800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30" name="Rectangle 61"/>
            <p:cNvSpPr>
              <a:spLocks noChangeArrowheads="1"/>
            </p:cNvSpPr>
            <p:nvPr/>
          </p:nvSpPr>
          <p:spPr bwMode="auto">
            <a:xfrm>
              <a:off x="384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31" name="Rectangle 62"/>
            <p:cNvSpPr>
              <a:spLocks noChangeArrowheads="1"/>
            </p:cNvSpPr>
            <p:nvPr/>
          </p:nvSpPr>
          <p:spPr bwMode="auto">
            <a:xfrm>
              <a:off x="4032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32" name="Rectangle 63"/>
            <p:cNvSpPr>
              <a:spLocks noChangeArrowheads="1"/>
            </p:cNvSpPr>
            <p:nvPr/>
          </p:nvSpPr>
          <p:spPr bwMode="auto">
            <a:xfrm>
              <a:off x="4224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33" name="Rectangle 64"/>
            <p:cNvSpPr>
              <a:spLocks noChangeArrowheads="1"/>
            </p:cNvSpPr>
            <p:nvPr/>
          </p:nvSpPr>
          <p:spPr bwMode="auto">
            <a:xfrm>
              <a:off x="4416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34" name="Rectangle 65"/>
            <p:cNvSpPr>
              <a:spLocks noChangeArrowheads="1"/>
            </p:cNvSpPr>
            <p:nvPr/>
          </p:nvSpPr>
          <p:spPr bwMode="auto">
            <a:xfrm>
              <a:off x="4608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35" name="Rectangle 66"/>
            <p:cNvSpPr>
              <a:spLocks noChangeArrowheads="1"/>
            </p:cNvSpPr>
            <p:nvPr/>
          </p:nvSpPr>
          <p:spPr bwMode="auto">
            <a:xfrm>
              <a:off x="480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36" name="Rectangle 67"/>
            <p:cNvSpPr>
              <a:spLocks noChangeArrowheads="1"/>
            </p:cNvSpPr>
            <p:nvPr/>
          </p:nvSpPr>
          <p:spPr bwMode="auto">
            <a:xfrm>
              <a:off x="3840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37" name="Rectangle 68"/>
            <p:cNvSpPr>
              <a:spLocks noChangeArrowheads="1"/>
            </p:cNvSpPr>
            <p:nvPr/>
          </p:nvSpPr>
          <p:spPr bwMode="auto">
            <a:xfrm>
              <a:off x="4032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38" name="Rectangle 69"/>
            <p:cNvSpPr>
              <a:spLocks noChangeArrowheads="1"/>
            </p:cNvSpPr>
            <p:nvPr/>
          </p:nvSpPr>
          <p:spPr bwMode="auto">
            <a:xfrm>
              <a:off x="4224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39" name="Rectangle 70"/>
            <p:cNvSpPr>
              <a:spLocks noChangeArrowheads="1"/>
            </p:cNvSpPr>
            <p:nvPr/>
          </p:nvSpPr>
          <p:spPr bwMode="auto">
            <a:xfrm>
              <a:off x="4416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40" name="Rectangle 71"/>
            <p:cNvSpPr>
              <a:spLocks noChangeArrowheads="1"/>
            </p:cNvSpPr>
            <p:nvPr/>
          </p:nvSpPr>
          <p:spPr bwMode="auto">
            <a:xfrm>
              <a:off x="4608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199741" name="Freeform 72"/>
            <p:cNvSpPr>
              <a:spLocks/>
            </p:cNvSpPr>
            <p:nvPr/>
          </p:nvSpPr>
          <p:spPr bwMode="auto">
            <a:xfrm>
              <a:off x="3840" y="177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</p:grpSp>
      <p:grpSp>
        <p:nvGrpSpPr>
          <p:cNvPr id="219142" name="Group 73"/>
          <p:cNvGrpSpPr>
            <a:grpSpLocks/>
          </p:cNvGrpSpPr>
          <p:nvPr/>
        </p:nvGrpSpPr>
        <p:grpSpPr bwMode="auto">
          <a:xfrm>
            <a:off x="838200" y="3581400"/>
            <a:ext cx="1219200" cy="1524000"/>
            <a:chOff x="528" y="2256"/>
            <a:chExt cx="768" cy="960"/>
          </a:xfrm>
        </p:grpSpPr>
        <p:sp>
          <p:nvSpPr>
            <p:cNvPr id="219165" name="Rectangle 74"/>
            <p:cNvSpPr>
              <a:spLocks noChangeArrowheads="1"/>
            </p:cNvSpPr>
            <p:nvPr/>
          </p:nvSpPr>
          <p:spPr bwMode="auto">
            <a:xfrm>
              <a:off x="1104" y="235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66" name="Rectangle 75"/>
            <p:cNvSpPr>
              <a:spLocks noChangeArrowheads="1"/>
            </p:cNvSpPr>
            <p:nvPr/>
          </p:nvSpPr>
          <p:spPr bwMode="auto">
            <a:xfrm>
              <a:off x="720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67" name="Rectangle 76"/>
            <p:cNvSpPr>
              <a:spLocks noChangeArrowheads="1"/>
            </p:cNvSpPr>
            <p:nvPr/>
          </p:nvSpPr>
          <p:spPr bwMode="auto">
            <a:xfrm>
              <a:off x="912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68" name="Rectangle 77"/>
            <p:cNvSpPr>
              <a:spLocks noChangeArrowheads="1"/>
            </p:cNvSpPr>
            <p:nvPr/>
          </p:nvSpPr>
          <p:spPr bwMode="auto">
            <a:xfrm>
              <a:off x="1104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69" name="Freeform 78"/>
            <p:cNvSpPr>
              <a:spLocks/>
            </p:cNvSpPr>
            <p:nvPr/>
          </p:nvSpPr>
          <p:spPr bwMode="auto">
            <a:xfrm>
              <a:off x="528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0" name="Freeform 79"/>
            <p:cNvSpPr>
              <a:spLocks/>
            </p:cNvSpPr>
            <p:nvPr/>
          </p:nvSpPr>
          <p:spPr bwMode="auto">
            <a:xfrm>
              <a:off x="720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1" name="Freeform 80"/>
            <p:cNvSpPr>
              <a:spLocks/>
            </p:cNvSpPr>
            <p:nvPr/>
          </p:nvSpPr>
          <p:spPr bwMode="auto">
            <a:xfrm>
              <a:off x="912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2" name="Freeform 81"/>
            <p:cNvSpPr>
              <a:spLocks/>
            </p:cNvSpPr>
            <p:nvPr/>
          </p:nvSpPr>
          <p:spPr bwMode="auto">
            <a:xfrm>
              <a:off x="1104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3" name="Rectangle 82"/>
            <p:cNvSpPr>
              <a:spLocks noChangeArrowheads="1"/>
            </p:cNvSpPr>
            <p:nvPr/>
          </p:nvSpPr>
          <p:spPr bwMode="auto">
            <a:xfrm flipV="1">
              <a:off x="1104" y="292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74" name="Rectangle 83"/>
            <p:cNvSpPr>
              <a:spLocks noChangeArrowheads="1"/>
            </p:cNvSpPr>
            <p:nvPr/>
          </p:nvSpPr>
          <p:spPr bwMode="auto">
            <a:xfrm flipV="1">
              <a:off x="720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75" name="Rectangle 84"/>
            <p:cNvSpPr>
              <a:spLocks noChangeArrowheads="1"/>
            </p:cNvSpPr>
            <p:nvPr/>
          </p:nvSpPr>
          <p:spPr bwMode="auto">
            <a:xfrm flipV="1">
              <a:off x="912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76" name="Rectangle 85"/>
            <p:cNvSpPr>
              <a:spLocks noChangeArrowheads="1"/>
            </p:cNvSpPr>
            <p:nvPr/>
          </p:nvSpPr>
          <p:spPr bwMode="auto">
            <a:xfrm flipV="1">
              <a:off x="1104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77" name="Freeform 86"/>
            <p:cNvSpPr>
              <a:spLocks/>
            </p:cNvSpPr>
            <p:nvPr/>
          </p:nvSpPr>
          <p:spPr bwMode="auto">
            <a:xfrm flipV="1">
              <a:off x="528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8" name="Freeform 87"/>
            <p:cNvSpPr>
              <a:spLocks/>
            </p:cNvSpPr>
            <p:nvPr/>
          </p:nvSpPr>
          <p:spPr bwMode="auto">
            <a:xfrm flipV="1">
              <a:off x="720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79" name="Freeform 88"/>
            <p:cNvSpPr>
              <a:spLocks/>
            </p:cNvSpPr>
            <p:nvPr/>
          </p:nvSpPr>
          <p:spPr bwMode="auto">
            <a:xfrm flipV="1">
              <a:off x="912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9180" name="Freeform 89"/>
            <p:cNvSpPr>
              <a:spLocks/>
            </p:cNvSpPr>
            <p:nvPr/>
          </p:nvSpPr>
          <p:spPr bwMode="auto">
            <a:xfrm flipV="1">
              <a:off x="1104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9143" name="Group 90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19148" name="Rectangle 91"/>
            <p:cNvSpPr>
              <a:spLocks noChangeArrowheads="1"/>
            </p:cNvSpPr>
            <p:nvPr/>
          </p:nvSpPr>
          <p:spPr bwMode="auto">
            <a:xfrm flipV="1">
              <a:off x="4032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49" name="Rectangle 92"/>
            <p:cNvSpPr>
              <a:spLocks noChangeArrowheads="1"/>
            </p:cNvSpPr>
            <p:nvPr/>
          </p:nvSpPr>
          <p:spPr bwMode="auto">
            <a:xfrm flipV="1">
              <a:off x="4224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50" name="Rectangle 93"/>
            <p:cNvSpPr>
              <a:spLocks noChangeArrowheads="1"/>
            </p:cNvSpPr>
            <p:nvPr/>
          </p:nvSpPr>
          <p:spPr bwMode="auto">
            <a:xfrm flipV="1">
              <a:off x="4416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51" name="Rectangle 94"/>
            <p:cNvSpPr>
              <a:spLocks noChangeArrowheads="1"/>
            </p:cNvSpPr>
            <p:nvPr/>
          </p:nvSpPr>
          <p:spPr bwMode="auto">
            <a:xfrm flipV="1">
              <a:off x="4608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52" name="Rectangle 95"/>
            <p:cNvSpPr>
              <a:spLocks noChangeArrowheads="1"/>
            </p:cNvSpPr>
            <p:nvPr/>
          </p:nvSpPr>
          <p:spPr bwMode="auto">
            <a:xfrm flipV="1">
              <a:off x="4800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53" name="Rectangle 96"/>
            <p:cNvSpPr>
              <a:spLocks noChangeArrowheads="1"/>
            </p:cNvSpPr>
            <p:nvPr/>
          </p:nvSpPr>
          <p:spPr bwMode="auto">
            <a:xfrm flipV="1">
              <a:off x="384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54" name="Rectangle 97"/>
            <p:cNvSpPr>
              <a:spLocks noChangeArrowheads="1"/>
            </p:cNvSpPr>
            <p:nvPr/>
          </p:nvSpPr>
          <p:spPr bwMode="auto">
            <a:xfrm flipV="1">
              <a:off x="4032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55" name="Rectangle 98"/>
            <p:cNvSpPr>
              <a:spLocks noChangeArrowheads="1"/>
            </p:cNvSpPr>
            <p:nvPr/>
          </p:nvSpPr>
          <p:spPr bwMode="auto">
            <a:xfrm flipV="1">
              <a:off x="4224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56" name="Rectangle 99"/>
            <p:cNvSpPr>
              <a:spLocks noChangeArrowheads="1"/>
            </p:cNvSpPr>
            <p:nvPr/>
          </p:nvSpPr>
          <p:spPr bwMode="auto">
            <a:xfrm flipV="1">
              <a:off x="4416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57" name="Rectangle 100"/>
            <p:cNvSpPr>
              <a:spLocks noChangeArrowheads="1"/>
            </p:cNvSpPr>
            <p:nvPr/>
          </p:nvSpPr>
          <p:spPr bwMode="auto">
            <a:xfrm flipV="1">
              <a:off x="4608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58" name="Rectangle 101"/>
            <p:cNvSpPr>
              <a:spLocks noChangeArrowheads="1"/>
            </p:cNvSpPr>
            <p:nvPr/>
          </p:nvSpPr>
          <p:spPr bwMode="auto">
            <a:xfrm flipV="1">
              <a:off x="480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59" name="Rectangle 102"/>
            <p:cNvSpPr>
              <a:spLocks noChangeArrowheads="1"/>
            </p:cNvSpPr>
            <p:nvPr/>
          </p:nvSpPr>
          <p:spPr bwMode="auto">
            <a:xfrm flipV="1">
              <a:off x="3840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60" name="Rectangle 103"/>
            <p:cNvSpPr>
              <a:spLocks noChangeArrowheads="1"/>
            </p:cNvSpPr>
            <p:nvPr/>
          </p:nvSpPr>
          <p:spPr bwMode="auto">
            <a:xfrm flipV="1">
              <a:off x="4032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61" name="Rectangle 104"/>
            <p:cNvSpPr>
              <a:spLocks noChangeArrowheads="1"/>
            </p:cNvSpPr>
            <p:nvPr/>
          </p:nvSpPr>
          <p:spPr bwMode="auto">
            <a:xfrm flipV="1">
              <a:off x="4224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62" name="Rectangle 105"/>
            <p:cNvSpPr>
              <a:spLocks noChangeArrowheads="1"/>
            </p:cNvSpPr>
            <p:nvPr/>
          </p:nvSpPr>
          <p:spPr bwMode="auto">
            <a:xfrm flipV="1">
              <a:off x="4416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63" name="Rectangle 106"/>
            <p:cNvSpPr>
              <a:spLocks noChangeArrowheads="1"/>
            </p:cNvSpPr>
            <p:nvPr/>
          </p:nvSpPr>
          <p:spPr bwMode="auto">
            <a:xfrm flipV="1">
              <a:off x="4608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164" name="Freeform 107"/>
            <p:cNvSpPr>
              <a:spLocks/>
            </p:cNvSpPr>
            <p:nvPr/>
          </p:nvSpPr>
          <p:spPr bwMode="auto">
            <a:xfrm flipV="1">
              <a:off x="3840" y="331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144" name="Line 108"/>
          <p:cNvSpPr>
            <a:spLocks noChangeShapeType="1"/>
          </p:cNvSpPr>
          <p:nvPr/>
        </p:nvSpPr>
        <p:spPr bwMode="auto">
          <a:xfrm>
            <a:off x="3205163" y="3732213"/>
            <a:ext cx="2581275" cy="1290637"/>
          </a:xfrm>
          <a:prstGeom prst="line">
            <a:avLst/>
          </a:prstGeom>
          <a:noFill/>
          <a:ln w="12700">
            <a:solidFill>
              <a:srgbClr val="DDDDDD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145" name="Line 109"/>
          <p:cNvSpPr>
            <a:spLocks noChangeShapeType="1"/>
          </p:cNvSpPr>
          <p:nvPr/>
        </p:nvSpPr>
        <p:spPr bwMode="auto">
          <a:xfrm>
            <a:off x="1460500" y="3732213"/>
            <a:ext cx="758825" cy="3794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146" name="Line 110"/>
          <p:cNvSpPr>
            <a:spLocks noChangeShapeType="1"/>
          </p:cNvSpPr>
          <p:nvPr/>
        </p:nvSpPr>
        <p:spPr bwMode="auto">
          <a:xfrm>
            <a:off x="5938838" y="3352800"/>
            <a:ext cx="909637" cy="4556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9147" name="Line 111"/>
          <p:cNvSpPr>
            <a:spLocks noChangeShapeType="1"/>
          </p:cNvSpPr>
          <p:nvPr/>
        </p:nvSpPr>
        <p:spPr bwMode="auto">
          <a:xfrm>
            <a:off x="6545263" y="4567238"/>
            <a:ext cx="1517650" cy="7588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Parallel Pipelines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Some operations will work regardless.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Example: Clipping.</a:t>
            </a:r>
          </a:p>
        </p:txBody>
      </p:sp>
      <p:grpSp>
        <p:nvGrpSpPr>
          <p:cNvPr id="221188" name="Group 4"/>
          <p:cNvGrpSpPr>
            <a:grpSpLocks/>
          </p:cNvGrpSpPr>
          <p:nvPr/>
        </p:nvGrpSpPr>
        <p:grpSpPr bwMode="auto">
          <a:xfrm>
            <a:off x="2590800" y="3429000"/>
            <a:ext cx="3048000" cy="1828800"/>
            <a:chOff x="1632" y="2160"/>
            <a:chExt cx="1920" cy="1152"/>
          </a:xfrm>
        </p:grpSpPr>
        <p:sp>
          <p:nvSpPr>
            <p:cNvPr id="221224" name="Rectangle 5"/>
            <p:cNvSpPr>
              <a:spLocks noChangeArrowheads="1"/>
            </p:cNvSpPr>
            <p:nvPr/>
          </p:nvSpPr>
          <p:spPr bwMode="auto">
            <a:xfrm>
              <a:off x="2592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25" name="Rectangle 6"/>
            <p:cNvSpPr>
              <a:spLocks noChangeArrowheads="1"/>
            </p:cNvSpPr>
            <p:nvPr/>
          </p:nvSpPr>
          <p:spPr bwMode="auto">
            <a:xfrm>
              <a:off x="2784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26" name="Rectangle 7"/>
            <p:cNvSpPr>
              <a:spLocks noChangeArrowheads="1"/>
            </p:cNvSpPr>
            <p:nvPr/>
          </p:nvSpPr>
          <p:spPr bwMode="auto">
            <a:xfrm>
              <a:off x="2976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27" name="Rectangle 8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28" name="Rectangle 9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29" name="Rectangle 10"/>
            <p:cNvSpPr>
              <a:spLocks noChangeArrowheads="1"/>
            </p:cNvSpPr>
            <p:nvPr/>
          </p:nvSpPr>
          <p:spPr bwMode="auto">
            <a:xfrm>
              <a:off x="220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30" name="Rectangle 11"/>
            <p:cNvSpPr>
              <a:spLocks noChangeArrowheads="1"/>
            </p:cNvSpPr>
            <p:nvPr/>
          </p:nvSpPr>
          <p:spPr bwMode="auto">
            <a:xfrm>
              <a:off x="240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31" name="Rectangle 12"/>
            <p:cNvSpPr>
              <a:spLocks noChangeArrowheads="1"/>
            </p:cNvSpPr>
            <p:nvPr/>
          </p:nvSpPr>
          <p:spPr bwMode="auto">
            <a:xfrm>
              <a:off x="2592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32" name="Rectangle 13"/>
            <p:cNvSpPr>
              <a:spLocks noChangeArrowheads="1"/>
            </p:cNvSpPr>
            <p:nvPr/>
          </p:nvSpPr>
          <p:spPr bwMode="auto">
            <a:xfrm>
              <a:off x="2784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33" name="Rectangle 14"/>
            <p:cNvSpPr>
              <a:spLocks noChangeArrowheads="1"/>
            </p:cNvSpPr>
            <p:nvPr/>
          </p:nvSpPr>
          <p:spPr bwMode="auto">
            <a:xfrm>
              <a:off x="2976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34" name="Rectangle 15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35" name="Rectangle 16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36" name="Rectangle 17"/>
            <p:cNvSpPr>
              <a:spLocks noChangeArrowheads="1"/>
            </p:cNvSpPr>
            <p:nvPr/>
          </p:nvSpPr>
          <p:spPr bwMode="auto">
            <a:xfrm>
              <a:off x="182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37" name="Rectangle 18"/>
            <p:cNvSpPr>
              <a:spLocks noChangeArrowheads="1"/>
            </p:cNvSpPr>
            <p:nvPr/>
          </p:nvSpPr>
          <p:spPr bwMode="auto">
            <a:xfrm>
              <a:off x="201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38" name="Rectangle 19"/>
            <p:cNvSpPr>
              <a:spLocks noChangeArrowheads="1"/>
            </p:cNvSpPr>
            <p:nvPr/>
          </p:nvSpPr>
          <p:spPr bwMode="auto">
            <a:xfrm>
              <a:off x="220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39" name="Rectangle 20"/>
            <p:cNvSpPr>
              <a:spLocks noChangeArrowheads="1"/>
            </p:cNvSpPr>
            <p:nvPr/>
          </p:nvSpPr>
          <p:spPr bwMode="auto">
            <a:xfrm>
              <a:off x="2400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40" name="Rectangle 21"/>
            <p:cNvSpPr>
              <a:spLocks noChangeArrowheads="1"/>
            </p:cNvSpPr>
            <p:nvPr/>
          </p:nvSpPr>
          <p:spPr bwMode="auto">
            <a:xfrm>
              <a:off x="2592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41" name="Rectangle 22"/>
            <p:cNvSpPr>
              <a:spLocks noChangeArrowheads="1"/>
            </p:cNvSpPr>
            <p:nvPr/>
          </p:nvSpPr>
          <p:spPr bwMode="auto">
            <a:xfrm>
              <a:off x="278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42" name="Rectangle 23"/>
            <p:cNvSpPr>
              <a:spLocks noChangeArrowheads="1"/>
            </p:cNvSpPr>
            <p:nvPr/>
          </p:nvSpPr>
          <p:spPr bwMode="auto">
            <a:xfrm>
              <a:off x="297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43" name="Rectangle 24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44" name="Freeform 25"/>
            <p:cNvSpPr>
              <a:spLocks/>
            </p:cNvSpPr>
            <p:nvPr/>
          </p:nvSpPr>
          <p:spPr bwMode="auto">
            <a:xfrm>
              <a:off x="1632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45" name="Freeform 26"/>
            <p:cNvSpPr>
              <a:spLocks/>
            </p:cNvSpPr>
            <p:nvPr/>
          </p:nvSpPr>
          <p:spPr bwMode="auto">
            <a:xfrm>
              <a:off x="1824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46" name="Freeform 27"/>
            <p:cNvSpPr>
              <a:spLocks/>
            </p:cNvSpPr>
            <p:nvPr/>
          </p:nvSpPr>
          <p:spPr bwMode="auto">
            <a:xfrm>
              <a:off x="2016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47" name="Freeform 28"/>
            <p:cNvSpPr>
              <a:spLocks/>
            </p:cNvSpPr>
            <p:nvPr/>
          </p:nvSpPr>
          <p:spPr bwMode="auto">
            <a:xfrm>
              <a:off x="2208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48" name="Freeform 29"/>
            <p:cNvSpPr>
              <a:spLocks/>
            </p:cNvSpPr>
            <p:nvPr/>
          </p:nvSpPr>
          <p:spPr bwMode="auto">
            <a:xfrm>
              <a:off x="2400" y="216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49" name="Rectangle 30"/>
            <p:cNvSpPr>
              <a:spLocks noChangeArrowheads="1"/>
            </p:cNvSpPr>
            <p:nvPr/>
          </p:nvSpPr>
          <p:spPr bwMode="auto">
            <a:xfrm flipV="1">
              <a:off x="2592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0" name="Rectangle 31"/>
            <p:cNvSpPr>
              <a:spLocks noChangeArrowheads="1"/>
            </p:cNvSpPr>
            <p:nvPr/>
          </p:nvSpPr>
          <p:spPr bwMode="auto">
            <a:xfrm flipV="1">
              <a:off x="2784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1" name="Rectangle 32"/>
            <p:cNvSpPr>
              <a:spLocks noChangeArrowheads="1"/>
            </p:cNvSpPr>
            <p:nvPr/>
          </p:nvSpPr>
          <p:spPr bwMode="auto">
            <a:xfrm flipV="1">
              <a:off x="2976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2" name="Rectangle 33"/>
            <p:cNvSpPr>
              <a:spLocks noChangeArrowheads="1"/>
            </p:cNvSpPr>
            <p:nvPr/>
          </p:nvSpPr>
          <p:spPr bwMode="auto">
            <a:xfrm flipV="1">
              <a:off x="3168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3" name="Rectangle 34"/>
            <p:cNvSpPr>
              <a:spLocks noChangeArrowheads="1"/>
            </p:cNvSpPr>
            <p:nvPr/>
          </p:nvSpPr>
          <p:spPr bwMode="auto">
            <a:xfrm flipV="1">
              <a:off x="3360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4" name="Rectangle 35"/>
            <p:cNvSpPr>
              <a:spLocks noChangeArrowheads="1"/>
            </p:cNvSpPr>
            <p:nvPr/>
          </p:nvSpPr>
          <p:spPr bwMode="auto">
            <a:xfrm flipV="1">
              <a:off x="220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5" name="Rectangle 36"/>
            <p:cNvSpPr>
              <a:spLocks noChangeArrowheads="1"/>
            </p:cNvSpPr>
            <p:nvPr/>
          </p:nvSpPr>
          <p:spPr bwMode="auto">
            <a:xfrm flipV="1">
              <a:off x="240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6" name="Rectangle 37"/>
            <p:cNvSpPr>
              <a:spLocks noChangeArrowheads="1"/>
            </p:cNvSpPr>
            <p:nvPr/>
          </p:nvSpPr>
          <p:spPr bwMode="auto">
            <a:xfrm flipV="1">
              <a:off x="2592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7" name="Rectangle 38"/>
            <p:cNvSpPr>
              <a:spLocks noChangeArrowheads="1"/>
            </p:cNvSpPr>
            <p:nvPr/>
          </p:nvSpPr>
          <p:spPr bwMode="auto">
            <a:xfrm flipV="1">
              <a:off x="2784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8" name="Rectangle 39"/>
            <p:cNvSpPr>
              <a:spLocks noChangeArrowheads="1"/>
            </p:cNvSpPr>
            <p:nvPr/>
          </p:nvSpPr>
          <p:spPr bwMode="auto">
            <a:xfrm flipV="1">
              <a:off x="2976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59" name="Rectangle 40"/>
            <p:cNvSpPr>
              <a:spLocks noChangeArrowheads="1"/>
            </p:cNvSpPr>
            <p:nvPr/>
          </p:nvSpPr>
          <p:spPr bwMode="auto">
            <a:xfrm flipV="1">
              <a:off x="316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0" name="Rectangle 41"/>
            <p:cNvSpPr>
              <a:spLocks noChangeArrowheads="1"/>
            </p:cNvSpPr>
            <p:nvPr/>
          </p:nvSpPr>
          <p:spPr bwMode="auto">
            <a:xfrm flipV="1">
              <a:off x="336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1" name="Rectangle 42"/>
            <p:cNvSpPr>
              <a:spLocks noChangeArrowheads="1"/>
            </p:cNvSpPr>
            <p:nvPr/>
          </p:nvSpPr>
          <p:spPr bwMode="auto">
            <a:xfrm flipV="1">
              <a:off x="182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2" name="Rectangle 43"/>
            <p:cNvSpPr>
              <a:spLocks noChangeArrowheads="1"/>
            </p:cNvSpPr>
            <p:nvPr/>
          </p:nvSpPr>
          <p:spPr bwMode="auto">
            <a:xfrm flipV="1">
              <a:off x="201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3" name="Rectangle 44"/>
            <p:cNvSpPr>
              <a:spLocks noChangeArrowheads="1"/>
            </p:cNvSpPr>
            <p:nvPr/>
          </p:nvSpPr>
          <p:spPr bwMode="auto">
            <a:xfrm flipV="1">
              <a:off x="220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4" name="Rectangle 45"/>
            <p:cNvSpPr>
              <a:spLocks noChangeArrowheads="1"/>
            </p:cNvSpPr>
            <p:nvPr/>
          </p:nvSpPr>
          <p:spPr bwMode="auto">
            <a:xfrm flipV="1">
              <a:off x="2400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5" name="Rectangle 46"/>
            <p:cNvSpPr>
              <a:spLocks noChangeArrowheads="1"/>
            </p:cNvSpPr>
            <p:nvPr/>
          </p:nvSpPr>
          <p:spPr bwMode="auto">
            <a:xfrm flipV="1">
              <a:off x="2592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6" name="Rectangle 47"/>
            <p:cNvSpPr>
              <a:spLocks noChangeArrowheads="1"/>
            </p:cNvSpPr>
            <p:nvPr/>
          </p:nvSpPr>
          <p:spPr bwMode="auto">
            <a:xfrm flipV="1">
              <a:off x="278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7" name="Rectangle 48"/>
            <p:cNvSpPr>
              <a:spLocks noChangeArrowheads="1"/>
            </p:cNvSpPr>
            <p:nvPr/>
          </p:nvSpPr>
          <p:spPr bwMode="auto">
            <a:xfrm flipV="1">
              <a:off x="297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8" name="Rectangle 49"/>
            <p:cNvSpPr>
              <a:spLocks noChangeArrowheads="1"/>
            </p:cNvSpPr>
            <p:nvPr/>
          </p:nvSpPr>
          <p:spPr bwMode="auto">
            <a:xfrm flipV="1">
              <a:off x="316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69" name="Freeform 50"/>
            <p:cNvSpPr>
              <a:spLocks/>
            </p:cNvSpPr>
            <p:nvPr/>
          </p:nvSpPr>
          <p:spPr bwMode="auto">
            <a:xfrm flipV="1">
              <a:off x="1632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70" name="Freeform 51"/>
            <p:cNvSpPr>
              <a:spLocks/>
            </p:cNvSpPr>
            <p:nvPr/>
          </p:nvSpPr>
          <p:spPr bwMode="auto">
            <a:xfrm flipV="1">
              <a:off x="1824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71" name="Freeform 52"/>
            <p:cNvSpPr>
              <a:spLocks/>
            </p:cNvSpPr>
            <p:nvPr/>
          </p:nvSpPr>
          <p:spPr bwMode="auto">
            <a:xfrm flipV="1">
              <a:off x="2016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72" name="Freeform 53"/>
            <p:cNvSpPr>
              <a:spLocks/>
            </p:cNvSpPr>
            <p:nvPr/>
          </p:nvSpPr>
          <p:spPr bwMode="auto">
            <a:xfrm flipV="1">
              <a:off x="2208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73" name="Freeform 54"/>
            <p:cNvSpPr>
              <a:spLocks/>
            </p:cNvSpPr>
            <p:nvPr/>
          </p:nvSpPr>
          <p:spPr bwMode="auto">
            <a:xfrm flipV="1">
              <a:off x="2400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1189" name="Group 55"/>
          <p:cNvGrpSpPr>
            <a:grpSpLocks/>
          </p:cNvGrpSpPr>
          <p:nvPr/>
        </p:nvGrpSpPr>
        <p:grpSpPr bwMode="auto">
          <a:xfrm>
            <a:off x="838200" y="3805238"/>
            <a:ext cx="1219200" cy="1300162"/>
            <a:chOff x="528" y="2397"/>
            <a:chExt cx="768" cy="819"/>
          </a:xfrm>
        </p:grpSpPr>
        <p:sp>
          <p:nvSpPr>
            <p:cNvPr id="221209" name="Rectangle 56"/>
            <p:cNvSpPr>
              <a:spLocks noChangeArrowheads="1"/>
            </p:cNvSpPr>
            <p:nvPr/>
          </p:nvSpPr>
          <p:spPr bwMode="auto">
            <a:xfrm>
              <a:off x="720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0" name="Rectangle 57"/>
            <p:cNvSpPr>
              <a:spLocks noChangeArrowheads="1"/>
            </p:cNvSpPr>
            <p:nvPr/>
          </p:nvSpPr>
          <p:spPr bwMode="auto">
            <a:xfrm>
              <a:off x="912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1" name="Rectangle 58"/>
            <p:cNvSpPr>
              <a:spLocks noChangeArrowheads="1"/>
            </p:cNvSpPr>
            <p:nvPr/>
          </p:nvSpPr>
          <p:spPr bwMode="auto">
            <a:xfrm>
              <a:off x="1104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2" name="Freeform 59"/>
            <p:cNvSpPr>
              <a:spLocks/>
            </p:cNvSpPr>
            <p:nvPr/>
          </p:nvSpPr>
          <p:spPr bwMode="auto">
            <a:xfrm>
              <a:off x="528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13" name="Freeform 60"/>
            <p:cNvSpPr>
              <a:spLocks/>
            </p:cNvSpPr>
            <p:nvPr/>
          </p:nvSpPr>
          <p:spPr bwMode="auto">
            <a:xfrm>
              <a:off x="720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14" name="Freeform 61"/>
            <p:cNvSpPr>
              <a:spLocks/>
            </p:cNvSpPr>
            <p:nvPr/>
          </p:nvSpPr>
          <p:spPr bwMode="auto">
            <a:xfrm>
              <a:off x="912" y="2397"/>
              <a:ext cx="195" cy="147"/>
            </a:xfrm>
            <a:custGeom>
              <a:avLst/>
              <a:gdLst>
                <a:gd name="T0" fmla="*/ 0 w 195"/>
                <a:gd name="T1" fmla="*/ 147 h 147"/>
                <a:gd name="T2" fmla="*/ 192 w 195"/>
                <a:gd name="T3" fmla="*/ 147 h 147"/>
                <a:gd name="T4" fmla="*/ 195 w 195"/>
                <a:gd name="T5" fmla="*/ 49 h 147"/>
                <a:gd name="T6" fmla="*/ 98 w 195"/>
                <a:gd name="T7" fmla="*/ 0 h 147"/>
                <a:gd name="T8" fmla="*/ 0 w 195"/>
                <a:gd name="T9" fmla="*/ 51 h 147"/>
                <a:gd name="T10" fmla="*/ 0 w 195"/>
                <a:gd name="T11" fmla="*/ 147 h 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47"/>
                <a:gd name="T20" fmla="*/ 195 w 195"/>
                <a:gd name="T21" fmla="*/ 147 h 1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47">
                  <a:moveTo>
                    <a:pt x="0" y="147"/>
                  </a:moveTo>
                  <a:lnTo>
                    <a:pt x="192" y="147"/>
                  </a:lnTo>
                  <a:lnTo>
                    <a:pt x="195" y="49"/>
                  </a:lnTo>
                  <a:lnTo>
                    <a:pt x="98" y="0"/>
                  </a:lnTo>
                  <a:lnTo>
                    <a:pt x="0" y="51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15" name="Freeform 62"/>
            <p:cNvSpPr>
              <a:spLocks/>
            </p:cNvSpPr>
            <p:nvPr/>
          </p:nvSpPr>
          <p:spPr bwMode="auto">
            <a:xfrm flipH="1">
              <a:off x="1104" y="244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16" name="Rectangle 63"/>
            <p:cNvSpPr>
              <a:spLocks noChangeArrowheads="1"/>
            </p:cNvSpPr>
            <p:nvPr/>
          </p:nvSpPr>
          <p:spPr bwMode="auto">
            <a:xfrm flipV="1">
              <a:off x="1104" y="292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7" name="Rectangle 64"/>
            <p:cNvSpPr>
              <a:spLocks noChangeArrowheads="1"/>
            </p:cNvSpPr>
            <p:nvPr/>
          </p:nvSpPr>
          <p:spPr bwMode="auto">
            <a:xfrm flipV="1">
              <a:off x="720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8" name="Rectangle 65"/>
            <p:cNvSpPr>
              <a:spLocks noChangeArrowheads="1"/>
            </p:cNvSpPr>
            <p:nvPr/>
          </p:nvSpPr>
          <p:spPr bwMode="auto">
            <a:xfrm flipV="1">
              <a:off x="912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19" name="Rectangle 66"/>
            <p:cNvSpPr>
              <a:spLocks noChangeArrowheads="1"/>
            </p:cNvSpPr>
            <p:nvPr/>
          </p:nvSpPr>
          <p:spPr bwMode="auto">
            <a:xfrm flipV="1">
              <a:off x="1104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20" name="Freeform 67"/>
            <p:cNvSpPr>
              <a:spLocks/>
            </p:cNvSpPr>
            <p:nvPr/>
          </p:nvSpPr>
          <p:spPr bwMode="auto">
            <a:xfrm flipV="1">
              <a:off x="528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21" name="Freeform 68"/>
            <p:cNvSpPr>
              <a:spLocks/>
            </p:cNvSpPr>
            <p:nvPr/>
          </p:nvSpPr>
          <p:spPr bwMode="auto">
            <a:xfrm flipV="1">
              <a:off x="720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22" name="Freeform 69"/>
            <p:cNvSpPr>
              <a:spLocks/>
            </p:cNvSpPr>
            <p:nvPr/>
          </p:nvSpPr>
          <p:spPr bwMode="auto">
            <a:xfrm flipV="1">
              <a:off x="912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23" name="Freeform 70"/>
            <p:cNvSpPr>
              <a:spLocks/>
            </p:cNvSpPr>
            <p:nvPr/>
          </p:nvSpPr>
          <p:spPr bwMode="auto">
            <a:xfrm flipV="1">
              <a:off x="1104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1190" name="Line 71"/>
          <p:cNvSpPr>
            <a:spLocks noChangeShapeType="1"/>
          </p:cNvSpPr>
          <p:nvPr/>
        </p:nvSpPr>
        <p:spPr bwMode="auto">
          <a:xfrm>
            <a:off x="3205163" y="3732213"/>
            <a:ext cx="2581275" cy="1290637"/>
          </a:xfrm>
          <a:prstGeom prst="line">
            <a:avLst/>
          </a:prstGeom>
          <a:noFill/>
          <a:ln w="12700">
            <a:solidFill>
              <a:srgbClr val="DDDDDD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6096000" y="3427413"/>
            <a:ext cx="609600" cy="304800"/>
            <a:chOff x="3840" y="2159"/>
            <a:chExt cx="384" cy="192"/>
          </a:xfrm>
          <a:solidFill>
            <a:srgbClr val="FFFF66"/>
          </a:solidFill>
        </p:grpSpPr>
        <p:sp>
          <p:nvSpPr>
            <p:cNvPr id="201753" name="Freeform 73"/>
            <p:cNvSpPr>
              <a:spLocks/>
            </p:cNvSpPr>
            <p:nvPr/>
          </p:nvSpPr>
          <p:spPr bwMode="auto">
            <a:xfrm flipH="1">
              <a:off x="3840" y="2159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1754" name="Freeform 74"/>
            <p:cNvSpPr>
              <a:spLocks/>
            </p:cNvSpPr>
            <p:nvPr/>
          </p:nvSpPr>
          <p:spPr bwMode="auto">
            <a:xfrm flipH="1">
              <a:off x="4032" y="2255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</p:grpSp>
      <p:grpSp>
        <p:nvGrpSpPr>
          <p:cNvPr id="221192" name="Group 75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21193" name="Rectangle 76"/>
            <p:cNvSpPr>
              <a:spLocks noChangeArrowheads="1"/>
            </p:cNvSpPr>
            <p:nvPr/>
          </p:nvSpPr>
          <p:spPr bwMode="auto">
            <a:xfrm flipV="1">
              <a:off x="4032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4" name="Rectangle 77"/>
            <p:cNvSpPr>
              <a:spLocks noChangeArrowheads="1"/>
            </p:cNvSpPr>
            <p:nvPr/>
          </p:nvSpPr>
          <p:spPr bwMode="auto">
            <a:xfrm flipV="1">
              <a:off x="4224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5" name="Rectangle 78"/>
            <p:cNvSpPr>
              <a:spLocks noChangeArrowheads="1"/>
            </p:cNvSpPr>
            <p:nvPr/>
          </p:nvSpPr>
          <p:spPr bwMode="auto">
            <a:xfrm flipV="1">
              <a:off x="4416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6" name="Rectangle 79"/>
            <p:cNvSpPr>
              <a:spLocks noChangeArrowheads="1"/>
            </p:cNvSpPr>
            <p:nvPr/>
          </p:nvSpPr>
          <p:spPr bwMode="auto">
            <a:xfrm flipV="1">
              <a:off x="4608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7" name="Rectangle 80"/>
            <p:cNvSpPr>
              <a:spLocks noChangeArrowheads="1"/>
            </p:cNvSpPr>
            <p:nvPr/>
          </p:nvSpPr>
          <p:spPr bwMode="auto">
            <a:xfrm flipV="1">
              <a:off x="4800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8" name="Rectangle 81"/>
            <p:cNvSpPr>
              <a:spLocks noChangeArrowheads="1"/>
            </p:cNvSpPr>
            <p:nvPr/>
          </p:nvSpPr>
          <p:spPr bwMode="auto">
            <a:xfrm flipV="1">
              <a:off x="384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199" name="Rectangle 82"/>
            <p:cNvSpPr>
              <a:spLocks noChangeArrowheads="1"/>
            </p:cNvSpPr>
            <p:nvPr/>
          </p:nvSpPr>
          <p:spPr bwMode="auto">
            <a:xfrm flipV="1">
              <a:off x="4032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0" name="Rectangle 83"/>
            <p:cNvSpPr>
              <a:spLocks noChangeArrowheads="1"/>
            </p:cNvSpPr>
            <p:nvPr/>
          </p:nvSpPr>
          <p:spPr bwMode="auto">
            <a:xfrm flipV="1">
              <a:off x="4224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1" name="Rectangle 84"/>
            <p:cNvSpPr>
              <a:spLocks noChangeArrowheads="1"/>
            </p:cNvSpPr>
            <p:nvPr/>
          </p:nvSpPr>
          <p:spPr bwMode="auto">
            <a:xfrm flipV="1">
              <a:off x="4416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2" name="Rectangle 85"/>
            <p:cNvSpPr>
              <a:spLocks noChangeArrowheads="1"/>
            </p:cNvSpPr>
            <p:nvPr/>
          </p:nvSpPr>
          <p:spPr bwMode="auto">
            <a:xfrm flipV="1">
              <a:off x="3840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3" name="Rectangle 86"/>
            <p:cNvSpPr>
              <a:spLocks noChangeArrowheads="1"/>
            </p:cNvSpPr>
            <p:nvPr/>
          </p:nvSpPr>
          <p:spPr bwMode="auto">
            <a:xfrm flipV="1">
              <a:off x="4032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204" name="Freeform 87"/>
            <p:cNvSpPr>
              <a:spLocks/>
            </p:cNvSpPr>
            <p:nvPr/>
          </p:nvSpPr>
          <p:spPr bwMode="auto">
            <a:xfrm flipV="1">
              <a:off x="3840" y="331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5" name="Freeform 88"/>
            <p:cNvSpPr>
              <a:spLocks/>
            </p:cNvSpPr>
            <p:nvPr/>
          </p:nvSpPr>
          <p:spPr bwMode="auto">
            <a:xfrm flipH="1">
              <a:off x="4224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6" name="Freeform 89"/>
            <p:cNvSpPr>
              <a:spLocks/>
            </p:cNvSpPr>
            <p:nvPr/>
          </p:nvSpPr>
          <p:spPr bwMode="auto">
            <a:xfrm flipH="1">
              <a:off x="4608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7" name="Freeform 90"/>
            <p:cNvSpPr>
              <a:spLocks/>
            </p:cNvSpPr>
            <p:nvPr/>
          </p:nvSpPr>
          <p:spPr bwMode="auto">
            <a:xfrm flipH="1">
              <a:off x="4416" y="3024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1208" name="Freeform 91"/>
            <p:cNvSpPr>
              <a:spLocks/>
            </p:cNvSpPr>
            <p:nvPr/>
          </p:nvSpPr>
          <p:spPr bwMode="auto">
            <a:xfrm flipH="1">
              <a:off x="4800" y="321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Parallel Pipelines</a:t>
            </a: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Some operations will work regardless.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Example: Clipping.</a:t>
            </a:r>
          </a:p>
        </p:txBody>
      </p:sp>
      <p:grpSp>
        <p:nvGrpSpPr>
          <p:cNvPr id="223236" name="Group 4"/>
          <p:cNvGrpSpPr>
            <a:grpSpLocks/>
          </p:cNvGrpSpPr>
          <p:nvPr/>
        </p:nvGrpSpPr>
        <p:grpSpPr bwMode="auto">
          <a:xfrm>
            <a:off x="2590800" y="3429000"/>
            <a:ext cx="3048000" cy="1828800"/>
            <a:chOff x="1632" y="2160"/>
            <a:chExt cx="1920" cy="1152"/>
          </a:xfrm>
        </p:grpSpPr>
        <p:sp>
          <p:nvSpPr>
            <p:cNvPr id="223306" name="Rectangle 5"/>
            <p:cNvSpPr>
              <a:spLocks noChangeArrowheads="1"/>
            </p:cNvSpPr>
            <p:nvPr/>
          </p:nvSpPr>
          <p:spPr bwMode="auto">
            <a:xfrm>
              <a:off x="2592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07" name="Rectangle 6"/>
            <p:cNvSpPr>
              <a:spLocks noChangeArrowheads="1"/>
            </p:cNvSpPr>
            <p:nvPr/>
          </p:nvSpPr>
          <p:spPr bwMode="auto">
            <a:xfrm>
              <a:off x="2784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08" name="Rectangle 7"/>
            <p:cNvSpPr>
              <a:spLocks noChangeArrowheads="1"/>
            </p:cNvSpPr>
            <p:nvPr/>
          </p:nvSpPr>
          <p:spPr bwMode="auto">
            <a:xfrm>
              <a:off x="2976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09" name="Rectangle 8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10" name="Rectangle 9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11" name="Rectangle 10"/>
            <p:cNvSpPr>
              <a:spLocks noChangeArrowheads="1"/>
            </p:cNvSpPr>
            <p:nvPr/>
          </p:nvSpPr>
          <p:spPr bwMode="auto">
            <a:xfrm>
              <a:off x="220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12" name="Rectangle 11"/>
            <p:cNvSpPr>
              <a:spLocks noChangeArrowheads="1"/>
            </p:cNvSpPr>
            <p:nvPr/>
          </p:nvSpPr>
          <p:spPr bwMode="auto">
            <a:xfrm>
              <a:off x="240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13" name="Rectangle 12"/>
            <p:cNvSpPr>
              <a:spLocks noChangeArrowheads="1"/>
            </p:cNvSpPr>
            <p:nvPr/>
          </p:nvSpPr>
          <p:spPr bwMode="auto">
            <a:xfrm>
              <a:off x="2592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14" name="Rectangle 13"/>
            <p:cNvSpPr>
              <a:spLocks noChangeArrowheads="1"/>
            </p:cNvSpPr>
            <p:nvPr/>
          </p:nvSpPr>
          <p:spPr bwMode="auto">
            <a:xfrm>
              <a:off x="2784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15" name="Rectangle 14"/>
            <p:cNvSpPr>
              <a:spLocks noChangeArrowheads="1"/>
            </p:cNvSpPr>
            <p:nvPr/>
          </p:nvSpPr>
          <p:spPr bwMode="auto">
            <a:xfrm>
              <a:off x="2976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16" name="Rectangle 15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17" name="Rectangle 16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18" name="Rectangle 17"/>
            <p:cNvSpPr>
              <a:spLocks noChangeArrowheads="1"/>
            </p:cNvSpPr>
            <p:nvPr/>
          </p:nvSpPr>
          <p:spPr bwMode="auto">
            <a:xfrm>
              <a:off x="182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19" name="Rectangle 18"/>
            <p:cNvSpPr>
              <a:spLocks noChangeArrowheads="1"/>
            </p:cNvSpPr>
            <p:nvPr/>
          </p:nvSpPr>
          <p:spPr bwMode="auto">
            <a:xfrm>
              <a:off x="201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20" name="Rectangle 19"/>
            <p:cNvSpPr>
              <a:spLocks noChangeArrowheads="1"/>
            </p:cNvSpPr>
            <p:nvPr/>
          </p:nvSpPr>
          <p:spPr bwMode="auto">
            <a:xfrm>
              <a:off x="220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21" name="Rectangle 20"/>
            <p:cNvSpPr>
              <a:spLocks noChangeArrowheads="1"/>
            </p:cNvSpPr>
            <p:nvPr/>
          </p:nvSpPr>
          <p:spPr bwMode="auto">
            <a:xfrm>
              <a:off x="2400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22" name="Rectangle 21"/>
            <p:cNvSpPr>
              <a:spLocks noChangeArrowheads="1"/>
            </p:cNvSpPr>
            <p:nvPr/>
          </p:nvSpPr>
          <p:spPr bwMode="auto">
            <a:xfrm>
              <a:off x="2592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23" name="Rectangle 22"/>
            <p:cNvSpPr>
              <a:spLocks noChangeArrowheads="1"/>
            </p:cNvSpPr>
            <p:nvPr/>
          </p:nvSpPr>
          <p:spPr bwMode="auto">
            <a:xfrm>
              <a:off x="278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24" name="Rectangle 23"/>
            <p:cNvSpPr>
              <a:spLocks noChangeArrowheads="1"/>
            </p:cNvSpPr>
            <p:nvPr/>
          </p:nvSpPr>
          <p:spPr bwMode="auto">
            <a:xfrm>
              <a:off x="297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25" name="Rectangle 24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26" name="Freeform 25"/>
            <p:cNvSpPr>
              <a:spLocks/>
            </p:cNvSpPr>
            <p:nvPr/>
          </p:nvSpPr>
          <p:spPr bwMode="auto">
            <a:xfrm>
              <a:off x="1632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27" name="Freeform 26"/>
            <p:cNvSpPr>
              <a:spLocks/>
            </p:cNvSpPr>
            <p:nvPr/>
          </p:nvSpPr>
          <p:spPr bwMode="auto">
            <a:xfrm>
              <a:off x="1824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28" name="Freeform 27"/>
            <p:cNvSpPr>
              <a:spLocks/>
            </p:cNvSpPr>
            <p:nvPr/>
          </p:nvSpPr>
          <p:spPr bwMode="auto">
            <a:xfrm>
              <a:off x="2016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29" name="Freeform 28"/>
            <p:cNvSpPr>
              <a:spLocks/>
            </p:cNvSpPr>
            <p:nvPr/>
          </p:nvSpPr>
          <p:spPr bwMode="auto">
            <a:xfrm>
              <a:off x="2208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30" name="Freeform 29"/>
            <p:cNvSpPr>
              <a:spLocks/>
            </p:cNvSpPr>
            <p:nvPr/>
          </p:nvSpPr>
          <p:spPr bwMode="auto">
            <a:xfrm>
              <a:off x="2400" y="216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31" name="Rectangle 30"/>
            <p:cNvSpPr>
              <a:spLocks noChangeArrowheads="1"/>
            </p:cNvSpPr>
            <p:nvPr/>
          </p:nvSpPr>
          <p:spPr bwMode="auto">
            <a:xfrm flipV="1">
              <a:off x="2592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32" name="Rectangle 31"/>
            <p:cNvSpPr>
              <a:spLocks noChangeArrowheads="1"/>
            </p:cNvSpPr>
            <p:nvPr/>
          </p:nvSpPr>
          <p:spPr bwMode="auto">
            <a:xfrm flipV="1">
              <a:off x="2784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33" name="Rectangle 32"/>
            <p:cNvSpPr>
              <a:spLocks noChangeArrowheads="1"/>
            </p:cNvSpPr>
            <p:nvPr/>
          </p:nvSpPr>
          <p:spPr bwMode="auto">
            <a:xfrm flipV="1">
              <a:off x="2976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34" name="Rectangle 33"/>
            <p:cNvSpPr>
              <a:spLocks noChangeArrowheads="1"/>
            </p:cNvSpPr>
            <p:nvPr/>
          </p:nvSpPr>
          <p:spPr bwMode="auto">
            <a:xfrm flipV="1">
              <a:off x="3168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35" name="Rectangle 34"/>
            <p:cNvSpPr>
              <a:spLocks noChangeArrowheads="1"/>
            </p:cNvSpPr>
            <p:nvPr/>
          </p:nvSpPr>
          <p:spPr bwMode="auto">
            <a:xfrm flipV="1">
              <a:off x="3360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36" name="Rectangle 35"/>
            <p:cNvSpPr>
              <a:spLocks noChangeArrowheads="1"/>
            </p:cNvSpPr>
            <p:nvPr/>
          </p:nvSpPr>
          <p:spPr bwMode="auto">
            <a:xfrm flipV="1">
              <a:off x="220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37" name="Rectangle 36"/>
            <p:cNvSpPr>
              <a:spLocks noChangeArrowheads="1"/>
            </p:cNvSpPr>
            <p:nvPr/>
          </p:nvSpPr>
          <p:spPr bwMode="auto">
            <a:xfrm flipV="1">
              <a:off x="240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38" name="Rectangle 37"/>
            <p:cNvSpPr>
              <a:spLocks noChangeArrowheads="1"/>
            </p:cNvSpPr>
            <p:nvPr/>
          </p:nvSpPr>
          <p:spPr bwMode="auto">
            <a:xfrm flipV="1">
              <a:off x="2592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39" name="Rectangle 38"/>
            <p:cNvSpPr>
              <a:spLocks noChangeArrowheads="1"/>
            </p:cNvSpPr>
            <p:nvPr/>
          </p:nvSpPr>
          <p:spPr bwMode="auto">
            <a:xfrm flipV="1">
              <a:off x="2784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40" name="Rectangle 39"/>
            <p:cNvSpPr>
              <a:spLocks noChangeArrowheads="1"/>
            </p:cNvSpPr>
            <p:nvPr/>
          </p:nvSpPr>
          <p:spPr bwMode="auto">
            <a:xfrm flipV="1">
              <a:off x="2976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41" name="Rectangle 40"/>
            <p:cNvSpPr>
              <a:spLocks noChangeArrowheads="1"/>
            </p:cNvSpPr>
            <p:nvPr/>
          </p:nvSpPr>
          <p:spPr bwMode="auto">
            <a:xfrm flipV="1">
              <a:off x="316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42" name="Rectangle 41"/>
            <p:cNvSpPr>
              <a:spLocks noChangeArrowheads="1"/>
            </p:cNvSpPr>
            <p:nvPr/>
          </p:nvSpPr>
          <p:spPr bwMode="auto">
            <a:xfrm flipV="1">
              <a:off x="336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43" name="Rectangle 42"/>
            <p:cNvSpPr>
              <a:spLocks noChangeArrowheads="1"/>
            </p:cNvSpPr>
            <p:nvPr/>
          </p:nvSpPr>
          <p:spPr bwMode="auto">
            <a:xfrm flipV="1">
              <a:off x="182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44" name="Rectangle 43"/>
            <p:cNvSpPr>
              <a:spLocks noChangeArrowheads="1"/>
            </p:cNvSpPr>
            <p:nvPr/>
          </p:nvSpPr>
          <p:spPr bwMode="auto">
            <a:xfrm flipV="1">
              <a:off x="201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45" name="Rectangle 44"/>
            <p:cNvSpPr>
              <a:spLocks noChangeArrowheads="1"/>
            </p:cNvSpPr>
            <p:nvPr/>
          </p:nvSpPr>
          <p:spPr bwMode="auto">
            <a:xfrm flipV="1">
              <a:off x="220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46" name="Rectangle 45"/>
            <p:cNvSpPr>
              <a:spLocks noChangeArrowheads="1"/>
            </p:cNvSpPr>
            <p:nvPr/>
          </p:nvSpPr>
          <p:spPr bwMode="auto">
            <a:xfrm flipV="1">
              <a:off x="2400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47" name="Rectangle 46"/>
            <p:cNvSpPr>
              <a:spLocks noChangeArrowheads="1"/>
            </p:cNvSpPr>
            <p:nvPr/>
          </p:nvSpPr>
          <p:spPr bwMode="auto">
            <a:xfrm flipV="1">
              <a:off x="2592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48" name="Rectangle 47"/>
            <p:cNvSpPr>
              <a:spLocks noChangeArrowheads="1"/>
            </p:cNvSpPr>
            <p:nvPr/>
          </p:nvSpPr>
          <p:spPr bwMode="auto">
            <a:xfrm flipV="1">
              <a:off x="278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49" name="Rectangle 48"/>
            <p:cNvSpPr>
              <a:spLocks noChangeArrowheads="1"/>
            </p:cNvSpPr>
            <p:nvPr/>
          </p:nvSpPr>
          <p:spPr bwMode="auto">
            <a:xfrm flipV="1">
              <a:off x="297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50" name="Rectangle 49"/>
            <p:cNvSpPr>
              <a:spLocks noChangeArrowheads="1"/>
            </p:cNvSpPr>
            <p:nvPr/>
          </p:nvSpPr>
          <p:spPr bwMode="auto">
            <a:xfrm flipV="1">
              <a:off x="316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51" name="Freeform 50"/>
            <p:cNvSpPr>
              <a:spLocks/>
            </p:cNvSpPr>
            <p:nvPr/>
          </p:nvSpPr>
          <p:spPr bwMode="auto">
            <a:xfrm flipV="1">
              <a:off x="1632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52" name="Freeform 51"/>
            <p:cNvSpPr>
              <a:spLocks/>
            </p:cNvSpPr>
            <p:nvPr/>
          </p:nvSpPr>
          <p:spPr bwMode="auto">
            <a:xfrm flipV="1">
              <a:off x="1824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53" name="Freeform 52"/>
            <p:cNvSpPr>
              <a:spLocks/>
            </p:cNvSpPr>
            <p:nvPr/>
          </p:nvSpPr>
          <p:spPr bwMode="auto">
            <a:xfrm flipV="1">
              <a:off x="2016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54" name="Freeform 53"/>
            <p:cNvSpPr>
              <a:spLocks/>
            </p:cNvSpPr>
            <p:nvPr/>
          </p:nvSpPr>
          <p:spPr bwMode="auto">
            <a:xfrm flipV="1">
              <a:off x="2208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55" name="Freeform 54"/>
            <p:cNvSpPr>
              <a:spLocks/>
            </p:cNvSpPr>
            <p:nvPr/>
          </p:nvSpPr>
          <p:spPr bwMode="auto">
            <a:xfrm flipV="1">
              <a:off x="2400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3237" name="Group 55"/>
          <p:cNvGrpSpPr>
            <a:grpSpLocks/>
          </p:cNvGrpSpPr>
          <p:nvPr/>
        </p:nvGrpSpPr>
        <p:grpSpPr bwMode="auto">
          <a:xfrm>
            <a:off x="838200" y="3805238"/>
            <a:ext cx="1219200" cy="1300162"/>
            <a:chOff x="528" y="2397"/>
            <a:chExt cx="768" cy="819"/>
          </a:xfrm>
        </p:grpSpPr>
        <p:sp>
          <p:nvSpPr>
            <p:cNvPr id="223291" name="Rectangle 56"/>
            <p:cNvSpPr>
              <a:spLocks noChangeArrowheads="1"/>
            </p:cNvSpPr>
            <p:nvPr/>
          </p:nvSpPr>
          <p:spPr bwMode="auto">
            <a:xfrm>
              <a:off x="720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2" name="Rectangle 57"/>
            <p:cNvSpPr>
              <a:spLocks noChangeArrowheads="1"/>
            </p:cNvSpPr>
            <p:nvPr/>
          </p:nvSpPr>
          <p:spPr bwMode="auto">
            <a:xfrm>
              <a:off x="912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3" name="Rectangle 58"/>
            <p:cNvSpPr>
              <a:spLocks noChangeArrowheads="1"/>
            </p:cNvSpPr>
            <p:nvPr/>
          </p:nvSpPr>
          <p:spPr bwMode="auto">
            <a:xfrm>
              <a:off x="1104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4" name="Freeform 59"/>
            <p:cNvSpPr>
              <a:spLocks/>
            </p:cNvSpPr>
            <p:nvPr/>
          </p:nvSpPr>
          <p:spPr bwMode="auto">
            <a:xfrm>
              <a:off x="528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95" name="Freeform 60"/>
            <p:cNvSpPr>
              <a:spLocks/>
            </p:cNvSpPr>
            <p:nvPr/>
          </p:nvSpPr>
          <p:spPr bwMode="auto">
            <a:xfrm>
              <a:off x="720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96" name="Freeform 61"/>
            <p:cNvSpPr>
              <a:spLocks/>
            </p:cNvSpPr>
            <p:nvPr/>
          </p:nvSpPr>
          <p:spPr bwMode="auto">
            <a:xfrm>
              <a:off x="912" y="2397"/>
              <a:ext cx="195" cy="147"/>
            </a:xfrm>
            <a:custGeom>
              <a:avLst/>
              <a:gdLst>
                <a:gd name="T0" fmla="*/ 0 w 195"/>
                <a:gd name="T1" fmla="*/ 147 h 147"/>
                <a:gd name="T2" fmla="*/ 192 w 195"/>
                <a:gd name="T3" fmla="*/ 147 h 147"/>
                <a:gd name="T4" fmla="*/ 195 w 195"/>
                <a:gd name="T5" fmla="*/ 49 h 147"/>
                <a:gd name="T6" fmla="*/ 98 w 195"/>
                <a:gd name="T7" fmla="*/ 0 h 147"/>
                <a:gd name="T8" fmla="*/ 0 w 195"/>
                <a:gd name="T9" fmla="*/ 51 h 147"/>
                <a:gd name="T10" fmla="*/ 0 w 195"/>
                <a:gd name="T11" fmla="*/ 147 h 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47"/>
                <a:gd name="T20" fmla="*/ 195 w 195"/>
                <a:gd name="T21" fmla="*/ 147 h 1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47">
                  <a:moveTo>
                    <a:pt x="0" y="147"/>
                  </a:moveTo>
                  <a:lnTo>
                    <a:pt x="192" y="147"/>
                  </a:lnTo>
                  <a:lnTo>
                    <a:pt x="195" y="49"/>
                  </a:lnTo>
                  <a:lnTo>
                    <a:pt x="98" y="0"/>
                  </a:lnTo>
                  <a:lnTo>
                    <a:pt x="0" y="51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97" name="Freeform 62"/>
            <p:cNvSpPr>
              <a:spLocks/>
            </p:cNvSpPr>
            <p:nvPr/>
          </p:nvSpPr>
          <p:spPr bwMode="auto">
            <a:xfrm flipH="1">
              <a:off x="1104" y="244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98" name="Rectangle 63"/>
            <p:cNvSpPr>
              <a:spLocks noChangeArrowheads="1"/>
            </p:cNvSpPr>
            <p:nvPr/>
          </p:nvSpPr>
          <p:spPr bwMode="auto">
            <a:xfrm flipV="1">
              <a:off x="1104" y="292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99" name="Rectangle 64"/>
            <p:cNvSpPr>
              <a:spLocks noChangeArrowheads="1"/>
            </p:cNvSpPr>
            <p:nvPr/>
          </p:nvSpPr>
          <p:spPr bwMode="auto">
            <a:xfrm flipV="1">
              <a:off x="720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00" name="Rectangle 65"/>
            <p:cNvSpPr>
              <a:spLocks noChangeArrowheads="1"/>
            </p:cNvSpPr>
            <p:nvPr/>
          </p:nvSpPr>
          <p:spPr bwMode="auto">
            <a:xfrm flipV="1">
              <a:off x="912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01" name="Rectangle 66"/>
            <p:cNvSpPr>
              <a:spLocks noChangeArrowheads="1"/>
            </p:cNvSpPr>
            <p:nvPr/>
          </p:nvSpPr>
          <p:spPr bwMode="auto">
            <a:xfrm flipV="1">
              <a:off x="1104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302" name="Freeform 67"/>
            <p:cNvSpPr>
              <a:spLocks/>
            </p:cNvSpPr>
            <p:nvPr/>
          </p:nvSpPr>
          <p:spPr bwMode="auto">
            <a:xfrm flipV="1">
              <a:off x="528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03" name="Freeform 68"/>
            <p:cNvSpPr>
              <a:spLocks/>
            </p:cNvSpPr>
            <p:nvPr/>
          </p:nvSpPr>
          <p:spPr bwMode="auto">
            <a:xfrm flipV="1">
              <a:off x="720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04" name="Freeform 69"/>
            <p:cNvSpPr>
              <a:spLocks/>
            </p:cNvSpPr>
            <p:nvPr/>
          </p:nvSpPr>
          <p:spPr bwMode="auto">
            <a:xfrm flipV="1">
              <a:off x="912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305" name="Freeform 70"/>
            <p:cNvSpPr>
              <a:spLocks/>
            </p:cNvSpPr>
            <p:nvPr/>
          </p:nvSpPr>
          <p:spPr bwMode="auto">
            <a:xfrm flipV="1">
              <a:off x="1104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3238" name="Line 71"/>
          <p:cNvSpPr>
            <a:spLocks noChangeShapeType="1"/>
          </p:cNvSpPr>
          <p:nvPr/>
        </p:nvSpPr>
        <p:spPr bwMode="auto">
          <a:xfrm>
            <a:off x="3205163" y="3732213"/>
            <a:ext cx="2581275" cy="1290637"/>
          </a:xfrm>
          <a:prstGeom prst="line">
            <a:avLst/>
          </a:prstGeom>
          <a:noFill/>
          <a:ln w="12700">
            <a:solidFill>
              <a:srgbClr val="DDDDDD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6096000" y="3427413"/>
            <a:ext cx="609600" cy="304800"/>
            <a:chOff x="3840" y="2159"/>
            <a:chExt cx="384" cy="192"/>
          </a:xfrm>
          <a:solidFill>
            <a:srgbClr val="FFFF66"/>
          </a:solidFill>
        </p:grpSpPr>
        <p:sp>
          <p:nvSpPr>
            <p:cNvPr id="203837" name="Freeform 73"/>
            <p:cNvSpPr>
              <a:spLocks/>
            </p:cNvSpPr>
            <p:nvPr/>
          </p:nvSpPr>
          <p:spPr bwMode="auto">
            <a:xfrm flipH="1">
              <a:off x="3840" y="2159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3838" name="Freeform 74"/>
            <p:cNvSpPr>
              <a:spLocks/>
            </p:cNvSpPr>
            <p:nvPr/>
          </p:nvSpPr>
          <p:spPr bwMode="auto">
            <a:xfrm flipH="1">
              <a:off x="4032" y="2255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</p:grpSp>
      <p:grpSp>
        <p:nvGrpSpPr>
          <p:cNvPr id="223240" name="Group 75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23275" name="Rectangle 76"/>
            <p:cNvSpPr>
              <a:spLocks noChangeArrowheads="1"/>
            </p:cNvSpPr>
            <p:nvPr/>
          </p:nvSpPr>
          <p:spPr bwMode="auto">
            <a:xfrm flipV="1">
              <a:off x="4032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76" name="Rectangle 77"/>
            <p:cNvSpPr>
              <a:spLocks noChangeArrowheads="1"/>
            </p:cNvSpPr>
            <p:nvPr/>
          </p:nvSpPr>
          <p:spPr bwMode="auto">
            <a:xfrm flipV="1">
              <a:off x="4224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77" name="Rectangle 78"/>
            <p:cNvSpPr>
              <a:spLocks noChangeArrowheads="1"/>
            </p:cNvSpPr>
            <p:nvPr/>
          </p:nvSpPr>
          <p:spPr bwMode="auto">
            <a:xfrm flipV="1">
              <a:off x="4416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78" name="Rectangle 79"/>
            <p:cNvSpPr>
              <a:spLocks noChangeArrowheads="1"/>
            </p:cNvSpPr>
            <p:nvPr/>
          </p:nvSpPr>
          <p:spPr bwMode="auto">
            <a:xfrm flipV="1">
              <a:off x="4608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79" name="Rectangle 80"/>
            <p:cNvSpPr>
              <a:spLocks noChangeArrowheads="1"/>
            </p:cNvSpPr>
            <p:nvPr/>
          </p:nvSpPr>
          <p:spPr bwMode="auto">
            <a:xfrm flipV="1">
              <a:off x="4800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80" name="Rectangle 81"/>
            <p:cNvSpPr>
              <a:spLocks noChangeArrowheads="1"/>
            </p:cNvSpPr>
            <p:nvPr/>
          </p:nvSpPr>
          <p:spPr bwMode="auto">
            <a:xfrm flipV="1">
              <a:off x="384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81" name="Rectangle 82"/>
            <p:cNvSpPr>
              <a:spLocks noChangeArrowheads="1"/>
            </p:cNvSpPr>
            <p:nvPr/>
          </p:nvSpPr>
          <p:spPr bwMode="auto">
            <a:xfrm flipV="1">
              <a:off x="4032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82" name="Rectangle 83"/>
            <p:cNvSpPr>
              <a:spLocks noChangeArrowheads="1"/>
            </p:cNvSpPr>
            <p:nvPr/>
          </p:nvSpPr>
          <p:spPr bwMode="auto">
            <a:xfrm flipV="1">
              <a:off x="4224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83" name="Rectangle 84"/>
            <p:cNvSpPr>
              <a:spLocks noChangeArrowheads="1"/>
            </p:cNvSpPr>
            <p:nvPr/>
          </p:nvSpPr>
          <p:spPr bwMode="auto">
            <a:xfrm flipV="1">
              <a:off x="4416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84" name="Rectangle 85"/>
            <p:cNvSpPr>
              <a:spLocks noChangeArrowheads="1"/>
            </p:cNvSpPr>
            <p:nvPr/>
          </p:nvSpPr>
          <p:spPr bwMode="auto">
            <a:xfrm flipV="1">
              <a:off x="3840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85" name="Rectangle 86"/>
            <p:cNvSpPr>
              <a:spLocks noChangeArrowheads="1"/>
            </p:cNvSpPr>
            <p:nvPr/>
          </p:nvSpPr>
          <p:spPr bwMode="auto">
            <a:xfrm flipV="1">
              <a:off x="4032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86" name="Freeform 87"/>
            <p:cNvSpPr>
              <a:spLocks/>
            </p:cNvSpPr>
            <p:nvPr/>
          </p:nvSpPr>
          <p:spPr bwMode="auto">
            <a:xfrm flipV="1">
              <a:off x="3840" y="331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87" name="Freeform 88"/>
            <p:cNvSpPr>
              <a:spLocks/>
            </p:cNvSpPr>
            <p:nvPr/>
          </p:nvSpPr>
          <p:spPr bwMode="auto">
            <a:xfrm flipH="1">
              <a:off x="4224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88" name="Freeform 89"/>
            <p:cNvSpPr>
              <a:spLocks/>
            </p:cNvSpPr>
            <p:nvPr/>
          </p:nvSpPr>
          <p:spPr bwMode="auto">
            <a:xfrm flipH="1">
              <a:off x="4608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89" name="Freeform 90"/>
            <p:cNvSpPr>
              <a:spLocks/>
            </p:cNvSpPr>
            <p:nvPr/>
          </p:nvSpPr>
          <p:spPr bwMode="auto">
            <a:xfrm flipH="1">
              <a:off x="4416" y="3024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90" name="Freeform 91"/>
            <p:cNvSpPr>
              <a:spLocks/>
            </p:cNvSpPr>
            <p:nvPr/>
          </p:nvSpPr>
          <p:spPr bwMode="auto">
            <a:xfrm flipH="1">
              <a:off x="4800" y="321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92"/>
          <p:cNvGrpSpPr>
            <a:grpSpLocks/>
          </p:cNvGrpSpPr>
          <p:nvPr/>
        </p:nvGrpSpPr>
        <p:grpSpPr bwMode="auto">
          <a:xfrm>
            <a:off x="838200" y="3810000"/>
            <a:ext cx="1219200" cy="1300162"/>
            <a:chOff x="528" y="2397"/>
            <a:chExt cx="768" cy="819"/>
          </a:xfrm>
        </p:grpSpPr>
        <p:sp>
          <p:nvSpPr>
            <p:cNvPr id="223260" name="Rectangle 93"/>
            <p:cNvSpPr>
              <a:spLocks noChangeArrowheads="1"/>
            </p:cNvSpPr>
            <p:nvPr/>
          </p:nvSpPr>
          <p:spPr bwMode="auto">
            <a:xfrm>
              <a:off x="720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1" name="Rectangle 94"/>
            <p:cNvSpPr>
              <a:spLocks noChangeArrowheads="1"/>
            </p:cNvSpPr>
            <p:nvPr/>
          </p:nvSpPr>
          <p:spPr bwMode="auto">
            <a:xfrm>
              <a:off x="912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2" name="Rectangle 95"/>
            <p:cNvSpPr>
              <a:spLocks noChangeArrowheads="1"/>
            </p:cNvSpPr>
            <p:nvPr/>
          </p:nvSpPr>
          <p:spPr bwMode="auto">
            <a:xfrm>
              <a:off x="1104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3" name="Freeform 96"/>
            <p:cNvSpPr>
              <a:spLocks/>
            </p:cNvSpPr>
            <p:nvPr/>
          </p:nvSpPr>
          <p:spPr bwMode="auto">
            <a:xfrm>
              <a:off x="528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64" name="Freeform 97"/>
            <p:cNvSpPr>
              <a:spLocks/>
            </p:cNvSpPr>
            <p:nvPr/>
          </p:nvSpPr>
          <p:spPr bwMode="auto">
            <a:xfrm>
              <a:off x="720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65" name="Freeform 98"/>
            <p:cNvSpPr>
              <a:spLocks/>
            </p:cNvSpPr>
            <p:nvPr/>
          </p:nvSpPr>
          <p:spPr bwMode="auto">
            <a:xfrm>
              <a:off x="912" y="2397"/>
              <a:ext cx="195" cy="147"/>
            </a:xfrm>
            <a:custGeom>
              <a:avLst/>
              <a:gdLst>
                <a:gd name="T0" fmla="*/ 0 w 195"/>
                <a:gd name="T1" fmla="*/ 147 h 147"/>
                <a:gd name="T2" fmla="*/ 192 w 195"/>
                <a:gd name="T3" fmla="*/ 147 h 147"/>
                <a:gd name="T4" fmla="*/ 195 w 195"/>
                <a:gd name="T5" fmla="*/ 49 h 147"/>
                <a:gd name="T6" fmla="*/ 98 w 195"/>
                <a:gd name="T7" fmla="*/ 0 h 147"/>
                <a:gd name="T8" fmla="*/ 0 w 195"/>
                <a:gd name="T9" fmla="*/ 51 h 147"/>
                <a:gd name="T10" fmla="*/ 0 w 195"/>
                <a:gd name="T11" fmla="*/ 147 h 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47"/>
                <a:gd name="T20" fmla="*/ 195 w 195"/>
                <a:gd name="T21" fmla="*/ 147 h 1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47">
                  <a:moveTo>
                    <a:pt x="0" y="147"/>
                  </a:moveTo>
                  <a:lnTo>
                    <a:pt x="192" y="147"/>
                  </a:lnTo>
                  <a:lnTo>
                    <a:pt x="195" y="49"/>
                  </a:lnTo>
                  <a:lnTo>
                    <a:pt x="98" y="0"/>
                  </a:lnTo>
                  <a:lnTo>
                    <a:pt x="0" y="51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66" name="Freeform 99"/>
            <p:cNvSpPr>
              <a:spLocks/>
            </p:cNvSpPr>
            <p:nvPr/>
          </p:nvSpPr>
          <p:spPr bwMode="auto">
            <a:xfrm flipH="1">
              <a:off x="1104" y="244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67" name="Rectangle 100"/>
            <p:cNvSpPr>
              <a:spLocks noChangeArrowheads="1"/>
            </p:cNvSpPr>
            <p:nvPr/>
          </p:nvSpPr>
          <p:spPr bwMode="auto">
            <a:xfrm flipV="1">
              <a:off x="1104" y="292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8" name="Rectangle 101"/>
            <p:cNvSpPr>
              <a:spLocks noChangeArrowheads="1"/>
            </p:cNvSpPr>
            <p:nvPr/>
          </p:nvSpPr>
          <p:spPr bwMode="auto">
            <a:xfrm flipV="1">
              <a:off x="720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69" name="Rectangle 102"/>
            <p:cNvSpPr>
              <a:spLocks noChangeArrowheads="1"/>
            </p:cNvSpPr>
            <p:nvPr/>
          </p:nvSpPr>
          <p:spPr bwMode="auto">
            <a:xfrm flipV="1">
              <a:off x="912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70" name="Rectangle 103"/>
            <p:cNvSpPr>
              <a:spLocks noChangeArrowheads="1"/>
            </p:cNvSpPr>
            <p:nvPr/>
          </p:nvSpPr>
          <p:spPr bwMode="auto">
            <a:xfrm flipV="1">
              <a:off x="1104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71" name="Freeform 104"/>
            <p:cNvSpPr>
              <a:spLocks/>
            </p:cNvSpPr>
            <p:nvPr/>
          </p:nvSpPr>
          <p:spPr bwMode="auto">
            <a:xfrm flipV="1">
              <a:off x="528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72" name="Freeform 105"/>
            <p:cNvSpPr>
              <a:spLocks/>
            </p:cNvSpPr>
            <p:nvPr/>
          </p:nvSpPr>
          <p:spPr bwMode="auto">
            <a:xfrm flipV="1">
              <a:off x="720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73" name="Freeform 106"/>
            <p:cNvSpPr>
              <a:spLocks/>
            </p:cNvSpPr>
            <p:nvPr/>
          </p:nvSpPr>
          <p:spPr bwMode="auto">
            <a:xfrm flipV="1">
              <a:off x="912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74" name="Freeform 107"/>
            <p:cNvSpPr>
              <a:spLocks/>
            </p:cNvSpPr>
            <p:nvPr/>
          </p:nvSpPr>
          <p:spPr bwMode="auto">
            <a:xfrm flipV="1">
              <a:off x="1104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08"/>
          <p:cNvGrpSpPr>
            <a:grpSpLocks/>
          </p:cNvGrpSpPr>
          <p:nvPr/>
        </p:nvGrpSpPr>
        <p:grpSpPr bwMode="auto">
          <a:xfrm>
            <a:off x="6096000" y="3429000"/>
            <a:ext cx="609600" cy="304800"/>
            <a:chOff x="3840" y="2159"/>
            <a:chExt cx="384" cy="192"/>
          </a:xfrm>
          <a:solidFill>
            <a:srgbClr val="FFFF66"/>
          </a:solidFill>
        </p:grpSpPr>
        <p:sp>
          <p:nvSpPr>
            <p:cNvPr id="203804" name="Freeform 109"/>
            <p:cNvSpPr>
              <a:spLocks/>
            </p:cNvSpPr>
            <p:nvPr/>
          </p:nvSpPr>
          <p:spPr bwMode="auto">
            <a:xfrm flipH="1">
              <a:off x="3840" y="2159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3805" name="Freeform 110"/>
            <p:cNvSpPr>
              <a:spLocks/>
            </p:cNvSpPr>
            <p:nvPr/>
          </p:nvSpPr>
          <p:spPr bwMode="auto">
            <a:xfrm flipH="1">
              <a:off x="4032" y="2255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</p:grpSp>
      <p:grpSp>
        <p:nvGrpSpPr>
          <p:cNvPr id="8" name="Group 111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23244" name="Rectangle 112"/>
            <p:cNvSpPr>
              <a:spLocks noChangeArrowheads="1"/>
            </p:cNvSpPr>
            <p:nvPr/>
          </p:nvSpPr>
          <p:spPr bwMode="auto">
            <a:xfrm flipV="1">
              <a:off x="4032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5" name="Rectangle 113"/>
            <p:cNvSpPr>
              <a:spLocks noChangeArrowheads="1"/>
            </p:cNvSpPr>
            <p:nvPr/>
          </p:nvSpPr>
          <p:spPr bwMode="auto">
            <a:xfrm flipV="1">
              <a:off x="4224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6" name="Rectangle 114"/>
            <p:cNvSpPr>
              <a:spLocks noChangeArrowheads="1"/>
            </p:cNvSpPr>
            <p:nvPr/>
          </p:nvSpPr>
          <p:spPr bwMode="auto">
            <a:xfrm flipV="1">
              <a:off x="4416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7" name="Rectangle 115"/>
            <p:cNvSpPr>
              <a:spLocks noChangeArrowheads="1"/>
            </p:cNvSpPr>
            <p:nvPr/>
          </p:nvSpPr>
          <p:spPr bwMode="auto">
            <a:xfrm flipV="1">
              <a:off x="4608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8" name="Rectangle 116"/>
            <p:cNvSpPr>
              <a:spLocks noChangeArrowheads="1"/>
            </p:cNvSpPr>
            <p:nvPr/>
          </p:nvSpPr>
          <p:spPr bwMode="auto">
            <a:xfrm flipV="1">
              <a:off x="4800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49" name="Rectangle 117"/>
            <p:cNvSpPr>
              <a:spLocks noChangeArrowheads="1"/>
            </p:cNvSpPr>
            <p:nvPr/>
          </p:nvSpPr>
          <p:spPr bwMode="auto">
            <a:xfrm flipV="1">
              <a:off x="384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0" name="Rectangle 118"/>
            <p:cNvSpPr>
              <a:spLocks noChangeArrowheads="1"/>
            </p:cNvSpPr>
            <p:nvPr/>
          </p:nvSpPr>
          <p:spPr bwMode="auto">
            <a:xfrm flipV="1">
              <a:off x="4032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1" name="Rectangle 119"/>
            <p:cNvSpPr>
              <a:spLocks noChangeArrowheads="1"/>
            </p:cNvSpPr>
            <p:nvPr/>
          </p:nvSpPr>
          <p:spPr bwMode="auto">
            <a:xfrm flipV="1">
              <a:off x="4224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2" name="Rectangle 120"/>
            <p:cNvSpPr>
              <a:spLocks noChangeArrowheads="1"/>
            </p:cNvSpPr>
            <p:nvPr/>
          </p:nvSpPr>
          <p:spPr bwMode="auto">
            <a:xfrm flipV="1">
              <a:off x="4416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3" name="Rectangle 121"/>
            <p:cNvSpPr>
              <a:spLocks noChangeArrowheads="1"/>
            </p:cNvSpPr>
            <p:nvPr/>
          </p:nvSpPr>
          <p:spPr bwMode="auto">
            <a:xfrm flipV="1">
              <a:off x="3840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4" name="Rectangle 122"/>
            <p:cNvSpPr>
              <a:spLocks noChangeArrowheads="1"/>
            </p:cNvSpPr>
            <p:nvPr/>
          </p:nvSpPr>
          <p:spPr bwMode="auto">
            <a:xfrm flipV="1">
              <a:off x="4032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255" name="Freeform 123"/>
            <p:cNvSpPr>
              <a:spLocks/>
            </p:cNvSpPr>
            <p:nvPr/>
          </p:nvSpPr>
          <p:spPr bwMode="auto">
            <a:xfrm flipV="1">
              <a:off x="3840" y="331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56" name="Freeform 124"/>
            <p:cNvSpPr>
              <a:spLocks/>
            </p:cNvSpPr>
            <p:nvPr/>
          </p:nvSpPr>
          <p:spPr bwMode="auto">
            <a:xfrm flipH="1">
              <a:off x="4224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57" name="Freeform 125"/>
            <p:cNvSpPr>
              <a:spLocks/>
            </p:cNvSpPr>
            <p:nvPr/>
          </p:nvSpPr>
          <p:spPr bwMode="auto">
            <a:xfrm flipH="1">
              <a:off x="4608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58" name="Freeform 126"/>
            <p:cNvSpPr>
              <a:spLocks/>
            </p:cNvSpPr>
            <p:nvPr/>
          </p:nvSpPr>
          <p:spPr bwMode="auto">
            <a:xfrm flipH="1">
              <a:off x="4416" y="3024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3259" name="Freeform 127"/>
            <p:cNvSpPr>
              <a:spLocks/>
            </p:cNvSpPr>
            <p:nvPr/>
          </p:nvSpPr>
          <p:spPr bwMode="auto">
            <a:xfrm flipH="1">
              <a:off x="4800" y="321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072E-6 -3.45379E-6 L 0.19086 -3.4537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5E-6 4.87144E-6 L -0.24904 0.088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52" y="44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4352E-7 4.79036E-6 L -0.24904 -0.043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52" y="-2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Parallel Pipelines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Some operations will have problems.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Example: External Faces</a:t>
            </a:r>
          </a:p>
        </p:txBody>
      </p:sp>
      <p:grpSp>
        <p:nvGrpSpPr>
          <p:cNvPr id="225284" name="Group 4"/>
          <p:cNvGrpSpPr>
            <a:grpSpLocks/>
          </p:cNvGrpSpPr>
          <p:nvPr/>
        </p:nvGrpSpPr>
        <p:grpSpPr bwMode="auto">
          <a:xfrm>
            <a:off x="2590800" y="3429000"/>
            <a:ext cx="3048000" cy="1828800"/>
            <a:chOff x="1632" y="2160"/>
            <a:chExt cx="1920" cy="1152"/>
          </a:xfrm>
        </p:grpSpPr>
        <p:sp>
          <p:nvSpPr>
            <p:cNvPr id="225342" name="Rectangle 5"/>
            <p:cNvSpPr>
              <a:spLocks noChangeArrowheads="1"/>
            </p:cNvSpPr>
            <p:nvPr/>
          </p:nvSpPr>
          <p:spPr bwMode="auto">
            <a:xfrm>
              <a:off x="2592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43" name="Rectangle 6"/>
            <p:cNvSpPr>
              <a:spLocks noChangeArrowheads="1"/>
            </p:cNvSpPr>
            <p:nvPr/>
          </p:nvSpPr>
          <p:spPr bwMode="auto">
            <a:xfrm>
              <a:off x="2784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44" name="Rectangle 7"/>
            <p:cNvSpPr>
              <a:spLocks noChangeArrowheads="1"/>
            </p:cNvSpPr>
            <p:nvPr/>
          </p:nvSpPr>
          <p:spPr bwMode="auto">
            <a:xfrm>
              <a:off x="2976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45" name="Rectangle 8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46" name="Rectangle 9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47" name="Rectangle 10"/>
            <p:cNvSpPr>
              <a:spLocks noChangeArrowheads="1"/>
            </p:cNvSpPr>
            <p:nvPr/>
          </p:nvSpPr>
          <p:spPr bwMode="auto">
            <a:xfrm>
              <a:off x="220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48" name="Rectangle 11"/>
            <p:cNvSpPr>
              <a:spLocks noChangeArrowheads="1"/>
            </p:cNvSpPr>
            <p:nvPr/>
          </p:nvSpPr>
          <p:spPr bwMode="auto">
            <a:xfrm>
              <a:off x="240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49" name="Rectangle 12"/>
            <p:cNvSpPr>
              <a:spLocks noChangeArrowheads="1"/>
            </p:cNvSpPr>
            <p:nvPr/>
          </p:nvSpPr>
          <p:spPr bwMode="auto">
            <a:xfrm>
              <a:off x="2592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0" name="Rectangle 13"/>
            <p:cNvSpPr>
              <a:spLocks noChangeArrowheads="1"/>
            </p:cNvSpPr>
            <p:nvPr/>
          </p:nvSpPr>
          <p:spPr bwMode="auto">
            <a:xfrm>
              <a:off x="2784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1" name="Rectangle 14"/>
            <p:cNvSpPr>
              <a:spLocks noChangeArrowheads="1"/>
            </p:cNvSpPr>
            <p:nvPr/>
          </p:nvSpPr>
          <p:spPr bwMode="auto">
            <a:xfrm>
              <a:off x="2976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2" name="Rectangle 15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3" name="Rectangle 16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4" name="Rectangle 17"/>
            <p:cNvSpPr>
              <a:spLocks noChangeArrowheads="1"/>
            </p:cNvSpPr>
            <p:nvPr/>
          </p:nvSpPr>
          <p:spPr bwMode="auto">
            <a:xfrm>
              <a:off x="182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5" name="Rectangle 18"/>
            <p:cNvSpPr>
              <a:spLocks noChangeArrowheads="1"/>
            </p:cNvSpPr>
            <p:nvPr/>
          </p:nvSpPr>
          <p:spPr bwMode="auto">
            <a:xfrm>
              <a:off x="201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6" name="Rectangle 19"/>
            <p:cNvSpPr>
              <a:spLocks noChangeArrowheads="1"/>
            </p:cNvSpPr>
            <p:nvPr/>
          </p:nvSpPr>
          <p:spPr bwMode="auto">
            <a:xfrm>
              <a:off x="220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7" name="Rectangle 20"/>
            <p:cNvSpPr>
              <a:spLocks noChangeArrowheads="1"/>
            </p:cNvSpPr>
            <p:nvPr/>
          </p:nvSpPr>
          <p:spPr bwMode="auto">
            <a:xfrm>
              <a:off x="2400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8" name="Rectangle 21"/>
            <p:cNvSpPr>
              <a:spLocks noChangeArrowheads="1"/>
            </p:cNvSpPr>
            <p:nvPr/>
          </p:nvSpPr>
          <p:spPr bwMode="auto">
            <a:xfrm>
              <a:off x="2592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59" name="Rectangle 22"/>
            <p:cNvSpPr>
              <a:spLocks noChangeArrowheads="1"/>
            </p:cNvSpPr>
            <p:nvPr/>
          </p:nvSpPr>
          <p:spPr bwMode="auto">
            <a:xfrm>
              <a:off x="278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0" name="Rectangle 23"/>
            <p:cNvSpPr>
              <a:spLocks noChangeArrowheads="1"/>
            </p:cNvSpPr>
            <p:nvPr/>
          </p:nvSpPr>
          <p:spPr bwMode="auto">
            <a:xfrm>
              <a:off x="297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1" name="Rectangle 24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2" name="Freeform 25"/>
            <p:cNvSpPr>
              <a:spLocks/>
            </p:cNvSpPr>
            <p:nvPr/>
          </p:nvSpPr>
          <p:spPr bwMode="auto">
            <a:xfrm>
              <a:off x="1632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63" name="Freeform 26"/>
            <p:cNvSpPr>
              <a:spLocks/>
            </p:cNvSpPr>
            <p:nvPr/>
          </p:nvSpPr>
          <p:spPr bwMode="auto">
            <a:xfrm>
              <a:off x="1824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64" name="Freeform 27"/>
            <p:cNvSpPr>
              <a:spLocks/>
            </p:cNvSpPr>
            <p:nvPr/>
          </p:nvSpPr>
          <p:spPr bwMode="auto">
            <a:xfrm>
              <a:off x="2016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65" name="Freeform 28"/>
            <p:cNvSpPr>
              <a:spLocks/>
            </p:cNvSpPr>
            <p:nvPr/>
          </p:nvSpPr>
          <p:spPr bwMode="auto">
            <a:xfrm>
              <a:off x="2208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66" name="Freeform 29"/>
            <p:cNvSpPr>
              <a:spLocks/>
            </p:cNvSpPr>
            <p:nvPr/>
          </p:nvSpPr>
          <p:spPr bwMode="auto">
            <a:xfrm>
              <a:off x="2400" y="216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67" name="Rectangle 30"/>
            <p:cNvSpPr>
              <a:spLocks noChangeArrowheads="1"/>
            </p:cNvSpPr>
            <p:nvPr/>
          </p:nvSpPr>
          <p:spPr bwMode="auto">
            <a:xfrm flipV="1">
              <a:off x="2592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8" name="Rectangle 31"/>
            <p:cNvSpPr>
              <a:spLocks noChangeArrowheads="1"/>
            </p:cNvSpPr>
            <p:nvPr/>
          </p:nvSpPr>
          <p:spPr bwMode="auto">
            <a:xfrm flipV="1">
              <a:off x="2784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69" name="Rectangle 32"/>
            <p:cNvSpPr>
              <a:spLocks noChangeArrowheads="1"/>
            </p:cNvSpPr>
            <p:nvPr/>
          </p:nvSpPr>
          <p:spPr bwMode="auto">
            <a:xfrm flipV="1">
              <a:off x="2976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0" name="Rectangle 33"/>
            <p:cNvSpPr>
              <a:spLocks noChangeArrowheads="1"/>
            </p:cNvSpPr>
            <p:nvPr/>
          </p:nvSpPr>
          <p:spPr bwMode="auto">
            <a:xfrm flipV="1">
              <a:off x="3168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1" name="Rectangle 34"/>
            <p:cNvSpPr>
              <a:spLocks noChangeArrowheads="1"/>
            </p:cNvSpPr>
            <p:nvPr/>
          </p:nvSpPr>
          <p:spPr bwMode="auto">
            <a:xfrm flipV="1">
              <a:off x="3360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2" name="Rectangle 35"/>
            <p:cNvSpPr>
              <a:spLocks noChangeArrowheads="1"/>
            </p:cNvSpPr>
            <p:nvPr/>
          </p:nvSpPr>
          <p:spPr bwMode="auto">
            <a:xfrm flipV="1">
              <a:off x="220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3" name="Rectangle 36"/>
            <p:cNvSpPr>
              <a:spLocks noChangeArrowheads="1"/>
            </p:cNvSpPr>
            <p:nvPr/>
          </p:nvSpPr>
          <p:spPr bwMode="auto">
            <a:xfrm flipV="1">
              <a:off x="240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4" name="Rectangle 37"/>
            <p:cNvSpPr>
              <a:spLocks noChangeArrowheads="1"/>
            </p:cNvSpPr>
            <p:nvPr/>
          </p:nvSpPr>
          <p:spPr bwMode="auto">
            <a:xfrm flipV="1">
              <a:off x="2592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5" name="Rectangle 38"/>
            <p:cNvSpPr>
              <a:spLocks noChangeArrowheads="1"/>
            </p:cNvSpPr>
            <p:nvPr/>
          </p:nvSpPr>
          <p:spPr bwMode="auto">
            <a:xfrm flipV="1">
              <a:off x="2784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6" name="Rectangle 39"/>
            <p:cNvSpPr>
              <a:spLocks noChangeArrowheads="1"/>
            </p:cNvSpPr>
            <p:nvPr/>
          </p:nvSpPr>
          <p:spPr bwMode="auto">
            <a:xfrm flipV="1">
              <a:off x="2976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7" name="Rectangle 40"/>
            <p:cNvSpPr>
              <a:spLocks noChangeArrowheads="1"/>
            </p:cNvSpPr>
            <p:nvPr/>
          </p:nvSpPr>
          <p:spPr bwMode="auto">
            <a:xfrm flipV="1">
              <a:off x="316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8" name="Rectangle 41"/>
            <p:cNvSpPr>
              <a:spLocks noChangeArrowheads="1"/>
            </p:cNvSpPr>
            <p:nvPr/>
          </p:nvSpPr>
          <p:spPr bwMode="auto">
            <a:xfrm flipV="1">
              <a:off x="336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9" name="Rectangle 42"/>
            <p:cNvSpPr>
              <a:spLocks noChangeArrowheads="1"/>
            </p:cNvSpPr>
            <p:nvPr/>
          </p:nvSpPr>
          <p:spPr bwMode="auto">
            <a:xfrm flipV="1">
              <a:off x="182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0" name="Rectangle 43"/>
            <p:cNvSpPr>
              <a:spLocks noChangeArrowheads="1"/>
            </p:cNvSpPr>
            <p:nvPr/>
          </p:nvSpPr>
          <p:spPr bwMode="auto">
            <a:xfrm flipV="1">
              <a:off x="201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1" name="Rectangle 44"/>
            <p:cNvSpPr>
              <a:spLocks noChangeArrowheads="1"/>
            </p:cNvSpPr>
            <p:nvPr/>
          </p:nvSpPr>
          <p:spPr bwMode="auto">
            <a:xfrm flipV="1">
              <a:off x="220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2" name="Rectangle 45"/>
            <p:cNvSpPr>
              <a:spLocks noChangeArrowheads="1"/>
            </p:cNvSpPr>
            <p:nvPr/>
          </p:nvSpPr>
          <p:spPr bwMode="auto">
            <a:xfrm flipV="1">
              <a:off x="2400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3" name="Rectangle 46"/>
            <p:cNvSpPr>
              <a:spLocks noChangeArrowheads="1"/>
            </p:cNvSpPr>
            <p:nvPr/>
          </p:nvSpPr>
          <p:spPr bwMode="auto">
            <a:xfrm flipV="1">
              <a:off x="2592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4" name="Rectangle 47"/>
            <p:cNvSpPr>
              <a:spLocks noChangeArrowheads="1"/>
            </p:cNvSpPr>
            <p:nvPr/>
          </p:nvSpPr>
          <p:spPr bwMode="auto">
            <a:xfrm flipV="1">
              <a:off x="278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5" name="Rectangle 48"/>
            <p:cNvSpPr>
              <a:spLocks noChangeArrowheads="1"/>
            </p:cNvSpPr>
            <p:nvPr/>
          </p:nvSpPr>
          <p:spPr bwMode="auto">
            <a:xfrm flipV="1">
              <a:off x="297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6" name="Rectangle 49"/>
            <p:cNvSpPr>
              <a:spLocks noChangeArrowheads="1"/>
            </p:cNvSpPr>
            <p:nvPr/>
          </p:nvSpPr>
          <p:spPr bwMode="auto">
            <a:xfrm flipV="1">
              <a:off x="316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7" name="Freeform 50"/>
            <p:cNvSpPr>
              <a:spLocks/>
            </p:cNvSpPr>
            <p:nvPr/>
          </p:nvSpPr>
          <p:spPr bwMode="auto">
            <a:xfrm flipV="1">
              <a:off x="1632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8" name="Freeform 51"/>
            <p:cNvSpPr>
              <a:spLocks/>
            </p:cNvSpPr>
            <p:nvPr/>
          </p:nvSpPr>
          <p:spPr bwMode="auto">
            <a:xfrm flipV="1">
              <a:off x="1824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9" name="Freeform 52"/>
            <p:cNvSpPr>
              <a:spLocks/>
            </p:cNvSpPr>
            <p:nvPr/>
          </p:nvSpPr>
          <p:spPr bwMode="auto">
            <a:xfrm flipV="1">
              <a:off x="2016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90" name="Freeform 53"/>
            <p:cNvSpPr>
              <a:spLocks/>
            </p:cNvSpPr>
            <p:nvPr/>
          </p:nvSpPr>
          <p:spPr bwMode="auto">
            <a:xfrm flipV="1">
              <a:off x="2208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91" name="Freeform 54"/>
            <p:cNvSpPr>
              <a:spLocks/>
            </p:cNvSpPr>
            <p:nvPr/>
          </p:nvSpPr>
          <p:spPr bwMode="auto">
            <a:xfrm flipV="1">
              <a:off x="2400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6096000" y="2819400"/>
            <a:ext cx="1828800" cy="914400"/>
            <a:chOff x="3840" y="1776"/>
            <a:chExt cx="1152" cy="576"/>
          </a:xfrm>
          <a:solidFill>
            <a:srgbClr val="FFFF66"/>
          </a:solidFill>
        </p:grpSpPr>
        <p:sp>
          <p:nvSpPr>
            <p:cNvPr id="205886" name="Rectangle 56"/>
            <p:cNvSpPr>
              <a:spLocks noChangeArrowheads="1"/>
            </p:cNvSpPr>
            <p:nvPr/>
          </p:nvSpPr>
          <p:spPr bwMode="auto">
            <a:xfrm>
              <a:off x="4032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87" name="Rectangle 57"/>
            <p:cNvSpPr>
              <a:spLocks noChangeArrowheads="1"/>
            </p:cNvSpPr>
            <p:nvPr/>
          </p:nvSpPr>
          <p:spPr bwMode="auto">
            <a:xfrm>
              <a:off x="4224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88" name="Rectangle 58"/>
            <p:cNvSpPr>
              <a:spLocks noChangeArrowheads="1"/>
            </p:cNvSpPr>
            <p:nvPr/>
          </p:nvSpPr>
          <p:spPr bwMode="auto">
            <a:xfrm>
              <a:off x="4416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89" name="Rectangle 59"/>
            <p:cNvSpPr>
              <a:spLocks noChangeArrowheads="1"/>
            </p:cNvSpPr>
            <p:nvPr/>
          </p:nvSpPr>
          <p:spPr bwMode="auto">
            <a:xfrm>
              <a:off x="4608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90" name="Rectangle 60"/>
            <p:cNvSpPr>
              <a:spLocks noChangeArrowheads="1"/>
            </p:cNvSpPr>
            <p:nvPr/>
          </p:nvSpPr>
          <p:spPr bwMode="auto">
            <a:xfrm>
              <a:off x="4800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91" name="Rectangle 61"/>
            <p:cNvSpPr>
              <a:spLocks noChangeArrowheads="1"/>
            </p:cNvSpPr>
            <p:nvPr/>
          </p:nvSpPr>
          <p:spPr bwMode="auto">
            <a:xfrm>
              <a:off x="384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92" name="Rectangle 62"/>
            <p:cNvSpPr>
              <a:spLocks noChangeArrowheads="1"/>
            </p:cNvSpPr>
            <p:nvPr/>
          </p:nvSpPr>
          <p:spPr bwMode="auto">
            <a:xfrm>
              <a:off x="4032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93" name="Rectangle 63"/>
            <p:cNvSpPr>
              <a:spLocks noChangeArrowheads="1"/>
            </p:cNvSpPr>
            <p:nvPr/>
          </p:nvSpPr>
          <p:spPr bwMode="auto">
            <a:xfrm>
              <a:off x="4224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94" name="Rectangle 64"/>
            <p:cNvSpPr>
              <a:spLocks noChangeArrowheads="1"/>
            </p:cNvSpPr>
            <p:nvPr/>
          </p:nvSpPr>
          <p:spPr bwMode="auto">
            <a:xfrm>
              <a:off x="4416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95" name="Rectangle 65"/>
            <p:cNvSpPr>
              <a:spLocks noChangeArrowheads="1"/>
            </p:cNvSpPr>
            <p:nvPr/>
          </p:nvSpPr>
          <p:spPr bwMode="auto">
            <a:xfrm>
              <a:off x="4608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96" name="Rectangle 66"/>
            <p:cNvSpPr>
              <a:spLocks noChangeArrowheads="1"/>
            </p:cNvSpPr>
            <p:nvPr/>
          </p:nvSpPr>
          <p:spPr bwMode="auto">
            <a:xfrm>
              <a:off x="480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97" name="Rectangle 67"/>
            <p:cNvSpPr>
              <a:spLocks noChangeArrowheads="1"/>
            </p:cNvSpPr>
            <p:nvPr/>
          </p:nvSpPr>
          <p:spPr bwMode="auto">
            <a:xfrm>
              <a:off x="3840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98" name="Rectangle 68"/>
            <p:cNvSpPr>
              <a:spLocks noChangeArrowheads="1"/>
            </p:cNvSpPr>
            <p:nvPr/>
          </p:nvSpPr>
          <p:spPr bwMode="auto">
            <a:xfrm>
              <a:off x="4032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899" name="Rectangle 69"/>
            <p:cNvSpPr>
              <a:spLocks noChangeArrowheads="1"/>
            </p:cNvSpPr>
            <p:nvPr/>
          </p:nvSpPr>
          <p:spPr bwMode="auto">
            <a:xfrm>
              <a:off x="4224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900" name="Rectangle 70"/>
            <p:cNvSpPr>
              <a:spLocks noChangeArrowheads="1"/>
            </p:cNvSpPr>
            <p:nvPr/>
          </p:nvSpPr>
          <p:spPr bwMode="auto">
            <a:xfrm>
              <a:off x="4416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901" name="Rectangle 71"/>
            <p:cNvSpPr>
              <a:spLocks noChangeArrowheads="1"/>
            </p:cNvSpPr>
            <p:nvPr/>
          </p:nvSpPr>
          <p:spPr bwMode="auto">
            <a:xfrm>
              <a:off x="4608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5902" name="Freeform 72"/>
            <p:cNvSpPr>
              <a:spLocks/>
            </p:cNvSpPr>
            <p:nvPr/>
          </p:nvSpPr>
          <p:spPr bwMode="auto">
            <a:xfrm>
              <a:off x="3840" y="177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</p:grpSp>
      <p:grpSp>
        <p:nvGrpSpPr>
          <p:cNvPr id="225286" name="Group 73"/>
          <p:cNvGrpSpPr>
            <a:grpSpLocks/>
          </p:cNvGrpSpPr>
          <p:nvPr/>
        </p:nvGrpSpPr>
        <p:grpSpPr bwMode="auto">
          <a:xfrm>
            <a:off x="838200" y="3581400"/>
            <a:ext cx="1219200" cy="1524000"/>
            <a:chOff x="528" y="2256"/>
            <a:chExt cx="768" cy="960"/>
          </a:xfrm>
        </p:grpSpPr>
        <p:sp>
          <p:nvSpPr>
            <p:cNvPr id="225326" name="Rectangle 74"/>
            <p:cNvSpPr>
              <a:spLocks noChangeArrowheads="1"/>
            </p:cNvSpPr>
            <p:nvPr/>
          </p:nvSpPr>
          <p:spPr bwMode="auto">
            <a:xfrm>
              <a:off x="1104" y="235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7" name="Rectangle 75"/>
            <p:cNvSpPr>
              <a:spLocks noChangeArrowheads="1"/>
            </p:cNvSpPr>
            <p:nvPr/>
          </p:nvSpPr>
          <p:spPr bwMode="auto">
            <a:xfrm>
              <a:off x="720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8" name="Rectangle 76"/>
            <p:cNvSpPr>
              <a:spLocks noChangeArrowheads="1"/>
            </p:cNvSpPr>
            <p:nvPr/>
          </p:nvSpPr>
          <p:spPr bwMode="auto">
            <a:xfrm>
              <a:off x="912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9" name="Rectangle 77"/>
            <p:cNvSpPr>
              <a:spLocks noChangeArrowheads="1"/>
            </p:cNvSpPr>
            <p:nvPr/>
          </p:nvSpPr>
          <p:spPr bwMode="auto">
            <a:xfrm>
              <a:off x="1104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0" name="Freeform 78"/>
            <p:cNvSpPr>
              <a:spLocks/>
            </p:cNvSpPr>
            <p:nvPr/>
          </p:nvSpPr>
          <p:spPr bwMode="auto">
            <a:xfrm>
              <a:off x="528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31" name="Freeform 79"/>
            <p:cNvSpPr>
              <a:spLocks/>
            </p:cNvSpPr>
            <p:nvPr/>
          </p:nvSpPr>
          <p:spPr bwMode="auto">
            <a:xfrm>
              <a:off x="720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32" name="Freeform 80"/>
            <p:cNvSpPr>
              <a:spLocks/>
            </p:cNvSpPr>
            <p:nvPr/>
          </p:nvSpPr>
          <p:spPr bwMode="auto">
            <a:xfrm>
              <a:off x="912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33" name="Freeform 81"/>
            <p:cNvSpPr>
              <a:spLocks/>
            </p:cNvSpPr>
            <p:nvPr/>
          </p:nvSpPr>
          <p:spPr bwMode="auto">
            <a:xfrm>
              <a:off x="1104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34" name="Rectangle 82"/>
            <p:cNvSpPr>
              <a:spLocks noChangeArrowheads="1"/>
            </p:cNvSpPr>
            <p:nvPr/>
          </p:nvSpPr>
          <p:spPr bwMode="auto">
            <a:xfrm flipV="1">
              <a:off x="1104" y="292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5" name="Rectangle 83"/>
            <p:cNvSpPr>
              <a:spLocks noChangeArrowheads="1"/>
            </p:cNvSpPr>
            <p:nvPr/>
          </p:nvSpPr>
          <p:spPr bwMode="auto">
            <a:xfrm flipV="1">
              <a:off x="720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6" name="Rectangle 84"/>
            <p:cNvSpPr>
              <a:spLocks noChangeArrowheads="1"/>
            </p:cNvSpPr>
            <p:nvPr/>
          </p:nvSpPr>
          <p:spPr bwMode="auto">
            <a:xfrm flipV="1">
              <a:off x="912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7" name="Rectangle 85"/>
            <p:cNvSpPr>
              <a:spLocks noChangeArrowheads="1"/>
            </p:cNvSpPr>
            <p:nvPr/>
          </p:nvSpPr>
          <p:spPr bwMode="auto">
            <a:xfrm flipV="1">
              <a:off x="1104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38" name="Freeform 86"/>
            <p:cNvSpPr>
              <a:spLocks/>
            </p:cNvSpPr>
            <p:nvPr/>
          </p:nvSpPr>
          <p:spPr bwMode="auto">
            <a:xfrm flipV="1">
              <a:off x="528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39" name="Freeform 87"/>
            <p:cNvSpPr>
              <a:spLocks/>
            </p:cNvSpPr>
            <p:nvPr/>
          </p:nvSpPr>
          <p:spPr bwMode="auto">
            <a:xfrm flipV="1">
              <a:off x="720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40" name="Freeform 88"/>
            <p:cNvSpPr>
              <a:spLocks/>
            </p:cNvSpPr>
            <p:nvPr/>
          </p:nvSpPr>
          <p:spPr bwMode="auto">
            <a:xfrm flipV="1">
              <a:off x="912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41" name="Freeform 89"/>
            <p:cNvSpPr>
              <a:spLocks/>
            </p:cNvSpPr>
            <p:nvPr/>
          </p:nvSpPr>
          <p:spPr bwMode="auto">
            <a:xfrm flipV="1">
              <a:off x="1104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287" name="Group 90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25309" name="Rectangle 91"/>
            <p:cNvSpPr>
              <a:spLocks noChangeArrowheads="1"/>
            </p:cNvSpPr>
            <p:nvPr/>
          </p:nvSpPr>
          <p:spPr bwMode="auto">
            <a:xfrm flipV="1">
              <a:off x="4032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10" name="Rectangle 92"/>
            <p:cNvSpPr>
              <a:spLocks noChangeArrowheads="1"/>
            </p:cNvSpPr>
            <p:nvPr/>
          </p:nvSpPr>
          <p:spPr bwMode="auto">
            <a:xfrm flipV="1">
              <a:off x="4224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11" name="Rectangle 93"/>
            <p:cNvSpPr>
              <a:spLocks noChangeArrowheads="1"/>
            </p:cNvSpPr>
            <p:nvPr/>
          </p:nvSpPr>
          <p:spPr bwMode="auto">
            <a:xfrm flipV="1">
              <a:off x="4416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12" name="Rectangle 94"/>
            <p:cNvSpPr>
              <a:spLocks noChangeArrowheads="1"/>
            </p:cNvSpPr>
            <p:nvPr/>
          </p:nvSpPr>
          <p:spPr bwMode="auto">
            <a:xfrm flipV="1">
              <a:off x="4608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13" name="Rectangle 95"/>
            <p:cNvSpPr>
              <a:spLocks noChangeArrowheads="1"/>
            </p:cNvSpPr>
            <p:nvPr/>
          </p:nvSpPr>
          <p:spPr bwMode="auto">
            <a:xfrm flipV="1">
              <a:off x="4800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14" name="Rectangle 96"/>
            <p:cNvSpPr>
              <a:spLocks noChangeArrowheads="1"/>
            </p:cNvSpPr>
            <p:nvPr/>
          </p:nvSpPr>
          <p:spPr bwMode="auto">
            <a:xfrm flipV="1">
              <a:off x="384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15" name="Rectangle 97"/>
            <p:cNvSpPr>
              <a:spLocks noChangeArrowheads="1"/>
            </p:cNvSpPr>
            <p:nvPr/>
          </p:nvSpPr>
          <p:spPr bwMode="auto">
            <a:xfrm flipV="1">
              <a:off x="4032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16" name="Rectangle 98"/>
            <p:cNvSpPr>
              <a:spLocks noChangeArrowheads="1"/>
            </p:cNvSpPr>
            <p:nvPr/>
          </p:nvSpPr>
          <p:spPr bwMode="auto">
            <a:xfrm flipV="1">
              <a:off x="4224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17" name="Rectangle 99"/>
            <p:cNvSpPr>
              <a:spLocks noChangeArrowheads="1"/>
            </p:cNvSpPr>
            <p:nvPr/>
          </p:nvSpPr>
          <p:spPr bwMode="auto">
            <a:xfrm flipV="1">
              <a:off x="4416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18" name="Rectangle 100"/>
            <p:cNvSpPr>
              <a:spLocks noChangeArrowheads="1"/>
            </p:cNvSpPr>
            <p:nvPr/>
          </p:nvSpPr>
          <p:spPr bwMode="auto">
            <a:xfrm flipV="1">
              <a:off x="4608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19" name="Rectangle 101"/>
            <p:cNvSpPr>
              <a:spLocks noChangeArrowheads="1"/>
            </p:cNvSpPr>
            <p:nvPr/>
          </p:nvSpPr>
          <p:spPr bwMode="auto">
            <a:xfrm flipV="1">
              <a:off x="480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0" name="Rectangle 102"/>
            <p:cNvSpPr>
              <a:spLocks noChangeArrowheads="1"/>
            </p:cNvSpPr>
            <p:nvPr/>
          </p:nvSpPr>
          <p:spPr bwMode="auto">
            <a:xfrm flipV="1">
              <a:off x="3840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1" name="Rectangle 103"/>
            <p:cNvSpPr>
              <a:spLocks noChangeArrowheads="1"/>
            </p:cNvSpPr>
            <p:nvPr/>
          </p:nvSpPr>
          <p:spPr bwMode="auto">
            <a:xfrm flipV="1">
              <a:off x="4032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2" name="Rectangle 104"/>
            <p:cNvSpPr>
              <a:spLocks noChangeArrowheads="1"/>
            </p:cNvSpPr>
            <p:nvPr/>
          </p:nvSpPr>
          <p:spPr bwMode="auto">
            <a:xfrm flipV="1">
              <a:off x="4224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3" name="Rectangle 105"/>
            <p:cNvSpPr>
              <a:spLocks noChangeArrowheads="1"/>
            </p:cNvSpPr>
            <p:nvPr/>
          </p:nvSpPr>
          <p:spPr bwMode="auto">
            <a:xfrm flipV="1">
              <a:off x="4416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4" name="Rectangle 106"/>
            <p:cNvSpPr>
              <a:spLocks noChangeArrowheads="1"/>
            </p:cNvSpPr>
            <p:nvPr/>
          </p:nvSpPr>
          <p:spPr bwMode="auto">
            <a:xfrm flipV="1">
              <a:off x="4608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25" name="Freeform 107"/>
            <p:cNvSpPr>
              <a:spLocks/>
            </p:cNvSpPr>
            <p:nvPr/>
          </p:nvSpPr>
          <p:spPr bwMode="auto">
            <a:xfrm flipV="1">
              <a:off x="3840" y="331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08"/>
          <p:cNvGrpSpPr>
            <a:grpSpLocks/>
          </p:cNvGrpSpPr>
          <p:nvPr/>
        </p:nvGrpSpPr>
        <p:grpSpPr bwMode="auto">
          <a:xfrm>
            <a:off x="838200" y="3581400"/>
            <a:ext cx="1219200" cy="1524000"/>
            <a:chOff x="528" y="2256"/>
            <a:chExt cx="768" cy="960"/>
          </a:xfrm>
        </p:grpSpPr>
        <p:sp>
          <p:nvSpPr>
            <p:cNvPr id="225305" name="Line 109"/>
            <p:cNvSpPr>
              <a:spLocks noChangeShapeType="1"/>
            </p:cNvSpPr>
            <p:nvPr/>
          </p:nvSpPr>
          <p:spPr bwMode="auto">
            <a:xfrm>
              <a:off x="528" y="2640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06" name="Line 110"/>
            <p:cNvSpPr>
              <a:spLocks noChangeShapeType="1"/>
            </p:cNvSpPr>
            <p:nvPr/>
          </p:nvSpPr>
          <p:spPr bwMode="auto">
            <a:xfrm>
              <a:off x="528" y="2832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07" name="Line 111"/>
            <p:cNvSpPr>
              <a:spLocks noChangeShapeType="1"/>
            </p:cNvSpPr>
            <p:nvPr/>
          </p:nvSpPr>
          <p:spPr bwMode="auto">
            <a:xfrm flipV="1">
              <a:off x="1296" y="2256"/>
              <a:ext cx="0" cy="96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08" name="Line 112"/>
            <p:cNvSpPr>
              <a:spLocks noChangeShapeType="1"/>
            </p:cNvSpPr>
            <p:nvPr/>
          </p:nvSpPr>
          <p:spPr bwMode="auto">
            <a:xfrm flipH="1">
              <a:off x="528" y="2256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13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25298" name="Line 114"/>
            <p:cNvSpPr>
              <a:spLocks noChangeShapeType="1"/>
            </p:cNvSpPr>
            <p:nvPr/>
          </p:nvSpPr>
          <p:spPr bwMode="auto">
            <a:xfrm>
              <a:off x="3840" y="2928"/>
              <a:ext cx="0" cy="4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99" name="Line 115"/>
            <p:cNvSpPr>
              <a:spLocks noChangeShapeType="1"/>
            </p:cNvSpPr>
            <p:nvPr/>
          </p:nvSpPr>
          <p:spPr bwMode="auto">
            <a:xfrm>
              <a:off x="3840" y="3408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00" name="Line 116"/>
            <p:cNvSpPr>
              <a:spLocks noChangeShapeType="1"/>
            </p:cNvSpPr>
            <p:nvPr/>
          </p:nvSpPr>
          <p:spPr bwMode="auto">
            <a:xfrm>
              <a:off x="4032" y="3504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01" name="Line 117"/>
            <p:cNvSpPr>
              <a:spLocks noChangeShapeType="1"/>
            </p:cNvSpPr>
            <p:nvPr/>
          </p:nvSpPr>
          <p:spPr bwMode="auto">
            <a:xfrm flipV="1">
              <a:off x="4992" y="3120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02" name="Line 118"/>
            <p:cNvSpPr>
              <a:spLocks noChangeShapeType="1"/>
            </p:cNvSpPr>
            <p:nvPr/>
          </p:nvSpPr>
          <p:spPr bwMode="auto">
            <a:xfrm flipH="1">
              <a:off x="4800" y="312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03" name="Line 119"/>
            <p:cNvSpPr>
              <a:spLocks noChangeShapeType="1"/>
            </p:cNvSpPr>
            <p:nvPr/>
          </p:nvSpPr>
          <p:spPr bwMode="auto">
            <a:xfrm flipV="1">
              <a:off x="4800" y="2928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04" name="Line 120"/>
            <p:cNvSpPr>
              <a:spLocks noChangeShapeType="1"/>
            </p:cNvSpPr>
            <p:nvPr/>
          </p:nvSpPr>
          <p:spPr bwMode="auto">
            <a:xfrm flipH="1">
              <a:off x="3840" y="2928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21"/>
          <p:cNvGrpSpPr>
            <a:grpSpLocks/>
          </p:cNvGrpSpPr>
          <p:nvPr/>
        </p:nvGrpSpPr>
        <p:grpSpPr bwMode="auto">
          <a:xfrm flipV="1">
            <a:off x="6096000" y="2819400"/>
            <a:ext cx="1828800" cy="914400"/>
            <a:chOff x="3840" y="2928"/>
            <a:chExt cx="1152" cy="576"/>
          </a:xfrm>
        </p:grpSpPr>
        <p:sp>
          <p:nvSpPr>
            <p:cNvPr id="225291" name="Line 122"/>
            <p:cNvSpPr>
              <a:spLocks noChangeShapeType="1"/>
            </p:cNvSpPr>
            <p:nvPr/>
          </p:nvSpPr>
          <p:spPr bwMode="auto">
            <a:xfrm>
              <a:off x="3840" y="2928"/>
              <a:ext cx="0" cy="4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92" name="Line 123"/>
            <p:cNvSpPr>
              <a:spLocks noChangeShapeType="1"/>
            </p:cNvSpPr>
            <p:nvPr/>
          </p:nvSpPr>
          <p:spPr bwMode="auto">
            <a:xfrm>
              <a:off x="3840" y="3408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93" name="Line 124"/>
            <p:cNvSpPr>
              <a:spLocks noChangeShapeType="1"/>
            </p:cNvSpPr>
            <p:nvPr/>
          </p:nvSpPr>
          <p:spPr bwMode="auto">
            <a:xfrm>
              <a:off x="4032" y="3504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94" name="Line 125"/>
            <p:cNvSpPr>
              <a:spLocks noChangeShapeType="1"/>
            </p:cNvSpPr>
            <p:nvPr/>
          </p:nvSpPr>
          <p:spPr bwMode="auto">
            <a:xfrm flipV="1">
              <a:off x="4992" y="3120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95" name="Line 126"/>
            <p:cNvSpPr>
              <a:spLocks noChangeShapeType="1"/>
            </p:cNvSpPr>
            <p:nvPr/>
          </p:nvSpPr>
          <p:spPr bwMode="auto">
            <a:xfrm flipH="1">
              <a:off x="4800" y="312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96" name="Line 127"/>
            <p:cNvSpPr>
              <a:spLocks noChangeShapeType="1"/>
            </p:cNvSpPr>
            <p:nvPr/>
          </p:nvSpPr>
          <p:spPr bwMode="auto">
            <a:xfrm flipV="1">
              <a:off x="4800" y="2928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297" name="Line 128"/>
            <p:cNvSpPr>
              <a:spLocks noChangeShapeType="1"/>
            </p:cNvSpPr>
            <p:nvPr/>
          </p:nvSpPr>
          <p:spPr bwMode="auto">
            <a:xfrm flipH="1">
              <a:off x="3840" y="2928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Parallel Pipelines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Some operations will have problems.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Example: External Faces</a:t>
            </a:r>
          </a:p>
        </p:txBody>
      </p:sp>
      <p:grpSp>
        <p:nvGrpSpPr>
          <p:cNvPr id="227332" name="Group 4"/>
          <p:cNvGrpSpPr>
            <a:grpSpLocks/>
          </p:cNvGrpSpPr>
          <p:nvPr/>
        </p:nvGrpSpPr>
        <p:grpSpPr bwMode="auto">
          <a:xfrm>
            <a:off x="2590800" y="3429000"/>
            <a:ext cx="3048000" cy="1828800"/>
            <a:chOff x="1632" y="2160"/>
            <a:chExt cx="1920" cy="1152"/>
          </a:xfrm>
        </p:grpSpPr>
        <p:sp>
          <p:nvSpPr>
            <p:cNvPr id="227411" name="Rectangle 5"/>
            <p:cNvSpPr>
              <a:spLocks noChangeArrowheads="1"/>
            </p:cNvSpPr>
            <p:nvPr/>
          </p:nvSpPr>
          <p:spPr bwMode="auto">
            <a:xfrm>
              <a:off x="2592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12" name="Rectangle 6"/>
            <p:cNvSpPr>
              <a:spLocks noChangeArrowheads="1"/>
            </p:cNvSpPr>
            <p:nvPr/>
          </p:nvSpPr>
          <p:spPr bwMode="auto">
            <a:xfrm>
              <a:off x="2784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13" name="Rectangle 7"/>
            <p:cNvSpPr>
              <a:spLocks noChangeArrowheads="1"/>
            </p:cNvSpPr>
            <p:nvPr/>
          </p:nvSpPr>
          <p:spPr bwMode="auto">
            <a:xfrm>
              <a:off x="2976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14" name="Rectangle 8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15" name="Rectangle 9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16" name="Rectangle 10"/>
            <p:cNvSpPr>
              <a:spLocks noChangeArrowheads="1"/>
            </p:cNvSpPr>
            <p:nvPr/>
          </p:nvSpPr>
          <p:spPr bwMode="auto">
            <a:xfrm>
              <a:off x="220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17" name="Rectangle 11"/>
            <p:cNvSpPr>
              <a:spLocks noChangeArrowheads="1"/>
            </p:cNvSpPr>
            <p:nvPr/>
          </p:nvSpPr>
          <p:spPr bwMode="auto">
            <a:xfrm>
              <a:off x="240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18" name="Rectangle 12"/>
            <p:cNvSpPr>
              <a:spLocks noChangeArrowheads="1"/>
            </p:cNvSpPr>
            <p:nvPr/>
          </p:nvSpPr>
          <p:spPr bwMode="auto">
            <a:xfrm>
              <a:off x="2592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19" name="Rectangle 13"/>
            <p:cNvSpPr>
              <a:spLocks noChangeArrowheads="1"/>
            </p:cNvSpPr>
            <p:nvPr/>
          </p:nvSpPr>
          <p:spPr bwMode="auto">
            <a:xfrm>
              <a:off x="2784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20" name="Rectangle 14"/>
            <p:cNvSpPr>
              <a:spLocks noChangeArrowheads="1"/>
            </p:cNvSpPr>
            <p:nvPr/>
          </p:nvSpPr>
          <p:spPr bwMode="auto">
            <a:xfrm>
              <a:off x="2976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21" name="Rectangle 15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22" name="Rectangle 16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23" name="Rectangle 17"/>
            <p:cNvSpPr>
              <a:spLocks noChangeArrowheads="1"/>
            </p:cNvSpPr>
            <p:nvPr/>
          </p:nvSpPr>
          <p:spPr bwMode="auto">
            <a:xfrm>
              <a:off x="182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24" name="Rectangle 18"/>
            <p:cNvSpPr>
              <a:spLocks noChangeArrowheads="1"/>
            </p:cNvSpPr>
            <p:nvPr/>
          </p:nvSpPr>
          <p:spPr bwMode="auto">
            <a:xfrm>
              <a:off x="201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25" name="Rectangle 19"/>
            <p:cNvSpPr>
              <a:spLocks noChangeArrowheads="1"/>
            </p:cNvSpPr>
            <p:nvPr/>
          </p:nvSpPr>
          <p:spPr bwMode="auto">
            <a:xfrm>
              <a:off x="220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26" name="Rectangle 20"/>
            <p:cNvSpPr>
              <a:spLocks noChangeArrowheads="1"/>
            </p:cNvSpPr>
            <p:nvPr/>
          </p:nvSpPr>
          <p:spPr bwMode="auto">
            <a:xfrm>
              <a:off x="2400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27" name="Rectangle 21"/>
            <p:cNvSpPr>
              <a:spLocks noChangeArrowheads="1"/>
            </p:cNvSpPr>
            <p:nvPr/>
          </p:nvSpPr>
          <p:spPr bwMode="auto">
            <a:xfrm>
              <a:off x="2592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28" name="Rectangle 22"/>
            <p:cNvSpPr>
              <a:spLocks noChangeArrowheads="1"/>
            </p:cNvSpPr>
            <p:nvPr/>
          </p:nvSpPr>
          <p:spPr bwMode="auto">
            <a:xfrm>
              <a:off x="278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29" name="Rectangle 23"/>
            <p:cNvSpPr>
              <a:spLocks noChangeArrowheads="1"/>
            </p:cNvSpPr>
            <p:nvPr/>
          </p:nvSpPr>
          <p:spPr bwMode="auto">
            <a:xfrm>
              <a:off x="297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30" name="Rectangle 24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31" name="Freeform 25"/>
            <p:cNvSpPr>
              <a:spLocks/>
            </p:cNvSpPr>
            <p:nvPr/>
          </p:nvSpPr>
          <p:spPr bwMode="auto">
            <a:xfrm>
              <a:off x="1632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32" name="Freeform 26"/>
            <p:cNvSpPr>
              <a:spLocks/>
            </p:cNvSpPr>
            <p:nvPr/>
          </p:nvSpPr>
          <p:spPr bwMode="auto">
            <a:xfrm>
              <a:off x="1824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33" name="Freeform 27"/>
            <p:cNvSpPr>
              <a:spLocks/>
            </p:cNvSpPr>
            <p:nvPr/>
          </p:nvSpPr>
          <p:spPr bwMode="auto">
            <a:xfrm>
              <a:off x="2016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34" name="Freeform 28"/>
            <p:cNvSpPr>
              <a:spLocks/>
            </p:cNvSpPr>
            <p:nvPr/>
          </p:nvSpPr>
          <p:spPr bwMode="auto">
            <a:xfrm>
              <a:off x="2208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35" name="Freeform 29"/>
            <p:cNvSpPr>
              <a:spLocks/>
            </p:cNvSpPr>
            <p:nvPr/>
          </p:nvSpPr>
          <p:spPr bwMode="auto">
            <a:xfrm>
              <a:off x="2400" y="216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36" name="Rectangle 30"/>
            <p:cNvSpPr>
              <a:spLocks noChangeArrowheads="1"/>
            </p:cNvSpPr>
            <p:nvPr/>
          </p:nvSpPr>
          <p:spPr bwMode="auto">
            <a:xfrm flipV="1">
              <a:off x="2592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37" name="Rectangle 31"/>
            <p:cNvSpPr>
              <a:spLocks noChangeArrowheads="1"/>
            </p:cNvSpPr>
            <p:nvPr/>
          </p:nvSpPr>
          <p:spPr bwMode="auto">
            <a:xfrm flipV="1">
              <a:off x="2784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38" name="Rectangle 32"/>
            <p:cNvSpPr>
              <a:spLocks noChangeArrowheads="1"/>
            </p:cNvSpPr>
            <p:nvPr/>
          </p:nvSpPr>
          <p:spPr bwMode="auto">
            <a:xfrm flipV="1">
              <a:off x="2976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39" name="Rectangle 33"/>
            <p:cNvSpPr>
              <a:spLocks noChangeArrowheads="1"/>
            </p:cNvSpPr>
            <p:nvPr/>
          </p:nvSpPr>
          <p:spPr bwMode="auto">
            <a:xfrm flipV="1">
              <a:off x="3168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40" name="Rectangle 34"/>
            <p:cNvSpPr>
              <a:spLocks noChangeArrowheads="1"/>
            </p:cNvSpPr>
            <p:nvPr/>
          </p:nvSpPr>
          <p:spPr bwMode="auto">
            <a:xfrm flipV="1">
              <a:off x="3360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41" name="Rectangle 35"/>
            <p:cNvSpPr>
              <a:spLocks noChangeArrowheads="1"/>
            </p:cNvSpPr>
            <p:nvPr/>
          </p:nvSpPr>
          <p:spPr bwMode="auto">
            <a:xfrm flipV="1">
              <a:off x="220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42" name="Rectangle 36"/>
            <p:cNvSpPr>
              <a:spLocks noChangeArrowheads="1"/>
            </p:cNvSpPr>
            <p:nvPr/>
          </p:nvSpPr>
          <p:spPr bwMode="auto">
            <a:xfrm flipV="1">
              <a:off x="240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43" name="Rectangle 37"/>
            <p:cNvSpPr>
              <a:spLocks noChangeArrowheads="1"/>
            </p:cNvSpPr>
            <p:nvPr/>
          </p:nvSpPr>
          <p:spPr bwMode="auto">
            <a:xfrm flipV="1">
              <a:off x="2592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44" name="Rectangle 38"/>
            <p:cNvSpPr>
              <a:spLocks noChangeArrowheads="1"/>
            </p:cNvSpPr>
            <p:nvPr/>
          </p:nvSpPr>
          <p:spPr bwMode="auto">
            <a:xfrm flipV="1">
              <a:off x="2784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45" name="Rectangle 39"/>
            <p:cNvSpPr>
              <a:spLocks noChangeArrowheads="1"/>
            </p:cNvSpPr>
            <p:nvPr/>
          </p:nvSpPr>
          <p:spPr bwMode="auto">
            <a:xfrm flipV="1">
              <a:off x="2976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46" name="Rectangle 40"/>
            <p:cNvSpPr>
              <a:spLocks noChangeArrowheads="1"/>
            </p:cNvSpPr>
            <p:nvPr/>
          </p:nvSpPr>
          <p:spPr bwMode="auto">
            <a:xfrm flipV="1">
              <a:off x="316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47" name="Rectangle 41"/>
            <p:cNvSpPr>
              <a:spLocks noChangeArrowheads="1"/>
            </p:cNvSpPr>
            <p:nvPr/>
          </p:nvSpPr>
          <p:spPr bwMode="auto">
            <a:xfrm flipV="1">
              <a:off x="336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48" name="Rectangle 42"/>
            <p:cNvSpPr>
              <a:spLocks noChangeArrowheads="1"/>
            </p:cNvSpPr>
            <p:nvPr/>
          </p:nvSpPr>
          <p:spPr bwMode="auto">
            <a:xfrm flipV="1">
              <a:off x="182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49" name="Rectangle 43"/>
            <p:cNvSpPr>
              <a:spLocks noChangeArrowheads="1"/>
            </p:cNvSpPr>
            <p:nvPr/>
          </p:nvSpPr>
          <p:spPr bwMode="auto">
            <a:xfrm flipV="1">
              <a:off x="201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50" name="Rectangle 44"/>
            <p:cNvSpPr>
              <a:spLocks noChangeArrowheads="1"/>
            </p:cNvSpPr>
            <p:nvPr/>
          </p:nvSpPr>
          <p:spPr bwMode="auto">
            <a:xfrm flipV="1">
              <a:off x="220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51" name="Rectangle 45"/>
            <p:cNvSpPr>
              <a:spLocks noChangeArrowheads="1"/>
            </p:cNvSpPr>
            <p:nvPr/>
          </p:nvSpPr>
          <p:spPr bwMode="auto">
            <a:xfrm flipV="1">
              <a:off x="2400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52" name="Rectangle 46"/>
            <p:cNvSpPr>
              <a:spLocks noChangeArrowheads="1"/>
            </p:cNvSpPr>
            <p:nvPr/>
          </p:nvSpPr>
          <p:spPr bwMode="auto">
            <a:xfrm flipV="1">
              <a:off x="2592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53" name="Rectangle 47"/>
            <p:cNvSpPr>
              <a:spLocks noChangeArrowheads="1"/>
            </p:cNvSpPr>
            <p:nvPr/>
          </p:nvSpPr>
          <p:spPr bwMode="auto">
            <a:xfrm flipV="1">
              <a:off x="278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54" name="Rectangle 48"/>
            <p:cNvSpPr>
              <a:spLocks noChangeArrowheads="1"/>
            </p:cNvSpPr>
            <p:nvPr/>
          </p:nvSpPr>
          <p:spPr bwMode="auto">
            <a:xfrm flipV="1">
              <a:off x="297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55" name="Rectangle 49"/>
            <p:cNvSpPr>
              <a:spLocks noChangeArrowheads="1"/>
            </p:cNvSpPr>
            <p:nvPr/>
          </p:nvSpPr>
          <p:spPr bwMode="auto">
            <a:xfrm flipV="1">
              <a:off x="316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56" name="Freeform 50"/>
            <p:cNvSpPr>
              <a:spLocks/>
            </p:cNvSpPr>
            <p:nvPr/>
          </p:nvSpPr>
          <p:spPr bwMode="auto">
            <a:xfrm flipV="1">
              <a:off x="1632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57" name="Freeform 51"/>
            <p:cNvSpPr>
              <a:spLocks/>
            </p:cNvSpPr>
            <p:nvPr/>
          </p:nvSpPr>
          <p:spPr bwMode="auto">
            <a:xfrm flipV="1">
              <a:off x="1824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58" name="Freeform 52"/>
            <p:cNvSpPr>
              <a:spLocks/>
            </p:cNvSpPr>
            <p:nvPr/>
          </p:nvSpPr>
          <p:spPr bwMode="auto">
            <a:xfrm flipV="1">
              <a:off x="2016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59" name="Freeform 53"/>
            <p:cNvSpPr>
              <a:spLocks/>
            </p:cNvSpPr>
            <p:nvPr/>
          </p:nvSpPr>
          <p:spPr bwMode="auto">
            <a:xfrm flipV="1">
              <a:off x="2208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60" name="Freeform 54"/>
            <p:cNvSpPr>
              <a:spLocks/>
            </p:cNvSpPr>
            <p:nvPr/>
          </p:nvSpPr>
          <p:spPr bwMode="auto">
            <a:xfrm flipV="1">
              <a:off x="2400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6096000" y="2819400"/>
            <a:ext cx="1828800" cy="914400"/>
            <a:chOff x="3840" y="1776"/>
            <a:chExt cx="1152" cy="576"/>
          </a:xfrm>
          <a:solidFill>
            <a:srgbClr val="FFFF66"/>
          </a:solidFill>
        </p:grpSpPr>
        <p:sp>
          <p:nvSpPr>
            <p:cNvPr id="207955" name="Rectangle 56"/>
            <p:cNvSpPr>
              <a:spLocks noChangeArrowheads="1"/>
            </p:cNvSpPr>
            <p:nvPr/>
          </p:nvSpPr>
          <p:spPr bwMode="auto">
            <a:xfrm>
              <a:off x="4032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56" name="Rectangle 57"/>
            <p:cNvSpPr>
              <a:spLocks noChangeArrowheads="1"/>
            </p:cNvSpPr>
            <p:nvPr/>
          </p:nvSpPr>
          <p:spPr bwMode="auto">
            <a:xfrm>
              <a:off x="4224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57" name="Rectangle 58"/>
            <p:cNvSpPr>
              <a:spLocks noChangeArrowheads="1"/>
            </p:cNvSpPr>
            <p:nvPr/>
          </p:nvSpPr>
          <p:spPr bwMode="auto">
            <a:xfrm>
              <a:off x="4416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58" name="Rectangle 59"/>
            <p:cNvSpPr>
              <a:spLocks noChangeArrowheads="1"/>
            </p:cNvSpPr>
            <p:nvPr/>
          </p:nvSpPr>
          <p:spPr bwMode="auto">
            <a:xfrm>
              <a:off x="4608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59" name="Rectangle 60"/>
            <p:cNvSpPr>
              <a:spLocks noChangeArrowheads="1"/>
            </p:cNvSpPr>
            <p:nvPr/>
          </p:nvSpPr>
          <p:spPr bwMode="auto">
            <a:xfrm>
              <a:off x="4800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60" name="Rectangle 61"/>
            <p:cNvSpPr>
              <a:spLocks noChangeArrowheads="1"/>
            </p:cNvSpPr>
            <p:nvPr/>
          </p:nvSpPr>
          <p:spPr bwMode="auto">
            <a:xfrm>
              <a:off x="384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61" name="Rectangle 62"/>
            <p:cNvSpPr>
              <a:spLocks noChangeArrowheads="1"/>
            </p:cNvSpPr>
            <p:nvPr/>
          </p:nvSpPr>
          <p:spPr bwMode="auto">
            <a:xfrm>
              <a:off x="4032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62" name="Rectangle 63"/>
            <p:cNvSpPr>
              <a:spLocks noChangeArrowheads="1"/>
            </p:cNvSpPr>
            <p:nvPr/>
          </p:nvSpPr>
          <p:spPr bwMode="auto">
            <a:xfrm>
              <a:off x="4224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63" name="Rectangle 64"/>
            <p:cNvSpPr>
              <a:spLocks noChangeArrowheads="1"/>
            </p:cNvSpPr>
            <p:nvPr/>
          </p:nvSpPr>
          <p:spPr bwMode="auto">
            <a:xfrm>
              <a:off x="4416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64" name="Rectangle 65"/>
            <p:cNvSpPr>
              <a:spLocks noChangeArrowheads="1"/>
            </p:cNvSpPr>
            <p:nvPr/>
          </p:nvSpPr>
          <p:spPr bwMode="auto">
            <a:xfrm>
              <a:off x="4608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65" name="Rectangle 66"/>
            <p:cNvSpPr>
              <a:spLocks noChangeArrowheads="1"/>
            </p:cNvSpPr>
            <p:nvPr/>
          </p:nvSpPr>
          <p:spPr bwMode="auto">
            <a:xfrm>
              <a:off x="480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66" name="Rectangle 67"/>
            <p:cNvSpPr>
              <a:spLocks noChangeArrowheads="1"/>
            </p:cNvSpPr>
            <p:nvPr/>
          </p:nvSpPr>
          <p:spPr bwMode="auto">
            <a:xfrm>
              <a:off x="3840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67" name="Rectangle 68"/>
            <p:cNvSpPr>
              <a:spLocks noChangeArrowheads="1"/>
            </p:cNvSpPr>
            <p:nvPr/>
          </p:nvSpPr>
          <p:spPr bwMode="auto">
            <a:xfrm>
              <a:off x="4032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68" name="Rectangle 69"/>
            <p:cNvSpPr>
              <a:spLocks noChangeArrowheads="1"/>
            </p:cNvSpPr>
            <p:nvPr/>
          </p:nvSpPr>
          <p:spPr bwMode="auto">
            <a:xfrm>
              <a:off x="4224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69" name="Rectangle 70"/>
            <p:cNvSpPr>
              <a:spLocks noChangeArrowheads="1"/>
            </p:cNvSpPr>
            <p:nvPr/>
          </p:nvSpPr>
          <p:spPr bwMode="auto">
            <a:xfrm>
              <a:off x="4416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70" name="Rectangle 71"/>
            <p:cNvSpPr>
              <a:spLocks noChangeArrowheads="1"/>
            </p:cNvSpPr>
            <p:nvPr/>
          </p:nvSpPr>
          <p:spPr bwMode="auto">
            <a:xfrm>
              <a:off x="4608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07971" name="Freeform 72"/>
            <p:cNvSpPr>
              <a:spLocks/>
            </p:cNvSpPr>
            <p:nvPr/>
          </p:nvSpPr>
          <p:spPr bwMode="auto">
            <a:xfrm>
              <a:off x="3840" y="177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</p:grpSp>
      <p:grpSp>
        <p:nvGrpSpPr>
          <p:cNvPr id="227334" name="Group 73"/>
          <p:cNvGrpSpPr>
            <a:grpSpLocks/>
          </p:cNvGrpSpPr>
          <p:nvPr/>
        </p:nvGrpSpPr>
        <p:grpSpPr bwMode="auto">
          <a:xfrm>
            <a:off x="838200" y="3581400"/>
            <a:ext cx="1219200" cy="1524000"/>
            <a:chOff x="528" y="2256"/>
            <a:chExt cx="768" cy="960"/>
          </a:xfrm>
        </p:grpSpPr>
        <p:sp>
          <p:nvSpPr>
            <p:cNvPr id="227395" name="Rectangle 74"/>
            <p:cNvSpPr>
              <a:spLocks noChangeArrowheads="1"/>
            </p:cNvSpPr>
            <p:nvPr/>
          </p:nvSpPr>
          <p:spPr bwMode="auto">
            <a:xfrm>
              <a:off x="1104" y="235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96" name="Rectangle 75"/>
            <p:cNvSpPr>
              <a:spLocks noChangeArrowheads="1"/>
            </p:cNvSpPr>
            <p:nvPr/>
          </p:nvSpPr>
          <p:spPr bwMode="auto">
            <a:xfrm>
              <a:off x="720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97" name="Rectangle 76"/>
            <p:cNvSpPr>
              <a:spLocks noChangeArrowheads="1"/>
            </p:cNvSpPr>
            <p:nvPr/>
          </p:nvSpPr>
          <p:spPr bwMode="auto">
            <a:xfrm>
              <a:off x="912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98" name="Rectangle 77"/>
            <p:cNvSpPr>
              <a:spLocks noChangeArrowheads="1"/>
            </p:cNvSpPr>
            <p:nvPr/>
          </p:nvSpPr>
          <p:spPr bwMode="auto">
            <a:xfrm>
              <a:off x="1104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99" name="Freeform 78"/>
            <p:cNvSpPr>
              <a:spLocks/>
            </p:cNvSpPr>
            <p:nvPr/>
          </p:nvSpPr>
          <p:spPr bwMode="auto">
            <a:xfrm>
              <a:off x="528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00" name="Freeform 79"/>
            <p:cNvSpPr>
              <a:spLocks/>
            </p:cNvSpPr>
            <p:nvPr/>
          </p:nvSpPr>
          <p:spPr bwMode="auto">
            <a:xfrm>
              <a:off x="720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01" name="Freeform 80"/>
            <p:cNvSpPr>
              <a:spLocks/>
            </p:cNvSpPr>
            <p:nvPr/>
          </p:nvSpPr>
          <p:spPr bwMode="auto">
            <a:xfrm>
              <a:off x="912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02" name="Freeform 81"/>
            <p:cNvSpPr>
              <a:spLocks/>
            </p:cNvSpPr>
            <p:nvPr/>
          </p:nvSpPr>
          <p:spPr bwMode="auto">
            <a:xfrm>
              <a:off x="1104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03" name="Rectangle 82"/>
            <p:cNvSpPr>
              <a:spLocks noChangeArrowheads="1"/>
            </p:cNvSpPr>
            <p:nvPr/>
          </p:nvSpPr>
          <p:spPr bwMode="auto">
            <a:xfrm flipV="1">
              <a:off x="1104" y="292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04" name="Rectangle 83"/>
            <p:cNvSpPr>
              <a:spLocks noChangeArrowheads="1"/>
            </p:cNvSpPr>
            <p:nvPr/>
          </p:nvSpPr>
          <p:spPr bwMode="auto">
            <a:xfrm flipV="1">
              <a:off x="720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05" name="Rectangle 84"/>
            <p:cNvSpPr>
              <a:spLocks noChangeArrowheads="1"/>
            </p:cNvSpPr>
            <p:nvPr/>
          </p:nvSpPr>
          <p:spPr bwMode="auto">
            <a:xfrm flipV="1">
              <a:off x="912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06" name="Rectangle 85"/>
            <p:cNvSpPr>
              <a:spLocks noChangeArrowheads="1"/>
            </p:cNvSpPr>
            <p:nvPr/>
          </p:nvSpPr>
          <p:spPr bwMode="auto">
            <a:xfrm flipV="1">
              <a:off x="1104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407" name="Freeform 86"/>
            <p:cNvSpPr>
              <a:spLocks/>
            </p:cNvSpPr>
            <p:nvPr/>
          </p:nvSpPr>
          <p:spPr bwMode="auto">
            <a:xfrm flipV="1">
              <a:off x="528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08" name="Freeform 87"/>
            <p:cNvSpPr>
              <a:spLocks/>
            </p:cNvSpPr>
            <p:nvPr/>
          </p:nvSpPr>
          <p:spPr bwMode="auto">
            <a:xfrm flipV="1">
              <a:off x="720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09" name="Freeform 88"/>
            <p:cNvSpPr>
              <a:spLocks/>
            </p:cNvSpPr>
            <p:nvPr/>
          </p:nvSpPr>
          <p:spPr bwMode="auto">
            <a:xfrm flipV="1">
              <a:off x="912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410" name="Freeform 89"/>
            <p:cNvSpPr>
              <a:spLocks/>
            </p:cNvSpPr>
            <p:nvPr/>
          </p:nvSpPr>
          <p:spPr bwMode="auto">
            <a:xfrm flipV="1">
              <a:off x="1104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7335" name="Group 90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27378" name="Rectangle 91"/>
            <p:cNvSpPr>
              <a:spLocks noChangeArrowheads="1"/>
            </p:cNvSpPr>
            <p:nvPr/>
          </p:nvSpPr>
          <p:spPr bwMode="auto">
            <a:xfrm flipV="1">
              <a:off x="4032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79" name="Rectangle 92"/>
            <p:cNvSpPr>
              <a:spLocks noChangeArrowheads="1"/>
            </p:cNvSpPr>
            <p:nvPr/>
          </p:nvSpPr>
          <p:spPr bwMode="auto">
            <a:xfrm flipV="1">
              <a:off x="4224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80" name="Rectangle 93"/>
            <p:cNvSpPr>
              <a:spLocks noChangeArrowheads="1"/>
            </p:cNvSpPr>
            <p:nvPr/>
          </p:nvSpPr>
          <p:spPr bwMode="auto">
            <a:xfrm flipV="1">
              <a:off x="4416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81" name="Rectangle 94"/>
            <p:cNvSpPr>
              <a:spLocks noChangeArrowheads="1"/>
            </p:cNvSpPr>
            <p:nvPr/>
          </p:nvSpPr>
          <p:spPr bwMode="auto">
            <a:xfrm flipV="1">
              <a:off x="4608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82" name="Rectangle 95"/>
            <p:cNvSpPr>
              <a:spLocks noChangeArrowheads="1"/>
            </p:cNvSpPr>
            <p:nvPr/>
          </p:nvSpPr>
          <p:spPr bwMode="auto">
            <a:xfrm flipV="1">
              <a:off x="4800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83" name="Rectangle 96"/>
            <p:cNvSpPr>
              <a:spLocks noChangeArrowheads="1"/>
            </p:cNvSpPr>
            <p:nvPr/>
          </p:nvSpPr>
          <p:spPr bwMode="auto">
            <a:xfrm flipV="1">
              <a:off x="384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84" name="Rectangle 97"/>
            <p:cNvSpPr>
              <a:spLocks noChangeArrowheads="1"/>
            </p:cNvSpPr>
            <p:nvPr/>
          </p:nvSpPr>
          <p:spPr bwMode="auto">
            <a:xfrm flipV="1">
              <a:off x="4032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85" name="Rectangle 98"/>
            <p:cNvSpPr>
              <a:spLocks noChangeArrowheads="1"/>
            </p:cNvSpPr>
            <p:nvPr/>
          </p:nvSpPr>
          <p:spPr bwMode="auto">
            <a:xfrm flipV="1">
              <a:off x="4224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86" name="Rectangle 99"/>
            <p:cNvSpPr>
              <a:spLocks noChangeArrowheads="1"/>
            </p:cNvSpPr>
            <p:nvPr/>
          </p:nvSpPr>
          <p:spPr bwMode="auto">
            <a:xfrm flipV="1">
              <a:off x="4416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87" name="Rectangle 100"/>
            <p:cNvSpPr>
              <a:spLocks noChangeArrowheads="1"/>
            </p:cNvSpPr>
            <p:nvPr/>
          </p:nvSpPr>
          <p:spPr bwMode="auto">
            <a:xfrm flipV="1">
              <a:off x="4608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88" name="Rectangle 101"/>
            <p:cNvSpPr>
              <a:spLocks noChangeArrowheads="1"/>
            </p:cNvSpPr>
            <p:nvPr/>
          </p:nvSpPr>
          <p:spPr bwMode="auto">
            <a:xfrm flipV="1">
              <a:off x="480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89" name="Rectangle 102"/>
            <p:cNvSpPr>
              <a:spLocks noChangeArrowheads="1"/>
            </p:cNvSpPr>
            <p:nvPr/>
          </p:nvSpPr>
          <p:spPr bwMode="auto">
            <a:xfrm flipV="1">
              <a:off x="3840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90" name="Rectangle 103"/>
            <p:cNvSpPr>
              <a:spLocks noChangeArrowheads="1"/>
            </p:cNvSpPr>
            <p:nvPr/>
          </p:nvSpPr>
          <p:spPr bwMode="auto">
            <a:xfrm flipV="1">
              <a:off x="4032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91" name="Rectangle 104"/>
            <p:cNvSpPr>
              <a:spLocks noChangeArrowheads="1"/>
            </p:cNvSpPr>
            <p:nvPr/>
          </p:nvSpPr>
          <p:spPr bwMode="auto">
            <a:xfrm flipV="1">
              <a:off x="4224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92" name="Rectangle 105"/>
            <p:cNvSpPr>
              <a:spLocks noChangeArrowheads="1"/>
            </p:cNvSpPr>
            <p:nvPr/>
          </p:nvSpPr>
          <p:spPr bwMode="auto">
            <a:xfrm flipV="1">
              <a:off x="4416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93" name="Rectangle 106"/>
            <p:cNvSpPr>
              <a:spLocks noChangeArrowheads="1"/>
            </p:cNvSpPr>
            <p:nvPr/>
          </p:nvSpPr>
          <p:spPr bwMode="auto">
            <a:xfrm flipV="1">
              <a:off x="4608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394" name="Freeform 107"/>
            <p:cNvSpPr>
              <a:spLocks/>
            </p:cNvSpPr>
            <p:nvPr/>
          </p:nvSpPr>
          <p:spPr bwMode="auto">
            <a:xfrm flipV="1">
              <a:off x="3840" y="331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7336" name="Group 108"/>
          <p:cNvGrpSpPr>
            <a:grpSpLocks/>
          </p:cNvGrpSpPr>
          <p:nvPr/>
        </p:nvGrpSpPr>
        <p:grpSpPr bwMode="auto">
          <a:xfrm>
            <a:off x="838200" y="3581400"/>
            <a:ext cx="1219200" cy="1524000"/>
            <a:chOff x="528" y="2256"/>
            <a:chExt cx="768" cy="960"/>
          </a:xfrm>
        </p:grpSpPr>
        <p:sp>
          <p:nvSpPr>
            <p:cNvPr id="227374" name="Line 109"/>
            <p:cNvSpPr>
              <a:spLocks noChangeShapeType="1"/>
            </p:cNvSpPr>
            <p:nvPr/>
          </p:nvSpPr>
          <p:spPr bwMode="auto">
            <a:xfrm>
              <a:off x="528" y="2640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75" name="Line 110"/>
            <p:cNvSpPr>
              <a:spLocks noChangeShapeType="1"/>
            </p:cNvSpPr>
            <p:nvPr/>
          </p:nvSpPr>
          <p:spPr bwMode="auto">
            <a:xfrm>
              <a:off x="528" y="2832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76" name="Line 111"/>
            <p:cNvSpPr>
              <a:spLocks noChangeShapeType="1"/>
            </p:cNvSpPr>
            <p:nvPr/>
          </p:nvSpPr>
          <p:spPr bwMode="auto">
            <a:xfrm flipV="1">
              <a:off x="1296" y="2256"/>
              <a:ext cx="0" cy="96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77" name="Line 112"/>
            <p:cNvSpPr>
              <a:spLocks noChangeShapeType="1"/>
            </p:cNvSpPr>
            <p:nvPr/>
          </p:nvSpPr>
          <p:spPr bwMode="auto">
            <a:xfrm flipH="1">
              <a:off x="528" y="2256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7337" name="Group 113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27367" name="Line 114"/>
            <p:cNvSpPr>
              <a:spLocks noChangeShapeType="1"/>
            </p:cNvSpPr>
            <p:nvPr/>
          </p:nvSpPr>
          <p:spPr bwMode="auto">
            <a:xfrm>
              <a:off x="3840" y="2928"/>
              <a:ext cx="0" cy="4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68" name="Line 115"/>
            <p:cNvSpPr>
              <a:spLocks noChangeShapeType="1"/>
            </p:cNvSpPr>
            <p:nvPr/>
          </p:nvSpPr>
          <p:spPr bwMode="auto">
            <a:xfrm>
              <a:off x="3840" y="3408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69" name="Line 116"/>
            <p:cNvSpPr>
              <a:spLocks noChangeShapeType="1"/>
            </p:cNvSpPr>
            <p:nvPr/>
          </p:nvSpPr>
          <p:spPr bwMode="auto">
            <a:xfrm>
              <a:off x="4032" y="3504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70" name="Line 117"/>
            <p:cNvSpPr>
              <a:spLocks noChangeShapeType="1"/>
            </p:cNvSpPr>
            <p:nvPr/>
          </p:nvSpPr>
          <p:spPr bwMode="auto">
            <a:xfrm flipV="1">
              <a:off x="4992" y="3120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71" name="Line 118"/>
            <p:cNvSpPr>
              <a:spLocks noChangeShapeType="1"/>
            </p:cNvSpPr>
            <p:nvPr/>
          </p:nvSpPr>
          <p:spPr bwMode="auto">
            <a:xfrm flipH="1">
              <a:off x="4800" y="312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72" name="Line 119"/>
            <p:cNvSpPr>
              <a:spLocks noChangeShapeType="1"/>
            </p:cNvSpPr>
            <p:nvPr/>
          </p:nvSpPr>
          <p:spPr bwMode="auto">
            <a:xfrm flipV="1">
              <a:off x="4800" y="2928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73" name="Line 120"/>
            <p:cNvSpPr>
              <a:spLocks noChangeShapeType="1"/>
            </p:cNvSpPr>
            <p:nvPr/>
          </p:nvSpPr>
          <p:spPr bwMode="auto">
            <a:xfrm flipH="1">
              <a:off x="3840" y="2928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7338" name="Group 121"/>
          <p:cNvGrpSpPr>
            <a:grpSpLocks/>
          </p:cNvGrpSpPr>
          <p:nvPr/>
        </p:nvGrpSpPr>
        <p:grpSpPr bwMode="auto">
          <a:xfrm flipV="1">
            <a:off x="6096000" y="2819400"/>
            <a:ext cx="1828800" cy="914400"/>
            <a:chOff x="3840" y="2928"/>
            <a:chExt cx="1152" cy="576"/>
          </a:xfrm>
        </p:grpSpPr>
        <p:sp>
          <p:nvSpPr>
            <p:cNvPr id="227360" name="Line 122"/>
            <p:cNvSpPr>
              <a:spLocks noChangeShapeType="1"/>
            </p:cNvSpPr>
            <p:nvPr/>
          </p:nvSpPr>
          <p:spPr bwMode="auto">
            <a:xfrm>
              <a:off x="3840" y="2928"/>
              <a:ext cx="0" cy="4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61" name="Line 123"/>
            <p:cNvSpPr>
              <a:spLocks noChangeShapeType="1"/>
            </p:cNvSpPr>
            <p:nvPr/>
          </p:nvSpPr>
          <p:spPr bwMode="auto">
            <a:xfrm>
              <a:off x="3840" y="3408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62" name="Line 124"/>
            <p:cNvSpPr>
              <a:spLocks noChangeShapeType="1"/>
            </p:cNvSpPr>
            <p:nvPr/>
          </p:nvSpPr>
          <p:spPr bwMode="auto">
            <a:xfrm>
              <a:off x="4032" y="3504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63" name="Line 125"/>
            <p:cNvSpPr>
              <a:spLocks noChangeShapeType="1"/>
            </p:cNvSpPr>
            <p:nvPr/>
          </p:nvSpPr>
          <p:spPr bwMode="auto">
            <a:xfrm flipV="1">
              <a:off x="4992" y="3120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64" name="Line 126"/>
            <p:cNvSpPr>
              <a:spLocks noChangeShapeType="1"/>
            </p:cNvSpPr>
            <p:nvPr/>
          </p:nvSpPr>
          <p:spPr bwMode="auto">
            <a:xfrm flipH="1">
              <a:off x="4800" y="312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65" name="Line 127"/>
            <p:cNvSpPr>
              <a:spLocks noChangeShapeType="1"/>
            </p:cNvSpPr>
            <p:nvPr/>
          </p:nvSpPr>
          <p:spPr bwMode="auto">
            <a:xfrm flipV="1">
              <a:off x="4800" y="2928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66" name="Line 128"/>
            <p:cNvSpPr>
              <a:spLocks noChangeShapeType="1"/>
            </p:cNvSpPr>
            <p:nvPr/>
          </p:nvSpPr>
          <p:spPr bwMode="auto">
            <a:xfrm flipH="1">
              <a:off x="3840" y="2928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29"/>
          <p:cNvGrpSpPr>
            <a:grpSpLocks/>
          </p:cNvGrpSpPr>
          <p:nvPr/>
        </p:nvGrpSpPr>
        <p:grpSpPr bwMode="auto">
          <a:xfrm>
            <a:off x="838200" y="3581400"/>
            <a:ext cx="1219200" cy="1524000"/>
            <a:chOff x="528" y="2256"/>
            <a:chExt cx="768" cy="960"/>
          </a:xfrm>
        </p:grpSpPr>
        <p:sp>
          <p:nvSpPr>
            <p:cNvPr id="227356" name="Line 130"/>
            <p:cNvSpPr>
              <a:spLocks noChangeShapeType="1"/>
            </p:cNvSpPr>
            <p:nvPr/>
          </p:nvSpPr>
          <p:spPr bwMode="auto">
            <a:xfrm>
              <a:off x="528" y="2640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57" name="Line 131"/>
            <p:cNvSpPr>
              <a:spLocks noChangeShapeType="1"/>
            </p:cNvSpPr>
            <p:nvPr/>
          </p:nvSpPr>
          <p:spPr bwMode="auto">
            <a:xfrm>
              <a:off x="528" y="2832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58" name="Line 132"/>
            <p:cNvSpPr>
              <a:spLocks noChangeShapeType="1"/>
            </p:cNvSpPr>
            <p:nvPr/>
          </p:nvSpPr>
          <p:spPr bwMode="auto">
            <a:xfrm flipV="1">
              <a:off x="1296" y="2256"/>
              <a:ext cx="0" cy="96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59" name="Line 133"/>
            <p:cNvSpPr>
              <a:spLocks noChangeShapeType="1"/>
            </p:cNvSpPr>
            <p:nvPr/>
          </p:nvSpPr>
          <p:spPr bwMode="auto">
            <a:xfrm flipH="1">
              <a:off x="528" y="2256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4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27349" name="Line 135"/>
            <p:cNvSpPr>
              <a:spLocks noChangeShapeType="1"/>
            </p:cNvSpPr>
            <p:nvPr/>
          </p:nvSpPr>
          <p:spPr bwMode="auto">
            <a:xfrm>
              <a:off x="3840" y="2928"/>
              <a:ext cx="0" cy="4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50" name="Line 136"/>
            <p:cNvSpPr>
              <a:spLocks noChangeShapeType="1"/>
            </p:cNvSpPr>
            <p:nvPr/>
          </p:nvSpPr>
          <p:spPr bwMode="auto">
            <a:xfrm>
              <a:off x="3840" y="3408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51" name="Line 137"/>
            <p:cNvSpPr>
              <a:spLocks noChangeShapeType="1"/>
            </p:cNvSpPr>
            <p:nvPr/>
          </p:nvSpPr>
          <p:spPr bwMode="auto">
            <a:xfrm>
              <a:off x="4032" y="3504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52" name="Line 138"/>
            <p:cNvSpPr>
              <a:spLocks noChangeShapeType="1"/>
            </p:cNvSpPr>
            <p:nvPr/>
          </p:nvSpPr>
          <p:spPr bwMode="auto">
            <a:xfrm flipV="1">
              <a:off x="4992" y="3120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53" name="Line 139"/>
            <p:cNvSpPr>
              <a:spLocks noChangeShapeType="1"/>
            </p:cNvSpPr>
            <p:nvPr/>
          </p:nvSpPr>
          <p:spPr bwMode="auto">
            <a:xfrm flipH="1">
              <a:off x="4800" y="312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54" name="Line 140"/>
            <p:cNvSpPr>
              <a:spLocks noChangeShapeType="1"/>
            </p:cNvSpPr>
            <p:nvPr/>
          </p:nvSpPr>
          <p:spPr bwMode="auto">
            <a:xfrm flipV="1">
              <a:off x="4800" y="2928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55" name="Line 141"/>
            <p:cNvSpPr>
              <a:spLocks noChangeShapeType="1"/>
            </p:cNvSpPr>
            <p:nvPr/>
          </p:nvSpPr>
          <p:spPr bwMode="auto">
            <a:xfrm flipH="1">
              <a:off x="3840" y="2928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42"/>
          <p:cNvGrpSpPr>
            <a:grpSpLocks/>
          </p:cNvGrpSpPr>
          <p:nvPr/>
        </p:nvGrpSpPr>
        <p:grpSpPr bwMode="auto">
          <a:xfrm flipV="1">
            <a:off x="6096000" y="2819400"/>
            <a:ext cx="1828800" cy="914400"/>
            <a:chOff x="3840" y="2928"/>
            <a:chExt cx="1152" cy="576"/>
          </a:xfrm>
        </p:grpSpPr>
        <p:sp>
          <p:nvSpPr>
            <p:cNvPr id="227342" name="Line 143"/>
            <p:cNvSpPr>
              <a:spLocks noChangeShapeType="1"/>
            </p:cNvSpPr>
            <p:nvPr/>
          </p:nvSpPr>
          <p:spPr bwMode="auto">
            <a:xfrm>
              <a:off x="3840" y="2928"/>
              <a:ext cx="0" cy="4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43" name="Line 144"/>
            <p:cNvSpPr>
              <a:spLocks noChangeShapeType="1"/>
            </p:cNvSpPr>
            <p:nvPr/>
          </p:nvSpPr>
          <p:spPr bwMode="auto">
            <a:xfrm>
              <a:off x="3840" y="3408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44" name="Line 145"/>
            <p:cNvSpPr>
              <a:spLocks noChangeShapeType="1"/>
            </p:cNvSpPr>
            <p:nvPr/>
          </p:nvSpPr>
          <p:spPr bwMode="auto">
            <a:xfrm>
              <a:off x="4032" y="3504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45" name="Line 146"/>
            <p:cNvSpPr>
              <a:spLocks noChangeShapeType="1"/>
            </p:cNvSpPr>
            <p:nvPr/>
          </p:nvSpPr>
          <p:spPr bwMode="auto">
            <a:xfrm flipV="1">
              <a:off x="4992" y="3120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46" name="Line 147"/>
            <p:cNvSpPr>
              <a:spLocks noChangeShapeType="1"/>
            </p:cNvSpPr>
            <p:nvPr/>
          </p:nvSpPr>
          <p:spPr bwMode="auto">
            <a:xfrm flipH="1">
              <a:off x="4800" y="312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47" name="Line 148"/>
            <p:cNvSpPr>
              <a:spLocks noChangeShapeType="1"/>
            </p:cNvSpPr>
            <p:nvPr/>
          </p:nvSpPr>
          <p:spPr bwMode="auto">
            <a:xfrm flipV="1">
              <a:off x="4800" y="2928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348" name="Line 149"/>
            <p:cNvSpPr>
              <a:spLocks noChangeShapeType="1"/>
            </p:cNvSpPr>
            <p:nvPr/>
          </p:nvSpPr>
          <p:spPr bwMode="auto">
            <a:xfrm flipH="1">
              <a:off x="3840" y="2928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072E-6 -3.45379E-6 L 0.19173 -3.4537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83E-6 2.01529E-7 L -0.25008 0.088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4" y="44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83E-6 -1.77901E-6 L -0.25008 -0.044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4" y="-2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78" name="Group 2"/>
          <p:cNvGrpSpPr>
            <a:grpSpLocks/>
          </p:cNvGrpSpPr>
          <p:nvPr/>
        </p:nvGrpSpPr>
        <p:grpSpPr bwMode="auto">
          <a:xfrm>
            <a:off x="5791200" y="2971800"/>
            <a:ext cx="1828800" cy="1066800"/>
            <a:chOff x="3648" y="1872"/>
            <a:chExt cx="1152" cy="672"/>
          </a:xfrm>
        </p:grpSpPr>
        <p:sp>
          <p:nvSpPr>
            <p:cNvPr id="229515" name="Rectangle 3"/>
            <p:cNvSpPr>
              <a:spLocks noChangeArrowheads="1"/>
            </p:cNvSpPr>
            <p:nvPr/>
          </p:nvSpPr>
          <p:spPr bwMode="auto">
            <a:xfrm>
              <a:off x="3648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16" name="Rectangle 4"/>
            <p:cNvSpPr>
              <a:spLocks noChangeArrowheads="1"/>
            </p:cNvSpPr>
            <p:nvPr/>
          </p:nvSpPr>
          <p:spPr bwMode="auto">
            <a:xfrm>
              <a:off x="3840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17" name="Rectangle 5"/>
            <p:cNvSpPr>
              <a:spLocks noChangeArrowheads="1"/>
            </p:cNvSpPr>
            <p:nvPr/>
          </p:nvSpPr>
          <p:spPr bwMode="auto">
            <a:xfrm>
              <a:off x="4032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18" name="Rectangle 6"/>
            <p:cNvSpPr>
              <a:spLocks noChangeArrowheads="1"/>
            </p:cNvSpPr>
            <p:nvPr/>
          </p:nvSpPr>
          <p:spPr bwMode="auto">
            <a:xfrm>
              <a:off x="4224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19" name="Rectangle 7"/>
            <p:cNvSpPr>
              <a:spLocks noChangeArrowheads="1"/>
            </p:cNvSpPr>
            <p:nvPr/>
          </p:nvSpPr>
          <p:spPr bwMode="auto">
            <a:xfrm>
              <a:off x="4416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20" name="Rectangle 8"/>
            <p:cNvSpPr>
              <a:spLocks noChangeArrowheads="1"/>
            </p:cNvSpPr>
            <p:nvPr/>
          </p:nvSpPr>
          <p:spPr bwMode="auto">
            <a:xfrm>
              <a:off x="4608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21" name="Rectangle 9"/>
            <p:cNvSpPr>
              <a:spLocks noChangeArrowheads="1"/>
            </p:cNvSpPr>
            <p:nvPr/>
          </p:nvSpPr>
          <p:spPr bwMode="auto">
            <a:xfrm>
              <a:off x="3648" y="196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22" name="Rectangle 10"/>
            <p:cNvSpPr>
              <a:spLocks noChangeArrowheads="1"/>
            </p:cNvSpPr>
            <p:nvPr/>
          </p:nvSpPr>
          <p:spPr bwMode="auto">
            <a:xfrm>
              <a:off x="3648" y="21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23" name="Freeform 11"/>
            <p:cNvSpPr>
              <a:spLocks/>
            </p:cNvSpPr>
            <p:nvPr/>
          </p:nvSpPr>
          <p:spPr bwMode="auto">
            <a:xfrm>
              <a:off x="3648" y="1872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9379" name="Group 12"/>
          <p:cNvGrpSpPr>
            <a:grpSpLocks/>
          </p:cNvGrpSpPr>
          <p:nvPr/>
        </p:nvGrpSpPr>
        <p:grpSpPr bwMode="auto">
          <a:xfrm>
            <a:off x="2057400" y="3429000"/>
            <a:ext cx="304800" cy="1828800"/>
            <a:chOff x="1296" y="2160"/>
            <a:chExt cx="192" cy="1152"/>
          </a:xfrm>
        </p:grpSpPr>
        <p:sp>
          <p:nvSpPr>
            <p:cNvPr id="229509" name="Rectangle 13"/>
            <p:cNvSpPr>
              <a:spLocks noChangeArrowheads="1"/>
            </p:cNvSpPr>
            <p:nvPr/>
          </p:nvSpPr>
          <p:spPr bwMode="auto">
            <a:xfrm>
              <a:off x="1296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10" name="Rectangle 14"/>
            <p:cNvSpPr>
              <a:spLocks noChangeArrowheads="1"/>
            </p:cNvSpPr>
            <p:nvPr/>
          </p:nvSpPr>
          <p:spPr bwMode="auto">
            <a:xfrm>
              <a:off x="1296" y="25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11" name="Freeform 15"/>
            <p:cNvSpPr>
              <a:spLocks/>
            </p:cNvSpPr>
            <p:nvPr/>
          </p:nvSpPr>
          <p:spPr bwMode="auto">
            <a:xfrm>
              <a:off x="1296" y="216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12" name="Rectangle 16"/>
            <p:cNvSpPr>
              <a:spLocks noChangeArrowheads="1"/>
            </p:cNvSpPr>
            <p:nvPr/>
          </p:nvSpPr>
          <p:spPr bwMode="auto">
            <a:xfrm flipV="1">
              <a:off x="1296" y="29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13" name="Rectangle 17"/>
            <p:cNvSpPr>
              <a:spLocks noChangeArrowheads="1"/>
            </p:cNvSpPr>
            <p:nvPr/>
          </p:nvSpPr>
          <p:spPr bwMode="auto">
            <a:xfrm flipV="1">
              <a:off x="1296" y="27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14" name="Freeform 18"/>
            <p:cNvSpPr>
              <a:spLocks/>
            </p:cNvSpPr>
            <p:nvPr/>
          </p:nvSpPr>
          <p:spPr bwMode="auto">
            <a:xfrm flipV="1">
              <a:off x="1296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9380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Parallel Pipelines</a:t>
            </a:r>
          </a:p>
        </p:txBody>
      </p:sp>
      <p:sp>
        <p:nvSpPr>
          <p:cNvPr id="229381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Ghost cells can solve most of these problems.</a:t>
            </a:r>
          </a:p>
        </p:txBody>
      </p:sp>
      <p:grpSp>
        <p:nvGrpSpPr>
          <p:cNvPr id="229382" name="Group 21"/>
          <p:cNvGrpSpPr>
            <a:grpSpLocks/>
          </p:cNvGrpSpPr>
          <p:nvPr/>
        </p:nvGrpSpPr>
        <p:grpSpPr bwMode="auto">
          <a:xfrm>
            <a:off x="2590800" y="3429000"/>
            <a:ext cx="3048000" cy="1828800"/>
            <a:chOff x="1632" y="2160"/>
            <a:chExt cx="1920" cy="1152"/>
          </a:xfrm>
        </p:grpSpPr>
        <p:sp>
          <p:nvSpPr>
            <p:cNvPr id="229459" name="Rectangle 22"/>
            <p:cNvSpPr>
              <a:spLocks noChangeArrowheads="1"/>
            </p:cNvSpPr>
            <p:nvPr/>
          </p:nvSpPr>
          <p:spPr bwMode="auto">
            <a:xfrm>
              <a:off x="2592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60" name="Rectangle 23"/>
            <p:cNvSpPr>
              <a:spLocks noChangeArrowheads="1"/>
            </p:cNvSpPr>
            <p:nvPr/>
          </p:nvSpPr>
          <p:spPr bwMode="auto">
            <a:xfrm>
              <a:off x="2784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61" name="Rectangle 24"/>
            <p:cNvSpPr>
              <a:spLocks noChangeArrowheads="1"/>
            </p:cNvSpPr>
            <p:nvPr/>
          </p:nvSpPr>
          <p:spPr bwMode="auto">
            <a:xfrm>
              <a:off x="2976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62" name="Rectangle 25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63" name="Rectangle 26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64" name="Rectangle 27"/>
            <p:cNvSpPr>
              <a:spLocks noChangeArrowheads="1"/>
            </p:cNvSpPr>
            <p:nvPr/>
          </p:nvSpPr>
          <p:spPr bwMode="auto">
            <a:xfrm>
              <a:off x="220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65" name="Rectangle 28"/>
            <p:cNvSpPr>
              <a:spLocks noChangeArrowheads="1"/>
            </p:cNvSpPr>
            <p:nvPr/>
          </p:nvSpPr>
          <p:spPr bwMode="auto">
            <a:xfrm>
              <a:off x="240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66" name="Rectangle 29"/>
            <p:cNvSpPr>
              <a:spLocks noChangeArrowheads="1"/>
            </p:cNvSpPr>
            <p:nvPr/>
          </p:nvSpPr>
          <p:spPr bwMode="auto">
            <a:xfrm>
              <a:off x="2592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67" name="Rectangle 30"/>
            <p:cNvSpPr>
              <a:spLocks noChangeArrowheads="1"/>
            </p:cNvSpPr>
            <p:nvPr/>
          </p:nvSpPr>
          <p:spPr bwMode="auto">
            <a:xfrm>
              <a:off x="2784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68" name="Rectangle 31"/>
            <p:cNvSpPr>
              <a:spLocks noChangeArrowheads="1"/>
            </p:cNvSpPr>
            <p:nvPr/>
          </p:nvSpPr>
          <p:spPr bwMode="auto">
            <a:xfrm>
              <a:off x="2976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69" name="Rectangle 32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70" name="Rectangle 33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71" name="Rectangle 34"/>
            <p:cNvSpPr>
              <a:spLocks noChangeArrowheads="1"/>
            </p:cNvSpPr>
            <p:nvPr/>
          </p:nvSpPr>
          <p:spPr bwMode="auto">
            <a:xfrm>
              <a:off x="182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72" name="Rectangle 35"/>
            <p:cNvSpPr>
              <a:spLocks noChangeArrowheads="1"/>
            </p:cNvSpPr>
            <p:nvPr/>
          </p:nvSpPr>
          <p:spPr bwMode="auto">
            <a:xfrm>
              <a:off x="201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73" name="Rectangle 36"/>
            <p:cNvSpPr>
              <a:spLocks noChangeArrowheads="1"/>
            </p:cNvSpPr>
            <p:nvPr/>
          </p:nvSpPr>
          <p:spPr bwMode="auto">
            <a:xfrm>
              <a:off x="220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74" name="Rectangle 37"/>
            <p:cNvSpPr>
              <a:spLocks noChangeArrowheads="1"/>
            </p:cNvSpPr>
            <p:nvPr/>
          </p:nvSpPr>
          <p:spPr bwMode="auto">
            <a:xfrm>
              <a:off x="2400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75" name="Rectangle 38"/>
            <p:cNvSpPr>
              <a:spLocks noChangeArrowheads="1"/>
            </p:cNvSpPr>
            <p:nvPr/>
          </p:nvSpPr>
          <p:spPr bwMode="auto">
            <a:xfrm>
              <a:off x="2592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76" name="Rectangle 39"/>
            <p:cNvSpPr>
              <a:spLocks noChangeArrowheads="1"/>
            </p:cNvSpPr>
            <p:nvPr/>
          </p:nvSpPr>
          <p:spPr bwMode="auto">
            <a:xfrm>
              <a:off x="278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77" name="Rectangle 40"/>
            <p:cNvSpPr>
              <a:spLocks noChangeArrowheads="1"/>
            </p:cNvSpPr>
            <p:nvPr/>
          </p:nvSpPr>
          <p:spPr bwMode="auto">
            <a:xfrm>
              <a:off x="297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78" name="Rectangle 41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79" name="Freeform 42"/>
            <p:cNvSpPr>
              <a:spLocks/>
            </p:cNvSpPr>
            <p:nvPr/>
          </p:nvSpPr>
          <p:spPr bwMode="auto">
            <a:xfrm>
              <a:off x="1632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80" name="Freeform 43"/>
            <p:cNvSpPr>
              <a:spLocks/>
            </p:cNvSpPr>
            <p:nvPr/>
          </p:nvSpPr>
          <p:spPr bwMode="auto">
            <a:xfrm>
              <a:off x="1824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81" name="Freeform 44"/>
            <p:cNvSpPr>
              <a:spLocks/>
            </p:cNvSpPr>
            <p:nvPr/>
          </p:nvSpPr>
          <p:spPr bwMode="auto">
            <a:xfrm>
              <a:off x="2016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82" name="Freeform 45"/>
            <p:cNvSpPr>
              <a:spLocks/>
            </p:cNvSpPr>
            <p:nvPr/>
          </p:nvSpPr>
          <p:spPr bwMode="auto">
            <a:xfrm>
              <a:off x="2208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83" name="Freeform 46"/>
            <p:cNvSpPr>
              <a:spLocks/>
            </p:cNvSpPr>
            <p:nvPr/>
          </p:nvSpPr>
          <p:spPr bwMode="auto">
            <a:xfrm>
              <a:off x="2400" y="216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84" name="Rectangle 47"/>
            <p:cNvSpPr>
              <a:spLocks noChangeArrowheads="1"/>
            </p:cNvSpPr>
            <p:nvPr/>
          </p:nvSpPr>
          <p:spPr bwMode="auto">
            <a:xfrm flipV="1">
              <a:off x="2592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85" name="Rectangle 48"/>
            <p:cNvSpPr>
              <a:spLocks noChangeArrowheads="1"/>
            </p:cNvSpPr>
            <p:nvPr/>
          </p:nvSpPr>
          <p:spPr bwMode="auto">
            <a:xfrm flipV="1">
              <a:off x="2784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86" name="Rectangle 49"/>
            <p:cNvSpPr>
              <a:spLocks noChangeArrowheads="1"/>
            </p:cNvSpPr>
            <p:nvPr/>
          </p:nvSpPr>
          <p:spPr bwMode="auto">
            <a:xfrm flipV="1">
              <a:off x="2976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87" name="Rectangle 50"/>
            <p:cNvSpPr>
              <a:spLocks noChangeArrowheads="1"/>
            </p:cNvSpPr>
            <p:nvPr/>
          </p:nvSpPr>
          <p:spPr bwMode="auto">
            <a:xfrm flipV="1">
              <a:off x="3168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88" name="Rectangle 51"/>
            <p:cNvSpPr>
              <a:spLocks noChangeArrowheads="1"/>
            </p:cNvSpPr>
            <p:nvPr/>
          </p:nvSpPr>
          <p:spPr bwMode="auto">
            <a:xfrm flipV="1">
              <a:off x="3360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89" name="Rectangle 52"/>
            <p:cNvSpPr>
              <a:spLocks noChangeArrowheads="1"/>
            </p:cNvSpPr>
            <p:nvPr/>
          </p:nvSpPr>
          <p:spPr bwMode="auto">
            <a:xfrm flipV="1">
              <a:off x="220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90" name="Rectangle 53"/>
            <p:cNvSpPr>
              <a:spLocks noChangeArrowheads="1"/>
            </p:cNvSpPr>
            <p:nvPr/>
          </p:nvSpPr>
          <p:spPr bwMode="auto">
            <a:xfrm flipV="1">
              <a:off x="240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91" name="Rectangle 54"/>
            <p:cNvSpPr>
              <a:spLocks noChangeArrowheads="1"/>
            </p:cNvSpPr>
            <p:nvPr/>
          </p:nvSpPr>
          <p:spPr bwMode="auto">
            <a:xfrm flipV="1">
              <a:off x="2592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92" name="Rectangle 55"/>
            <p:cNvSpPr>
              <a:spLocks noChangeArrowheads="1"/>
            </p:cNvSpPr>
            <p:nvPr/>
          </p:nvSpPr>
          <p:spPr bwMode="auto">
            <a:xfrm flipV="1">
              <a:off x="2784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93" name="Rectangle 56"/>
            <p:cNvSpPr>
              <a:spLocks noChangeArrowheads="1"/>
            </p:cNvSpPr>
            <p:nvPr/>
          </p:nvSpPr>
          <p:spPr bwMode="auto">
            <a:xfrm flipV="1">
              <a:off x="2976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94" name="Rectangle 57"/>
            <p:cNvSpPr>
              <a:spLocks noChangeArrowheads="1"/>
            </p:cNvSpPr>
            <p:nvPr/>
          </p:nvSpPr>
          <p:spPr bwMode="auto">
            <a:xfrm flipV="1">
              <a:off x="316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95" name="Rectangle 58"/>
            <p:cNvSpPr>
              <a:spLocks noChangeArrowheads="1"/>
            </p:cNvSpPr>
            <p:nvPr/>
          </p:nvSpPr>
          <p:spPr bwMode="auto">
            <a:xfrm flipV="1">
              <a:off x="336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96" name="Rectangle 59"/>
            <p:cNvSpPr>
              <a:spLocks noChangeArrowheads="1"/>
            </p:cNvSpPr>
            <p:nvPr/>
          </p:nvSpPr>
          <p:spPr bwMode="auto">
            <a:xfrm flipV="1">
              <a:off x="182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97" name="Rectangle 60"/>
            <p:cNvSpPr>
              <a:spLocks noChangeArrowheads="1"/>
            </p:cNvSpPr>
            <p:nvPr/>
          </p:nvSpPr>
          <p:spPr bwMode="auto">
            <a:xfrm flipV="1">
              <a:off x="201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98" name="Rectangle 61"/>
            <p:cNvSpPr>
              <a:spLocks noChangeArrowheads="1"/>
            </p:cNvSpPr>
            <p:nvPr/>
          </p:nvSpPr>
          <p:spPr bwMode="auto">
            <a:xfrm flipV="1">
              <a:off x="220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99" name="Rectangle 62"/>
            <p:cNvSpPr>
              <a:spLocks noChangeArrowheads="1"/>
            </p:cNvSpPr>
            <p:nvPr/>
          </p:nvSpPr>
          <p:spPr bwMode="auto">
            <a:xfrm flipV="1">
              <a:off x="2400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00" name="Rectangle 63"/>
            <p:cNvSpPr>
              <a:spLocks noChangeArrowheads="1"/>
            </p:cNvSpPr>
            <p:nvPr/>
          </p:nvSpPr>
          <p:spPr bwMode="auto">
            <a:xfrm flipV="1">
              <a:off x="2592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01" name="Rectangle 64"/>
            <p:cNvSpPr>
              <a:spLocks noChangeArrowheads="1"/>
            </p:cNvSpPr>
            <p:nvPr/>
          </p:nvSpPr>
          <p:spPr bwMode="auto">
            <a:xfrm flipV="1">
              <a:off x="278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02" name="Rectangle 65"/>
            <p:cNvSpPr>
              <a:spLocks noChangeArrowheads="1"/>
            </p:cNvSpPr>
            <p:nvPr/>
          </p:nvSpPr>
          <p:spPr bwMode="auto">
            <a:xfrm flipV="1">
              <a:off x="297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03" name="Rectangle 66"/>
            <p:cNvSpPr>
              <a:spLocks noChangeArrowheads="1"/>
            </p:cNvSpPr>
            <p:nvPr/>
          </p:nvSpPr>
          <p:spPr bwMode="auto">
            <a:xfrm flipV="1">
              <a:off x="316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504" name="Freeform 67"/>
            <p:cNvSpPr>
              <a:spLocks/>
            </p:cNvSpPr>
            <p:nvPr/>
          </p:nvSpPr>
          <p:spPr bwMode="auto">
            <a:xfrm flipV="1">
              <a:off x="1632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5" name="Freeform 68"/>
            <p:cNvSpPr>
              <a:spLocks/>
            </p:cNvSpPr>
            <p:nvPr/>
          </p:nvSpPr>
          <p:spPr bwMode="auto">
            <a:xfrm flipV="1">
              <a:off x="1824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6" name="Freeform 69"/>
            <p:cNvSpPr>
              <a:spLocks/>
            </p:cNvSpPr>
            <p:nvPr/>
          </p:nvSpPr>
          <p:spPr bwMode="auto">
            <a:xfrm flipV="1">
              <a:off x="2016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7" name="Freeform 70"/>
            <p:cNvSpPr>
              <a:spLocks/>
            </p:cNvSpPr>
            <p:nvPr/>
          </p:nvSpPr>
          <p:spPr bwMode="auto">
            <a:xfrm flipV="1">
              <a:off x="2208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508" name="Freeform 71"/>
            <p:cNvSpPr>
              <a:spLocks/>
            </p:cNvSpPr>
            <p:nvPr/>
          </p:nvSpPr>
          <p:spPr bwMode="auto">
            <a:xfrm flipV="1">
              <a:off x="2400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6096000" y="2819400"/>
            <a:ext cx="1828800" cy="914400"/>
            <a:chOff x="3840" y="1776"/>
            <a:chExt cx="1152" cy="576"/>
          </a:xfrm>
          <a:solidFill>
            <a:srgbClr val="FFFF66"/>
          </a:solidFill>
        </p:grpSpPr>
        <p:sp>
          <p:nvSpPr>
            <p:cNvPr id="210003" name="Rectangle 73"/>
            <p:cNvSpPr>
              <a:spLocks noChangeArrowheads="1"/>
            </p:cNvSpPr>
            <p:nvPr/>
          </p:nvSpPr>
          <p:spPr bwMode="auto">
            <a:xfrm>
              <a:off x="4032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04" name="Rectangle 74"/>
            <p:cNvSpPr>
              <a:spLocks noChangeArrowheads="1"/>
            </p:cNvSpPr>
            <p:nvPr/>
          </p:nvSpPr>
          <p:spPr bwMode="auto">
            <a:xfrm>
              <a:off x="4224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05" name="Rectangle 75"/>
            <p:cNvSpPr>
              <a:spLocks noChangeArrowheads="1"/>
            </p:cNvSpPr>
            <p:nvPr/>
          </p:nvSpPr>
          <p:spPr bwMode="auto">
            <a:xfrm>
              <a:off x="4416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06" name="Rectangle 76"/>
            <p:cNvSpPr>
              <a:spLocks noChangeArrowheads="1"/>
            </p:cNvSpPr>
            <p:nvPr/>
          </p:nvSpPr>
          <p:spPr bwMode="auto">
            <a:xfrm>
              <a:off x="4608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07" name="Rectangle 77"/>
            <p:cNvSpPr>
              <a:spLocks noChangeArrowheads="1"/>
            </p:cNvSpPr>
            <p:nvPr/>
          </p:nvSpPr>
          <p:spPr bwMode="auto">
            <a:xfrm>
              <a:off x="4800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08" name="Rectangle 78"/>
            <p:cNvSpPr>
              <a:spLocks noChangeArrowheads="1"/>
            </p:cNvSpPr>
            <p:nvPr/>
          </p:nvSpPr>
          <p:spPr bwMode="auto">
            <a:xfrm>
              <a:off x="384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09" name="Rectangle 79"/>
            <p:cNvSpPr>
              <a:spLocks noChangeArrowheads="1"/>
            </p:cNvSpPr>
            <p:nvPr/>
          </p:nvSpPr>
          <p:spPr bwMode="auto">
            <a:xfrm>
              <a:off x="4032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10" name="Rectangle 80"/>
            <p:cNvSpPr>
              <a:spLocks noChangeArrowheads="1"/>
            </p:cNvSpPr>
            <p:nvPr/>
          </p:nvSpPr>
          <p:spPr bwMode="auto">
            <a:xfrm>
              <a:off x="4224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11" name="Rectangle 81"/>
            <p:cNvSpPr>
              <a:spLocks noChangeArrowheads="1"/>
            </p:cNvSpPr>
            <p:nvPr/>
          </p:nvSpPr>
          <p:spPr bwMode="auto">
            <a:xfrm>
              <a:off x="4416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12" name="Rectangle 82"/>
            <p:cNvSpPr>
              <a:spLocks noChangeArrowheads="1"/>
            </p:cNvSpPr>
            <p:nvPr/>
          </p:nvSpPr>
          <p:spPr bwMode="auto">
            <a:xfrm>
              <a:off x="4608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13" name="Rectangle 83"/>
            <p:cNvSpPr>
              <a:spLocks noChangeArrowheads="1"/>
            </p:cNvSpPr>
            <p:nvPr/>
          </p:nvSpPr>
          <p:spPr bwMode="auto">
            <a:xfrm>
              <a:off x="480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14" name="Rectangle 84"/>
            <p:cNvSpPr>
              <a:spLocks noChangeArrowheads="1"/>
            </p:cNvSpPr>
            <p:nvPr/>
          </p:nvSpPr>
          <p:spPr bwMode="auto">
            <a:xfrm>
              <a:off x="3840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15" name="Rectangle 85"/>
            <p:cNvSpPr>
              <a:spLocks noChangeArrowheads="1"/>
            </p:cNvSpPr>
            <p:nvPr/>
          </p:nvSpPr>
          <p:spPr bwMode="auto">
            <a:xfrm>
              <a:off x="4032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16" name="Rectangle 86"/>
            <p:cNvSpPr>
              <a:spLocks noChangeArrowheads="1"/>
            </p:cNvSpPr>
            <p:nvPr/>
          </p:nvSpPr>
          <p:spPr bwMode="auto">
            <a:xfrm>
              <a:off x="4224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17" name="Rectangle 87"/>
            <p:cNvSpPr>
              <a:spLocks noChangeArrowheads="1"/>
            </p:cNvSpPr>
            <p:nvPr/>
          </p:nvSpPr>
          <p:spPr bwMode="auto">
            <a:xfrm>
              <a:off x="4416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18" name="Rectangle 88"/>
            <p:cNvSpPr>
              <a:spLocks noChangeArrowheads="1"/>
            </p:cNvSpPr>
            <p:nvPr/>
          </p:nvSpPr>
          <p:spPr bwMode="auto">
            <a:xfrm>
              <a:off x="4608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0019" name="Freeform 89"/>
            <p:cNvSpPr>
              <a:spLocks/>
            </p:cNvSpPr>
            <p:nvPr/>
          </p:nvSpPr>
          <p:spPr bwMode="auto">
            <a:xfrm>
              <a:off x="3840" y="177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</p:grpSp>
      <p:grpSp>
        <p:nvGrpSpPr>
          <p:cNvPr id="229384" name="Group 90"/>
          <p:cNvGrpSpPr>
            <a:grpSpLocks/>
          </p:cNvGrpSpPr>
          <p:nvPr/>
        </p:nvGrpSpPr>
        <p:grpSpPr bwMode="auto">
          <a:xfrm>
            <a:off x="838200" y="3581400"/>
            <a:ext cx="1219200" cy="1524000"/>
            <a:chOff x="528" y="2256"/>
            <a:chExt cx="768" cy="960"/>
          </a:xfrm>
        </p:grpSpPr>
        <p:sp>
          <p:nvSpPr>
            <p:cNvPr id="229443" name="Rectangle 91"/>
            <p:cNvSpPr>
              <a:spLocks noChangeArrowheads="1"/>
            </p:cNvSpPr>
            <p:nvPr/>
          </p:nvSpPr>
          <p:spPr bwMode="auto">
            <a:xfrm>
              <a:off x="1104" y="235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44" name="Rectangle 92"/>
            <p:cNvSpPr>
              <a:spLocks noChangeArrowheads="1"/>
            </p:cNvSpPr>
            <p:nvPr/>
          </p:nvSpPr>
          <p:spPr bwMode="auto">
            <a:xfrm>
              <a:off x="720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45" name="Rectangle 93"/>
            <p:cNvSpPr>
              <a:spLocks noChangeArrowheads="1"/>
            </p:cNvSpPr>
            <p:nvPr/>
          </p:nvSpPr>
          <p:spPr bwMode="auto">
            <a:xfrm>
              <a:off x="912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46" name="Rectangle 94"/>
            <p:cNvSpPr>
              <a:spLocks noChangeArrowheads="1"/>
            </p:cNvSpPr>
            <p:nvPr/>
          </p:nvSpPr>
          <p:spPr bwMode="auto">
            <a:xfrm>
              <a:off x="1104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47" name="Freeform 95"/>
            <p:cNvSpPr>
              <a:spLocks/>
            </p:cNvSpPr>
            <p:nvPr/>
          </p:nvSpPr>
          <p:spPr bwMode="auto">
            <a:xfrm>
              <a:off x="528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48" name="Freeform 96"/>
            <p:cNvSpPr>
              <a:spLocks/>
            </p:cNvSpPr>
            <p:nvPr/>
          </p:nvSpPr>
          <p:spPr bwMode="auto">
            <a:xfrm>
              <a:off x="720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49" name="Freeform 97"/>
            <p:cNvSpPr>
              <a:spLocks/>
            </p:cNvSpPr>
            <p:nvPr/>
          </p:nvSpPr>
          <p:spPr bwMode="auto">
            <a:xfrm>
              <a:off x="912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50" name="Freeform 98"/>
            <p:cNvSpPr>
              <a:spLocks/>
            </p:cNvSpPr>
            <p:nvPr/>
          </p:nvSpPr>
          <p:spPr bwMode="auto">
            <a:xfrm>
              <a:off x="1104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51" name="Rectangle 99"/>
            <p:cNvSpPr>
              <a:spLocks noChangeArrowheads="1"/>
            </p:cNvSpPr>
            <p:nvPr/>
          </p:nvSpPr>
          <p:spPr bwMode="auto">
            <a:xfrm flipV="1">
              <a:off x="1104" y="292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52" name="Rectangle 100"/>
            <p:cNvSpPr>
              <a:spLocks noChangeArrowheads="1"/>
            </p:cNvSpPr>
            <p:nvPr/>
          </p:nvSpPr>
          <p:spPr bwMode="auto">
            <a:xfrm flipV="1">
              <a:off x="720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53" name="Rectangle 101"/>
            <p:cNvSpPr>
              <a:spLocks noChangeArrowheads="1"/>
            </p:cNvSpPr>
            <p:nvPr/>
          </p:nvSpPr>
          <p:spPr bwMode="auto">
            <a:xfrm flipV="1">
              <a:off x="912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54" name="Rectangle 102"/>
            <p:cNvSpPr>
              <a:spLocks noChangeArrowheads="1"/>
            </p:cNvSpPr>
            <p:nvPr/>
          </p:nvSpPr>
          <p:spPr bwMode="auto">
            <a:xfrm flipV="1">
              <a:off x="1104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55" name="Freeform 103"/>
            <p:cNvSpPr>
              <a:spLocks/>
            </p:cNvSpPr>
            <p:nvPr/>
          </p:nvSpPr>
          <p:spPr bwMode="auto">
            <a:xfrm flipV="1">
              <a:off x="528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56" name="Freeform 104"/>
            <p:cNvSpPr>
              <a:spLocks/>
            </p:cNvSpPr>
            <p:nvPr/>
          </p:nvSpPr>
          <p:spPr bwMode="auto">
            <a:xfrm flipV="1">
              <a:off x="720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57" name="Freeform 105"/>
            <p:cNvSpPr>
              <a:spLocks/>
            </p:cNvSpPr>
            <p:nvPr/>
          </p:nvSpPr>
          <p:spPr bwMode="auto">
            <a:xfrm flipV="1">
              <a:off x="912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58" name="Freeform 106"/>
            <p:cNvSpPr>
              <a:spLocks/>
            </p:cNvSpPr>
            <p:nvPr/>
          </p:nvSpPr>
          <p:spPr bwMode="auto">
            <a:xfrm flipV="1">
              <a:off x="1104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9385" name="Group 107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29426" name="Rectangle 108"/>
            <p:cNvSpPr>
              <a:spLocks noChangeArrowheads="1"/>
            </p:cNvSpPr>
            <p:nvPr/>
          </p:nvSpPr>
          <p:spPr bwMode="auto">
            <a:xfrm flipV="1">
              <a:off x="4032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27" name="Rectangle 109"/>
            <p:cNvSpPr>
              <a:spLocks noChangeArrowheads="1"/>
            </p:cNvSpPr>
            <p:nvPr/>
          </p:nvSpPr>
          <p:spPr bwMode="auto">
            <a:xfrm flipV="1">
              <a:off x="4224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28" name="Rectangle 110"/>
            <p:cNvSpPr>
              <a:spLocks noChangeArrowheads="1"/>
            </p:cNvSpPr>
            <p:nvPr/>
          </p:nvSpPr>
          <p:spPr bwMode="auto">
            <a:xfrm flipV="1">
              <a:off x="4416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29" name="Rectangle 111"/>
            <p:cNvSpPr>
              <a:spLocks noChangeArrowheads="1"/>
            </p:cNvSpPr>
            <p:nvPr/>
          </p:nvSpPr>
          <p:spPr bwMode="auto">
            <a:xfrm flipV="1">
              <a:off x="4608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0" name="Rectangle 112"/>
            <p:cNvSpPr>
              <a:spLocks noChangeArrowheads="1"/>
            </p:cNvSpPr>
            <p:nvPr/>
          </p:nvSpPr>
          <p:spPr bwMode="auto">
            <a:xfrm flipV="1">
              <a:off x="4800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1" name="Rectangle 113"/>
            <p:cNvSpPr>
              <a:spLocks noChangeArrowheads="1"/>
            </p:cNvSpPr>
            <p:nvPr/>
          </p:nvSpPr>
          <p:spPr bwMode="auto">
            <a:xfrm flipV="1">
              <a:off x="384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2" name="Rectangle 114"/>
            <p:cNvSpPr>
              <a:spLocks noChangeArrowheads="1"/>
            </p:cNvSpPr>
            <p:nvPr/>
          </p:nvSpPr>
          <p:spPr bwMode="auto">
            <a:xfrm flipV="1">
              <a:off x="4032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3" name="Rectangle 115"/>
            <p:cNvSpPr>
              <a:spLocks noChangeArrowheads="1"/>
            </p:cNvSpPr>
            <p:nvPr/>
          </p:nvSpPr>
          <p:spPr bwMode="auto">
            <a:xfrm flipV="1">
              <a:off x="4224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4" name="Rectangle 116"/>
            <p:cNvSpPr>
              <a:spLocks noChangeArrowheads="1"/>
            </p:cNvSpPr>
            <p:nvPr/>
          </p:nvSpPr>
          <p:spPr bwMode="auto">
            <a:xfrm flipV="1">
              <a:off x="4416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5" name="Rectangle 117"/>
            <p:cNvSpPr>
              <a:spLocks noChangeArrowheads="1"/>
            </p:cNvSpPr>
            <p:nvPr/>
          </p:nvSpPr>
          <p:spPr bwMode="auto">
            <a:xfrm flipV="1">
              <a:off x="4608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6" name="Rectangle 118"/>
            <p:cNvSpPr>
              <a:spLocks noChangeArrowheads="1"/>
            </p:cNvSpPr>
            <p:nvPr/>
          </p:nvSpPr>
          <p:spPr bwMode="auto">
            <a:xfrm flipV="1">
              <a:off x="480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7" name="Rectangle 119"/>
            <p:cNvSpPr>
              <a:spLocks noChangeArrowheads="1"/>
            </p:cNvSpPr>
            <p:nvPr/>
          </p:nvSpPr>
          <p:spPr bwMode="auto">
            <a:xfrm flipV="1">
              <a:off x="3840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8" name="Rectangle 120"/>
            <p:cNvSpPr>
              <a:spLocks noChangeArrowheads="1"/>
            </p:cNvSpPr>
            <p:nvPr/>
          </p:nvSpPr>
          <p:spPr bwMode="auto">
            <a:xfrm flipV="1">
              <a:off x="4032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39" name="Rectangle 121"/>
            <p:cNvSpPr>
              <a:spLocks noChangeArrowheads="1"/>
            </p:cNvSpPr>
            <p:nvPr/>
          </p:nvSpPr>
          <p:spPr bwMode="auto">
            <a:xfrm flipV="1">
              <a:off x="4224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40" name="Rectangle 122"/>
            <p:cNvSpPr>
              <a:spLocks noChangeArrowheads="1"/>
            </p:cNvSpPr>
            <p:nvPr/>
          </p:nvSpPr>
          <p:spPr bwMode="auto">
            <a:xfrm flipV="1">
              <a:off x="4416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41" name="Rectangle 123"/>
            <p:cNvSpPr>
              <a:spLocks noChangeArrowheads="1"/>
            </p:cNvSpPr>
            <p:nvPr/>
          </p:nvSpPr>
          <p:spPr bwMode="auto">
            <a:xfrm flipV="1">
              <a:off x="4608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42" name="Freeform 124"/>
            <p:cNvSpPr>
              <a:spLocks/>
            </p:cNvSpPr>
            <p:nvPr/>
          </p:nvSpPr>
          <p:spPr bwMode="auto">
            <a:xfrm flipV="1">
              <a:off x="3840" y="331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25"/>
          <p:cNvGrpSpPr>
            <a:grpSpLocks/>
          </p:cNvGrpSpPr>
          <p:nvPr/>
        </p:nvGrpSpPr>
        <p:grpSpPr bwMode="auto">
          <a:xfrm>
            <a:off x="838200" y="3581400"/>
            <a:ext cx="1219200" cy="1524000"/>
            <a:chOff x="528" y="2256"/>
            <a:chExt cx="768" cy="960"/>
          </a:xfrm>
        </p:grpSpPr>
        <p:sp>
          <p:nvSpPr>
            <p:cNvPr id="229423" name="Line 126"/>
            <p:cNvSpPr>
              <a:spLocks noChangeShapeType="1"/>
            </p:cNvSpPr>
            <p:nvPr/>
          </p:nvSpPr>
          <p:spPr bwMode="auto">
            <a:xfrm>
              <a:off x="528" y="2640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4" name="Line 127"/>
            <p:cNvSpPr>
              <a:spLocks noChangeShapeType="1"/>
            </p:cNvSpPr>
            <p:nvPr/>
          </p:nvSpPr>
          <p:spPr bwMode="auto">
            <a:xfrm>
              <a:off x="528" y="2832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5" name="Line 128"/>
            <p:cNvSpPr>
              <a:spLocks noChangeShapeType="1"/>
            </p:cNvSpPr>
            <p:nvPr/>
          </p:nvSpPr>
          <p:spPr bwMode="auto">
            <a:xfrm flipH="1">
              <a:off x="528" y="2256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29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29418" name="Line 130"/>
            <p:cNvSpPr>
              <a:spLocks noChangeShapeType="1"/>
            </p:cNvSpPr>
            <p:nvPr/>
          </p:nvSpPr>
          <p:spPr bwMode="auto">
            <a:xfrm>
              <a:off x="3840" y="3408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19" name="Line 131"/>
            <p:cNvSpPr>
              <a:spLocks noChangeShapeType="1"/>
            </p:cNvSpPr>
            <p:nvPr/>
          </p:nvSpPr>
          <p:spPr bwMode="auto">
            <a:xfrm>
              <a:off x="4032" y="3504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0" name="Line 132"/>
            <p:cNvSpPr>
              <a:spLocks noChangeShapeType="1"/>
            </p:cNvSpPr>
            <p:nvPr/>
          </p:nvSpPr>
          <p:spPr bwMode="auto">
            <a:xfrm flipV="1">
              <a:off x="4992" y="3120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1" name="Line 133"/>
            <p:cNvSpPr>
              <a:spLocks noChangeShapeType="1"/>
            </p:cNvSpPr>
            <p:nvPr/>
          </p:nvSpPr>
          <p:spPr bwMode="auto">
            <a:xfrm flipH="1">
              <a:off x="4800" y="312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2" name="Line 134"/>
            <p:cNvSpPr>
              <a:spLocks noChangeShapeType="1"/>
            </p:cNvSpPr>
            <p:nvPr/>
          </p:nvSpPr>
          <p:spPr bwMode="auto">
            <a:xfrm flipV="1">
              <a:off x="4800" y="2928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35"/>
          <p:cNvGrpSpPr>
            <a:grpSpLocks/>
          </p:cNvGrpSpPr>
          <p:nvPr/>
        </p:nvGrpSpPr>
        <p:grpSpPr bwMode="auto">
          <a:xfrm>
            <a:off x="6096000" y="2819400"/>
            <a:ext cx="1828800" cy="914400"/>
            <a:chOff x="3840" y="1776"/>
            <a:chExt cx="1152" cy="576"/>
          </a:xfrm>
        </p:grpSpPr>
        <p:sp>
          <p:nvSpPr>
            <p:cNvPr id="229413" name="Line 136"/>
            <p:cNvSpPr>
              <a:spLocks noChangeShapeType="1"/>
            </p:cNvSpPr>
            <p:nvPr/>
          </p:nvSpPr>
          <p:spPr bwMode="auto">
            <a:xfrm flipV="1">
              <a:off x="3840" y="1776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14" name="Line 137"/>
            <p:cNvSpPr>
              <a:spLocks noChangeShapeType="1"/>
            </p:cNvSpPr>
            <p:nvPr/>
          </p:nvSpPr>
          <p:spPr bwMode="auto">
            <a:xfrm flipV="1">
              <a:off x="4032" y="1776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15" name="Line 138"/>
            <p:cNvSpPr>
              <a:spLocks noChangeShapeType="1"/>
            </p:cNvSpPr>
            <p:nvPr/>
          </p:nvSpPr>
          <p:spPr bwMode="auto">
            <a:xfrm>
              <a:off x="4992" y="1776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16" name="Line 139"/>
            <p:cNvSpPr>
              <a:spLocks noChangeShapeType="1"/>
            </p:cNvSpPr>
            <p:nvPr/>
          </p:nvSpPr>
          <p:spPr bwMode="auto">
            <a:xfrm flipH="1" flipV="1">
              <a:off x="4800" y="216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17" name="Line 140"/>
            <p:cNvSpPr>
              <a:spLocks noChangeShapeType="1"/>
            </p:cNvSpPr>
            <p:nvPr/>
          </p:nvSpPr>
          <p:spPr bwMode="auto">
            <a:xfrm>
              <a:off x="4800" y="2160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41"/>
          <p:cNvGrpSpPr>
            <a:grpSpLocks/>
          </p:cNvGrpSpPr>
          <p:nvPr/>
        </p:nvGrpSpPr>
        <p:grpSpPr bwMode="auto">
          <a:xfrm>
            <a:off x="2057400" y="3429000"/>
            <a:ext cx="304800" cy="1828800"/>
            <a:chOff x="1296" y="2160"/>
            <a:chExt cx="192" cy="1152"/>
          </a:xfrm>
        </p:grpSpPr>
        <p:sp>
          <p:nvSpPr>
            <p:cNvPr id="229410" name="Line 142"/>
            <p:cNvSpPr>
              <a:spLocks noChangeShapeType="1"/>
            </p:cNvSpPr>
            <p:nvPr/>
          </p:nvSpPr>
          <p:spPr bwMode="auto">
            <a:xfrm>
              <a:off x="1296" y="3216"/>
              <a:ext cx="192" cy="9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11" name="Line 143"/>
            <p:cNvSpPr>
              <a:spLocks noChangeShapeType="1"/>
            </p:cNvSpPr>
            <p:nvPr/>
          </p:nvSpPr>
          <p:spPr bwMode="auto">
            <a:xfrm flipV="1">
              <a:off x="1488" y="2160"/>
              <a:ext cx="0" cy="1152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12" name="Line 144"/>
            <p:cNvSpPr>
              <a:spLocks noChangeShapeType="1"/>
            </p:cNvSpPr>
            <p:nvPr/>
          </p:nvSpPr>
          <p:spPr bwMode="auto">
            <a:xfrm flipH="1">
              <a:off x="1296" y="2160"/>
              <a:ext cx="192" cy="9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9390" name="Group 145"/>
          <p:cNvGrpSpPr>
            <a:grpSpLocks/>
          </p:cNvGrpSpPr>
          <p:nvPr/>
        </p:nvGrpSpPr>
        <p:grpSpPr bwMode="auto">
          <a:xfrm flipV="1">
            <a:off x="5791200" y="4343400"/>
            <a:ext cx="1828800" cy="1066800"/>
            <a:chOff x="3648" y="1872"/>
            <a:chExt cx="1152" cy="672"/>
          </a:xfrm>
        </p:grpSpPr>
        <p:sp>
          <p:nvSpPr>
            <p:cNvPr id="229401" name="Rectangle 146"/>
            <p:cNvSpPr>
              <a:spLocks noChangeArrowheads="1"/>
            </p:cNvSpPr>
            <p:nvPr/>
          </p:nvSpPr>
          <p:spPr bwMode="auto">
            <a:xfrm>
              <a:off x="3648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02" name="Rectangle 147"/>
            <p:cNvSpPr>
              <a:spLocks noChangeArrowheads="1"/>
            </p:cNvSpPr>
            <p:nvPr/>
          </p:nvSpPr>
          <p:spPr bwMode="auto">
            <a:xfrm>
              <a:off x="3840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03" name="Rectangle 148"/>
            <p:cNvSpPr>
              <a:spLocks noChangeArrowheads="1"/>
            </p:cNvSpPr>
            <p:nvPr/>
          </p:nvSpPr>
          <p:spPr bwMode="auto">
            <a:xfrm>
              <a:off x="4032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04" name="Rectangle 149"/>
            <p:cNvSpPr>
              <a:spLocks noChangeArrowheads="1"/>
            </p:cNvSpPr>
            <p:nvPr/>
          </p:nvSpPr>
          <p:spPr bwMode="auto">
            <a:xfrm>
              <a:off x="4224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05" name="Rectangle 150"/>
            <p:cNvSpPr>
              <a:spLocks noChangeArrowheads="1"/>
            </p:cNvSpPr>
            <p:nvPr/>
          </p:nvSpPr>
          <p:spPr bwMode="auto">
            <a:xfrm>
              <a:off x="4416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06" name="Rectangle 151"/>
            <p:cNvSpPr>
              <a:spLocks noChangeArrowheads="1"/>
            </p:cNvSpPr>
            <p:nvPr/>
          </p:nvSpPr>
          <p:spPr bwMode="auto">
            <a:xfrm>
              <a:off x="4608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07" name="Rectangle 152"/>
            <p:cNvSpPr>
              <a:spLocks noChangeArrowheads="1"/>
            </p:cNvSpPr>
            <p:nvPr/>
          </p:nvSpPr>
          <p:spPr bwMode="auto">
            <a:xfrm>
              <a:off x="3648" y="196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08" name="Rectangle 153"/>
            <p:cNvSpPr>
              <a:spLocks noChangeArrowheads="1"/>
            </p:cNvSpPr>
            <p:nvPr/>
          </p:nvSpPr>
          <p:spPr bwMode="auto">
            <a:xfrm>
              <a:off x="3648" y="21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09" name="Freeform 154"/>
            <p:cNvSpPr>
              <a:spLocks/>
            </p:cNvSpPr>
            <p:nvPr/>
          </p:nvSpPr>
          <p:spPr bwMode="auto">
            <a:xfrm>
              <a:off x="3648" y="1872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55"/>
          <p:cNvGrpSpPr>
            <a:grpSpLocks/>
          </p:cNvGrpSpPr>
          <p:nvPr/>
        </p:nvGrpSpPr>
        <p:grpSpPr bwMode="auto">
          <a:xfrm>
            <a:off x="5791200" y="2971800"/>
            <a:ext cx="1828800" cy="1066800"/>
            <a:chOff x="3648" y="1872"/>
            <a:chExt cx="1152" cy="672"/>
          </a:xfrm>
        </p:grpSpPr>
        <p:sp>
          <p:nvSpPr>
            <p:cNvPr id="229397" name="Line 156"/>
            <p:cNvSpPr>
              <a:spLocks noChangeShapeType="1"/>
            </p:cNvSpPr>
            <p:nvPr/>
          </p:nvSpPr>
          <p:spPr bwMode="auto">
            <a:xfrm flipH="1">
              <a:off x="3648" y="1872"/>
              <a:ext cx="192" cy="9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398" name="Line 157"/>
            <p:cNvSpPr>
              <a:spLocks noChangeShapeType="1"/>
            </p:cNvSpPr>
            <p:nvPr/>
          </p:nvSpPr>
          <p:spPr bwMode="auto">
            <a:xfrm>
              <a:off x="3648" y="1968"/>
              <a:ext cx="0" cy="57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399" name="Line 158"/>
            <p:cNvSpPr>
              <a:spLocks noChangeShapeType="1"/>
            </p:cNvSpPr>
            <p:nvPr/>
          </p:nvSpPr>
          <p:spPr bwMode="auto">
            <a:xfrm>
              <a:off x="3648" y="2544"/>
              <a:ext cx="1152" cy="0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00" name="Line 159"/>
            <p:cNvSpPr>
              <a:spLocks noChangeShapeType="1"/>
            </p:cNvSpPr>
            <p:nvPr/>
          </p:nvSpPr>
          <p:spPr bwMode="auto">
            <a:xfrm flipV="1">
              <a:off x="4800" y="2352"/>
              <a:ext cx="0" cy="192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60"/>
          <p:cNvGrpSpPr>
            <a:grpSpLocks/>
          </p:cNvGrpSpPr>
          <p:nvPr/>
        </p:nvGrpSpPr>
        <p:grpSpPr bwMode="auto">
          <a:xfrm flipV="1">
            <a:off x="5791200" y="4343400"/>
            <a:ext cx="1828800" cy="1066800"/>
            <a:chOff x="3648" y="1872"/>
            <a:chExt cx="1152" cy="672"/>
          </a:xfrm>
        </p:grpSpPr>
        <p:sp>
          <p:nvSpPr>
            <p:cNvPr id="229393" name="Line 161"/>
            <p:cNvSpPr>
              <a:spLocks noChangeShapeType="1"/>
            </p:cNvSpPr>
            <p:nvPr/>
          </p:nvSpPr>
          <p:spPr bwMode="auto">
            <a:xfrm flipH="1">
              <a:off x="3648" y="1872"/>
              <a:ext cx="192" cy="9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394" name="Line 162"/>
            <p:cNvSpPr>
              <a:spLocks noChangeShapeType="1"/>
            </p:cNvSpPr>
            <p:nvPr/>
          </p:nvSpPr>
          <p:spPr bwMode="auto">
            <a:xfrm>
              <a:off x="3648" y="1968"/>
              <a:ext cx="0" cy="57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395" name="Line 163"/>
            <p:cNvSpPr>
              <a:spLocks noChangeShapeType="1"/>
            </p:cNvSpPr>
            <p:nvPr/>
          </p:nvSpPr>
          <p:spPr bwMode="auto">
            <a:xfrm>
              <a:off x="3648" y="2544"/>
              <a:ext cx="1152" cy="0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396" name="Line 164"/>
            <p:cNvSpPr>
              <a:spLocks noChangeShapeType="1"/>
            </p:cNvSpPr>
            <p:nvPr/>
          </p:nvSpPr>
          <p:spPr bwMode="auto">
            <a:xfrm flipV="1">
              <a:off x="4800" y="2352"/>
              <a:ext cx="0" cy="192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426" name="Group 2"/>
          <p:cNvGrpSpPr>
            <a:grpSpLocks/>
          </p:cNvGrpSpPr>
          <p:nvPr/>
        </p:nvGrpSpPr>
        <p:grpSpPr bwMode="auto">
          <a:xfrm>
            <a:off x="5791200" y="2971800"/>
            <a:ext cx="1828800" cy="1066800"/>
            <a:chOff x="3648" y="1872"/>
            <a:chExt cx="1152" cy="672"/>
          </a:xfrm>
        </p:grpSpPr>
        <p:sp>
          <p:nvSpPr>
            <p:cNvPr id="231579" name="Rectangle 3"/>
            <p:cNvSpPr>
              <a:spLocks noChangeArrowheads="1"/>
            </p:cNvSpPr>
            <p:nvPr/>
          </p:nvSpPr>
          <p:spPr bwMode="auto">
            <a:xfrm>
              <a:off x="3648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80" name="Rectangle 4"/>
            <p:cNvSpPr>
              <a:spLocks noChangeArrowheads="1"/>
            </p:cNvSpPr>
            <p:nvPr/>
          </p:nvSpPr>
          <p:spPr bwMode="auto">
            <a:xfrm>
              <a:off x="3840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81" name="Rectangle 5"/>
            <p:cNvSpPr>
              <a:spLocks noChangeArrowheads="1"/>
            </p:cNvSpPr>
            <p:nvPr/>
          </p:nvSpPr>
          <p:spPr bwMode="auto">
            <a:xfrm>
              <a:off x="4032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82" name="Rectangle 6"/>
            <p:cNvSpPr>
              <a:spLocks noChangeArrowheads="1"/>
            </p:cNvSpPr>
            <p:nvPr/>
          </p:nvSpPr>
          <p:spPr bwMode="auto">
            <a:xfrm>
              <a:off x="4224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83" name="Rectangle 7"/>
            <p:cNvSpPr>
              <a:spLocks noChangeArrowheads="1"/>
            </p:cNvSpPr>
            <p:nvPr/>
          </p:nvSpPr>
          <p:spPr bwMode="auto">
            <a:xfrm>
              <a:off x="4416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84" name="Rectangle 8"/>
            <p:cNvSpPr>
              <a:spLocks noChangeArrowheads="1"/>
            </p:cNvSpPr>
            <p:nvPr/>
          </p:nvSpPr>
          <p:spPr bwMode="auto">
            <a:xfrm>
              <a:off x="4608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85" name="Rectangle 9"/>
            <p:cNvSpPr>
              <a:spLocks noChangeArrowheads="1"/>
            </p:cNvSpPr>
            <p:nvPr/>
          </p:nvSpPr>
          <p:spPr bwMode="auto">
            <a:xfrm>
              <a:off x="3648" y="196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86" name="Rectangle 10"/>
            <p:cNvSpPr>
              <a:spLocks noChangeArrowheads="1"/>
            </p:cNvSpPr>
            <p:nvPr/>
          </p:nvSpPr>
          <p:spPr bwMode="auto">
            <a:xfrm>
              <a:off x="3648" y="21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87" name="Freeform 11"/>
            <p:cNvSpPr>
              <a:spLocks/>
            </p:cNvSpPr>
            <p:nvPr/>
          </p:nvSpPr>
          <p:spPr bwMode="auto">
            <a:xfrm>
              <a:off x="3648" y="1872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1427" name="Group 12"/>
          <p:cNvGrpSpPr>
            <a:grpSpLocks/>
          </p:cNvGrpSpPr>
          <p:nvPr/>
        </p:nvGrpSpPr>
        <p:grpSpPr bwMode="auto">
          <a:xfrm>
            <a:off x="2057400" y="3429000"/>
            <a:ext cx="304800" cy="1828800"/>
            <a:chOff x="1296" y="2160"/>
            <a:chExt cx="192" cy="1152"/>
          </a:xfrm>
        </p:grpSpPr>
        <p:sp>
          <p:nvSpPr>
            <p:cNvPr id="231573" name="Rectangle 13"/>
            <p:cNvSpPr>
              <a:spLocks noChangeArrowheads="1"/>
            </p:cNvSpPr>
            <p:nvPr/>
          </p:nvSpPr>
          <p:spPr bwMode="auto">
            <a:xfrm>
              <a:off x="1296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74" name="Rectangle 14"/>
            <p:cNvSpPr>
              <a:spLocks noChangeArrowheads="1"/>
            </p:cNvSpPr>
            <p:nvPr/>
          </p:nvSpPr>
          <p:spPr bwMode="auto">
            <a:xfrm>
              <a:off x="1296" y="25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75" name="Freeform 15"/>
            <p:cNvSpPr>
              <a:spLocks/>
            </p:cNvSpPr>
            <p:nvPr/>
          </p:nvSpPr>
          <p:spPr bwMode="auto">
            <a:xfrm>
              <a:off x="1296" y="216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76" name="Rectangle 16"/>
            <p:cNvSpPr>
              <a:spLocks noChangeArrowheads="1"/>
            </p:cNvSpPr>
            <p:nvPr/>
          </p:nvSpPr>
          <p:spPr bwMode="auto">
            <a:xfrm flipV="1">
              <a:off x="1296" y="29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77" name="Rectangle 17"/>
            <p:cNvSpPr>
              <a:spLocks noChangeArrowheads="1"/>
            </p:cNvSpPr>
            <p:nvPr/>
          </p:nvSpPr>
          <p:spPr bwMode="auto">
            <a:xfrm flipV="1">
              <a:off x="1296" y="27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78" name="Freeform 18"/>
            <p:cNvSpPr>
              <a:spLocks/>
            </p:cNvSpPr>
            <p:nvPr/>
          </p:nvSpPr>
          <p:spPr bwMode="auto">
            <a:xfrm flipV="1">
              <a:off x="1296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1428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Parallel Pipelines</a:t>
            </a:r>
          </a:p>
        </p:txBody>
      </p:sp>
      <p:sp>
        <p:nvSpPr>
          <p:cNvPr id="231429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Ghost cells can solve most of these problems.</a:t>
            </a:r>
          </a:p>
        </p:txBody>
      </p:sp>
      <p:grpSp>
        <p:nvGrpSpPr>
          <p:cNvPr id="231430" name="Group 21"/>
          <p:cNvGrpSpPr>
            <a:grpSpLocks/>
          </p:cNvGrpSpPr>
          <p:nvPr/>
        </p:nvGrpSpPr>
        <p:grpSpPr bwMode="auto">
          <a:xfrm>
            <a:off x="2590800" y="3429000"/>
            <a:ext cx="3048000" cy="1828800"/>
            <a:chOff x="1632" y="2160"/>
            <a:chExt cx="1920" cy="1152"/>
          </a:xfrm>
        </p:grpSpPr>
        <p:sp>
          <p:nvSpPr>
            <p:cNvPr id="231523" name="Rectangle 22"/>
            <p:cNvSpPr>
              <a:spLocks noChangeArrowheads="1"/>
            </p:cNvSpPr>
            <p:nvPr/>
          </p:nvSpPr>
          <p:spPr bwMode="auto">
            <a:xfrm>
              <a:off x="2592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24" name="Rectangle 23"/>
            <p:cNvSpPr>
              <a:spLocks noChangeArrowheads="1"/>
            </p:cNvSpPr>
            <p:nvPr/>
          </p:nvSpPr>
          <p:spPr bwMode="auto">
            <a:xfrm>
              <a:off x="2784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25" name="Rectangle 24"/>
            <p:cNvSpPr>
              <a:spLocks noChangeArrowheads="1"/>
            </p:cNvSpPr>
            <p:nvPr/>
          </p:nvSpPr>
          <p:spPr bwMode="auto">
            <a:xfrm>
              <a:off x="2976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26" name="Rectangle 25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27" name="Rectangle 26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28" name="Rectangle 27"/>
            <p:cNvSpPr>
              <a:spLocks noChangeArrowheads="1"/>
            </p:cNvSpPr>
            <p:nvPr/>
          </p:nvSpPr>
          <p:spPr bwMode="auto">
            <a:xfrm>
              <a:off x="220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29" name="Rectangle 28"/>
            <p:cNvSpPr>
              <a:spLocks noChangeArrowheads="1"/>
            </p:cNvSpPr>
            <p:nvPr/>
          </p:nvSpPr>
          <p:spPr bwMode="auto">
            <a:xfrm>
              <a:off x="240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0" name="Rectangle 29"/>
            <p:cNvSpPr>
              <a:spLocks noChangeArrowheads="1"/>
            </p:cNvSpPr>
            <p:nvPr/>
          </p:nvSpPr>
          <p:spPr bwMode="auto">
            <a:xfrm>
              <a:off x="2592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1" name="Rectangle 30"/>
            <p:cNvSpPr>
              <a:spLocks noChangeArrowheads="1"/>
            </p:cNvSpPr>
            <p:nvPr/>
          </p:nvSpPr>
          <p:spPr bwMode="auto">
            <a:xfrm>
              <a:off x="2784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2" name="Rectangle 31"/>
            <p:cNvSpPr>
              <a:spLocks noChangeArrowheads="1"/>
            </p:cNvSpPr>
            <p:nvPr/>
          </p:nvSpPr>
          <p:spPr bwMode="auto">
            <a:xfrm>
              <a:off x="2976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3" name="Rectangle 32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4" name="Rectangle 33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5" name="Rectangle 34"/>
            <p:cNvSpPr>
              <a:spLocks noChangeArrowheads="1"/>
            </p:cNvSpPr>
            <p:nvPr/>
          </p:nvSpPr>
          <p:spPr bwMode="auto">
            <a:xfrm>
              <a:off x="182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6" name="Rectangle 35"/>
            <p:cNvSpPr>
              <a:spLocks noChangeArrowheads="1"/>
            </p:cNvSpPr>
            <p:nvPr/>
          </p:nvSpPr>
          <p:spPr bwMode="auto">
            <a:xfrm>
              <a:off x="201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7" name="Rectangle 36"/>
            <p:cNvSpPr>
              <a:spLocks noChangeArrowheads="1"/>
            </p:cNvSpPr>
            <p:nvPr/>
          </p:nvSpPr>
          <p:spPr bwMode="auto">
            <a:xfrm>
              <a:off x="220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8" name="Rectangle 37"/>
            <p:cNvSpPr>
              <a:spLocks noChangeArrowheads="1"/>
            </p:cNvSpPr>
            <p:nvPr/>
          </p:nvSpPr>
          <p:spPr bwMode="auto">
            <a:xfrm>
              <a:off x="2400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39" name="Rectangle 38"/>
            <p:cNvSpPr>
              <a:spLocks noChangeArrowheads="1"/>
            </p:cNvSpPr>
            <p:nvPr/>
          </p:nvSpPr>
          <p:spPr bwMode="auto">
            <a:xfrm>
              <a:off x="2592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40" name="Rectangle 39"/>
            <p:cNvSpPr>
              <a:spLocks noChangeArrowheads="1"/>
            </p:cNvSpPr>
            <p:nvPr/>
          </p:nvSpPr>
          <p:spPr bwMode="auto">
            <a:xfrm>
              <a:off x="2784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41" name="Rectangle 40"/>
            <p:cNvSpPr>
              <a:spLocks noChangeArrowheads="1"/>
            </p:cNvSpPr>
            <p:nvPr/>
          </p:nvSpPr>
          <p:spPr bwMode="auto">
            <a:xfrm>
              <a:off x="2976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42" name="Rectangle 41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43" name="Freeform 42"/>
            <p:cNvSpPr>
              <a:spLocks/>
            </p:cNvSpPr>
            <p:nvPr/>
          </p:nvSpPr>
          <p:spPr bwMode="auto">
            <a:xfrm>
              <a:off x="1632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44" name="Freeform 43"/>
            <p:cNvSpPr>
              <a:spLocks/>
            </p:cNvSpPr>
            <p:nvPr/>
          </p:nvSpPr>
          <p:spPr bwMode="auto">
            <a:xfrm>
              <a:off x="1824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45" name="Freeform 44"/>
            <p:cNvSpPr>
              <a:spLocks/>
            </p:cNvSpPr>
            <p:nvPr/>
          </p:nvSpPr>
          <p:spPr bwMode="auto">
            <a:xfrm>
              <a:off x="2016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46" name="Freeform 45"/>
            <p:cNvSpPr>
              <a:spLocks/>
            </p:cNvSpPr>
            <p:nvPr/>
          </p:nvSpPr>
          <p:spPr bwMode="auto">
            <a:xfrm>
              <a:off x="2208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47" name="Freeform 46"/>
            <p:cNvSpPr>
              <a:spLocks/>
            </p:cNvSpPr>
            <p:nvPr/>
          </p:nvSpPr>
          <p:spPr bwMode="auto">
            <a:xfrm>
              <a:off x="2400" y="216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48" name="Rectangle 47"/>
            <p:cNvSpPr>
              <a:spLocks noChangeArrowheads="1"/>
            </p:cNvSpPr>
            <p:nvPr/>
          </p:nvSpPr>
          <p:spPr bwMode="auto">
            <a:xfrm flipV="1">
              <a:off x="2592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49" name="Rectangle 48"/>
            <p:cNvSpPr>
              <a:spLocks noChangeArrowheads="1"/>
            </p:cNvSpPr>
            <p:nvPr/>
          </p:nvSpPr>
          <p:spPr bwMode="auto">
            <a:xfrm flipV="1">
              <a:off x="2784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0" name="Rectangle 49"/>
            <p:cNvSpPr>
              <a:spLocks noChangeArrowheads="1"/>
            </p:cNvSpPr>
            <p:nvPr/>
          </p:nvSpPr>
          <p:spPr bwMode="auto">
            <a:xfrm flipV="1">
              <a:off x="2976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1" name="Rectangle 50"/>
            <p:cNvSpPr>
              <a:spLocks noChangeArrowheads="1"/>
            </p:cNvSpPr>
            <p:nvPr/>
          </p:nvSpPr>
          <p:spPr bwMode="auto">
            <a:xfrm flipV="1">
              <a:off x="3168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2" name="Rectangle 51"/>
            <p:cNvSpPr>
              <a:spLocks noChangeArrowheads="1"/>
            </p:cNvSpPr>
            <p:nvPr/>
          </p:nvSpPr>
          <p:spPr bwMode="auto">
            <a:xfrm flipV="1">
              <a:off x="3360" y="3120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3" name="Rectangle 52"/>
            <p:cNvSpPr>
              <a:spLocks noChangeArrowheads="1"/>
            </p:cNvSpPr>
            <p:nvPr/>
          </p:nvSpPr>
          <p:spPr bwMode="auto">
            <a:xfrm flipV="1">
              <a:off x="220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4" name="Rectangle 53"/>
            <p:cNvSpPr>
              <a:spLocks noChangeArrowheads="1"/>
            </p:cNvSpPr>
            <p:nvPr/>
          </p:nvSpPr>
          <p:spPr bwMode="auto">
            <a:xfrm flipV="1">
              <a:off x="240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5" name="Rectangle 54"/>
            <p:cNvSpPr>
              <a:spLocks noChangeArrowheads="1"/>
            </p:cNvSpPr>
            <p:nvPr/>
          </p:nvSpPr>
          <p:spPr bwMode="auto">
            <a:xfrm flipV="1">
              <a:off x="2592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6" name="Rectangle 55"/>
            <p:cNvSpPr>
              <a:spLocks noChangeArrowheads="1"/>
            </p:cNvSpPr>
            <p:nvPr/>
          </p:nvSpPr>
          <p:spPr bwMode="auto">
            <a:xfrm flipV="1">
              <a:off x="2784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7" name="Rectangle 56"/>
            <p:cNvSpPr>
              <a:spLocks noChangeArrowheads="1"/>
            </p:cNvSpPr>
            <p:nvPr/>
          </p:nvSpPr>
          <p:spPr bwMode="auto">
            <a:xfrm flipV="1">
              <a:off x="2976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8" name="Rectangle 57"/>
            <p:cNvSpPr>
              <a:spLocks noChangeArrowheads="1"/>
            </p:cNvSpPr>
            <p:nvPr/>
          </p:nvSpPr>
          <p:spPr bwMode="auto">
            <a:xfrm flipV="1">
              <a:off x="3168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59" name="Rectangle 58"/>
            <p:cNvSpPr>
              <a:spLocks noChangeArrowheads="1"/>
            </p:cNvSpPr>
            <p:nvPr/>
          </p:nvSpPr>
          <p:spPr bwMode="auto">
            <a:xfrm flipV="1">
              <a:off x="3360" y="2928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0" name="Rectangle 59"/>
            <p:cNvSpPr>
              <a:spLocks noChangeArrowheads="1"/>
            </p:cNvSpPr>
            <p:nvPr/>
          </p:nvSpPr>
          <p:spPr bwMode="auto">
            <a:xfrm flipV="1">
              <a:off x="182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1" name="Rectangle 60"/>
            <p:cNvSpPr>
              <a:spLocks noChangeArrowheads="1"/>
            </p:cNvSpPr>
            <p:nvPr/>
          </p:nvSpPr>
          <p:spPr bwMode="auto">
            <a:xfrm flipV="1">
              <a:off x="201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2" name="Rectangle 61"/>
            <p:cNvSpPr>
              <a:spLocks noChangeArrowheads="1"/>
            </p:cNvSpPr>
            <p:nvPr/>
          </p:nvSpPr>
          <p:spPr bwMode="auto">
            <a:xfrm flipV="1">
              <a:off x="220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3" name="Rectangle 62"/>
            <p:cNvSpPr>
              <a:spLocks noChangeArrowheads="1"/>
            </p:cNvSpPr>
            <p:nvPr/>
          </p:nvSpPr>
          <p:spPr bwMode="auto">
            <a:xfrm flipV="1">
              <a:off x="2400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4" name="Rectangle 63"/>
            <p:cNvSpPr>
              <a:spLocks noChangeArrowheads="1"/>
            </p:cNvSpPr>
            <p:nvPr/>
          </p:nvSpPr>
          <p:spPr bwMode="auto">
            <a:xfrm flipV="1">
              <a:off x="2592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5" name="Rectangle 64"/>
            <p:cNvSpPr>
              <a:spLocks noChangeArrowheads="1"/>
            </p:cNvSpPr>
            <p:nvPr/>
          </p:nvSpPr>
          <p:spPr bwMode="auto">
            <a:xfrm flipV="1">
              <a:off x="2784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6" name="Rectangle 65"/>
            <p:cNvSpPr>
              <a:spLocks noChangeArrowheads="1"/>
            </p:cNvSpPr>
            <p:nvPr/>
          </p:nvSpPr>
          <p:spPr bwMode="auto">
            <a:xfrm flipV="1">
              <a:off x="2976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7" name="Rectangle 66"/>
            <p:cNvSpPr>
              <a:spLocks noChangeArrowheads="1"/>
            </p:cNvSpPr>
            <p:nvPr/>
          </p:nvSpPr>
          <p:spPr bwMode="auto">
            <a:xfrm flipV="1">
              <a:off x="3168" y="2736"/>
              <a:ext cx="192" cy="192"/>
            </a:xfrm>
            <a:prstGeom prst="rect">
              <a:avLst/>
            </a:prstGeom>
            <a:noFill/>
            <a:ln w="3175">
              <a:solidFill>
                <a:srgbClr val="DDDDD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68" name="Freeform 67"/>
            <p:cNvSpPr>
              <a:spLocks/>
            </p:cNvSpPr>
            <p:nvPr/>
          </p:nvSpPr>
          <p:spPr bwMode="auto">
            <a:xfrm flipV="1">
              <a:off x="1632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69" name="Freeform 68"/>
            <p:cNvSpPr>
              <a:spLocks/>
            </p:cNvSpPr>
            <p:nvPr/>
          </p:nvSpPr>
          <p:spPr bwMode="auto">
            <a:xfrm flipV="1">
              <a:off x="1824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70" name="Freeform 69"/>
            <p:cNvSpPr>
              <a:spLocks/>
            </p:cNvSpPr>
            <p:nvPr/>
          </p:nvSpPr>
          <p:spPr bwMode="auto">
            <a:xfrm flipV="1">
              <a:off x="2016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71" name="Freeform 70"/>
            <p:cNvSpPr>
              <a:spLocks/>
            </p:cNvSpPr>
            <p:nvPr/>
          </p:nvSpPr>
          <p:spPr bwMode="auto">
            <a:xfrm flipV="1">
              <a:off x="2208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72" name="Freeform 71"/>
            <p:cNvSpPr>
              <a:spLocks/>
            </p:cNvSpPr>
            <p:nvPr/>
          </p:nvSpPr>
          <p:spPr bwMode="auto">
            <a:xfrm flipV="1">
              <a:off x="2400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noFill/>
            <a:ln w="3175">
              <a:solidFill>
                <a:srgbClr val="DDDDDD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6096000" y="2819400"/>
            <a:ext cx="1828800" cy="914400"/>
            <a:chOff x="3840" y="1776"/>
            <a:chExt cx="1152" cy="576"/>
          </a:xfrm>
          <a:solidFill>
            <a:srgbClr val="FFFF66"/>
          </a:solidFill>
        </p:grpSpPr>
        <p:sp>
          <p:nvSpPr>
            <p:cNvPr id="212067" name="Rectangle 73"/>
            <p:cNvSpPr>
              <a:spLocks noChangeArrowheads="1"/>
            </p:cNvSpPr>
            <p:nvPr/>
          </p:nvSpPr>
          <p:spPr bwMode="auto">
            <a:xfrm>
              <a:off x="4032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68" name="Rectangle 74"/>
            <p:cNvSpPr>
              <a:spLocks noChangeArrowheads="1"/>
            </p:cNvSpPr>
            <p:nvPr/>
          </p:nvSpPr>
          <p:spPr bwMode="auto">
            <a:xfrm>
              <a:off x="4224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69" name="Rectangle 75"/>
            <p:cNvSpPr>
              <a:spLocks noChangeArrowheads="1"/>
            </p:cNvSpPr>
            <p:nvPr/>
          </p:nvSpPr>
          <p:spPr bwMode="auto">
            <a:xfrm>
              <a:off x="4416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70" name="Rectangle 76"/>
            <p:cNvSpPr>
              <a:spLocks noChangeArrowheads="1"/>
            </p:cNvSpPr>
            <p:nvPr/>
          </p:nvSpPr>
          <p:spPr bwMode="auto">
            <a:xfrm>
              <a:off x="4608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71" name="Rectangle 77"/>
            <p:cNvSpPr>
              <a:spLocks noChangeArrowheads="1"/>
            </p:cNvSpPr>
            <p:nvPr/>
          </p:nvSpPr>
          <p:spPr bwMode="auto">
            <a:xfrm>
              <a:off x="4800" y="17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72" name="Rectangle 78"/>
            <p:cNvSpPr>
              <a:spLocks noChangeArrowheads="1"/>
            </p:cNvSpPr>
            <p:nvPr/>
          </p:nvSpPr>
          <p:spPr bwMode="auto">
            <a:xfrm>
              <a:off x="384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73" name="Rectangle 79"/>
            <p:cNvSpPr>
              <a:spLocks noChangeArrowheads="1"/>
            </p:cNvSpPr>
            <p:nvPr/>
          </p:nvSpPr>
          <p:spPr bwMode="auto">
            <a:xfrm>
              <a:off x="4032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74" name="Rectangle 80"/>
            <p:cNvSpPr>
              <a:spLocks noChangeArrowheads="1"/>
            </p:cNvSpPr>
            <p:nvPr/>
          </p:nvSpPr>
          <p:spPr bwMode="auto">
            <a:xfrm>
              <a:off x="4224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75" name="Rectangle 81"/>
            <p:cNvSpPr>
              <a:spLocks noChangeArrowheads="1"/>
            </p:cNvSpPr>
            <p:nvPr/>
          </p:nvSpPr>
          <p:spPr bwMode="auto">
            <a:xfrm>
              <a:off x="4416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76" name="Rectangle 82"/>
            <p:cNvSpPr>
              <a:spLocks noChangeArrowheads="1"/>
            </p:cNvSpPr>
            <p:nvPr/>
          </p:nvSpPr>
          <p:spPr bwMode="auto">
            <a:xfrm>
              <a:off x="4608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77" name="Rectangle 83"/>
            <p:cNvSpPr>
              <a:spLocks noChangeArrowheads="1"/>
            </p:cNvSpPr>
            <p:nvPr/>
          </p:nvSpPr>
          <p:spPr bwMode="auto">
            <a:xfrm>
              <a:off x="4800" y="196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78" name="Rectangle 84"/>
            <p:cNvSpPr>
              <a:spLocks noChangeArrowheads="1"/>
            </p:cNvSpPr>
            <p:nvPr/>
          </p:nvSpPr>
          <p:spPr bwMode="auto">
            <a:xfrm>
              <a:off x="3840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79" name="Rectangle 85"/>
            <p:cNvSpPr>
              <a:spLocks noChangeArrowheads="1"/>
            </p:cNvSpPr>
            <p:nvPr/>
          </p:nvSpPr>
          <p:spPr bwMode="auto">
            <a:xfrm>
              <a:off x="4032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80" name="Rectangle 86"/>
            <p:cNvSpPr>
              <a:spLocks noChangeArrowheads="1"/>
            </p:cNvSpPr>
            <p:nvPr/>
          </p:nvSpPr>
          <p:spPr bwMode="auto">
            <a:xfrm>
              <a:off x="4224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81" name="Rectangle 87"/>
            <p:cNvSpPr>
              <a:spLocks noChangeArrowheads="1"/>
            </p:cNvSpPr>
            <p:nvPr/>
          </p:nvSpPr>
          <p:spPr bwMode="auto">
            <a:xfrm>
              <a:off x="4416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82" name="Rectangle 88"/>
            <p:cNvSpPr>
              <a:spLocks noChangeArrowheads="1"/>
            </p:cNvSpPr>
            <p:nvPr/>
          </p:nvSpPr>
          <p:spPr bwMode="auto">
            <a:xfrm>
              <a:off x="4608" y="216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2083" name="Freeform 89"/>
            <p:cNvSpPr>
              <a:spLocks/>
            </p:cNvSpPr>
            <p:nvPr/>
          </p:nvSpPr>
          <p:spPr bwMode="auto">
            <a:xfrm>
              <a:off x="3840" y="177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</p:grpSp>
      <p:grpSp>
        <p:nvGrpSpPr>
          <p:cNvPr id="231432" name="Group 90"/>
          <p:cNvGrpSpPr>
            <a:grpSpLocks/>
          </p:cNvGrpSpPr>
          <p:nvPr/>
        </p:nvGrpSpPr>
        <p:grpSpPr bwMode="auto">
          <a:xfrm>
            <a:off x="838200" y="3581400"/>
            <a:ext cx="1219200" cy="1524000"/>
            <a:chOff x="528" y="2256"/>
            <a:chExt cx="768" cy="960"/>
          </a:xfrm>
        </p:grpSpPr>
        <p:sp>
          <p:nvSpPr>
            <p:cNvPr id="231507" name="Rectangle 91"/>
            <p:cNvSpPr>
              <a:spLocks noChangeArrowheads="1"/>
            </p:cNvSpPr>
            <p:nvPr/>
          </p:nvSpPr>
          <p:spPr bwMode="auto">
            <a:xfrm>
              <a:off x="1104" y="235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8" name="Rectangle 92"/>
            <p:cNvSpPr>
              <a:spLocks noChangeArrowheads="1"/>
            </p:cNvSpPr>
            <p:nvPr/>
          </p:nvSpPr>
          <p:spPr bwMode="auto">
            <a:xfrm>
              <a:off x="720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9" name="Rectangle 93"/>
            <p:cNvSpPr>
              <a:spLocks noChangeArrowheads="1"/>
            </p:cNvSpPr>
            <p:nvPr/>
          </p:nvSpPr>
          <p:spPr bwMode="auto">
            <a:xfrm>
              <a:off x="912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10" name="Rectangle 94"/>
            <p:cNvSpPr>
              <a:spLocks noChangeArrowheads="1"/>
            </p:cNvSpPr>
            <p:nvPr/>
          </p:nvSpPr>
          <p:spPr bwMode="auto">
            <a:xfrm>
              <a:off x="1104" y="254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11" name="Freeform 95"/>
            <p:cNvSpPr>
              <a:spLocks/>
            </p:cNvSpPr>
            <p:nvPr/>
          </p:nvSpPr>
          <p:spPr bwMode="auto">
            <a:xfrm>
              <a:off x="528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12" name="Freeform 96"/>
            <p:cNvSpPr>
              <a:spLocks/>
            </p:cNvSpPr>
            <p:nvPr/>
          </p:nvSpPr>
          <p:spPr bwMode="auto">
            <a:xfrm>
              <a:off x="720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13" name="Freeform 97"/>
            <p:cNvSpPr>
              <a:spLocks/>
            </p:cNvSpPr>
            <p:nvPr/>
          </p:nvSpPr>
          <p:spPr bwMode="auto">
            <a:xfrm>
              <a:off x="912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14" name="Freeform 98"/>
            <p:cNvSpPr>
              <a:spLocks/>
            </p:cNvSpPr>
            <p:nvPr/>
          </p:nvSpPr>
          <p:spPr bwMode="auto">
            <a:xfrm>
              <a:off x="1104" y="225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15" name="Rectangle 99"/>
            <p:cNvSpPr>
              <a:spLocks noChangeArrowheads="1"/>
            </p:cNvSpPr>
            <p:nvPr/>
          </p:nvSpPr>
          <p:spPr bwMode="auto">
            <a:xfrm flipV="1">
              <a:off x="1104" y="292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16" name="Rectangle 100"/>
            <p:cNvSpPr>
              <a:spLocks noChangeArrowheads="1"/>
            </p:cNvSpPr>
            <p:nvPr/>
          </p:nvSpPr>
          <p:spPr bwMode="auto">
            <a:xfrm flipV="1">
              <a:off x="720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17" name="Rectangle 101"/>
            <p:cNvSpPr>
              <a:spLocks noChangeArrowheads="1"/>
            </p:cNvSpPr>
            <p:nvPr/>
          </p:nvSpPr>
          <p:spPr bwMode="auto">
            <a:xfrm flipV="1">
              <a:off x="912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18" name="Rectangle 102"/>
            <p:cNvSpPr>
              <a:spLocks noChangeArrowheads="1"/>
            </p:cNvSpPr>
            <p:nvPr/>
          </p:nvSpPr>
          <p:spPr bwMode="auto">
            <a:xfrm flipV="1">
              <a:off x="1104" y="273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19" name="Freeform 103"/>
            <p:cNvSpPr>
              <a:spLocks/>
            </p:cNvSpPr>
            <p:nvPr/>
          </p:nvSpPr>
          <p:spPr bwMode="auto">
            <a:xfrm flipV="1">
              <a:off x="528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20" name="Freeform 104"/>
            <p:cNvSpPr>
              <a:spLocks/>
            </p:cNvSpPr>
            <p:nvPr/>
          </p:nvSpPr>
          <p:spPr bwMode="auto">
            <a:xfrm flipV="1">
              <a:off x="720" y="292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21" name="Freeform 105"/>
            <p:cNvSpPr>
              <a:spLocks/>
            </p:cNvSpPr>
            <p:nvPr/>
          </p:nvSpPr>
          <p:spPr bwMode="auto">
            <a:xfrm flipV="1">
              <a:off x="912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522" name="Freeform 106"/>
            <p:cNvSpPr>
              <a:spLocks/>
            </p:cNvSpPr>
            <p:nvPr/>
          </p:nvSpPr>
          <p:spPr bwMode="auto">
            <a:xfrm flipV="1">
              <a:off x="1104" y="312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1433" name="Group 107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31490" name="Rectangle 108"/>
            <p:cNvSpPr>
              <a:spLocks noChangeArrowheads="1"/>
            </p:cNvSpPr>
            <p:nvPr/>
          </p:nvSpPr>
          <p:spPr bwMode="auto">
            <a:xfrm flipV="1">
              <a:off x="4032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91" name="Rectangle 109"/>
            <p:cNvSpPr>
              <a:spLocks noChangeArrowheads="1"/>
            </p:cNvSpPr>
            <p:nvPr/>
          </p:nvSpPr>
          <p:spPr bwMode="auto">
            <a:xfrm flipV="1">
              <a:off x="4224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92" name="Rectangle 110"/>
            <p:cNvSpPr>
              <a:spLocks noChangeArrowheads="1"/>
            </p:cNvSpPr>
            <p:nvPr/>
          </p:nvSpPr>
          <p:spPr bwMode="auto">
            <a:xfrm flipV="1">
              <a:off x="4416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93" name="Rectangle 111"/>
            <p:cNvSpPr>
              <a:spLocks noChangeArrowheads="1"/>
            </p:cNvSpPr>
            <p:nvPr/>
          </p:nvSpPr>
          <p:spPr bwMode="auto">
            <a:xfrm flipV="1">
              <a:off x="4608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94" name="Rectangle 112"/>
            <p:cNvSpPr>
              <a:spLocks noChangeArrowheads="1"/>
            </p:cNvSpPr>
            <p:nvPr/>
          </p:nvSpPr>
          <p:spPr bwMode="auto">
            <a:xfrm flipV="1">
              <a:off x="4800" y="331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95" name="Rectangle 113"/>
            <p:cNvSpPr>
              <a:spLocks noChangeArrowheads="1"/>
            </p:cNvSpPr>
            <p:nvPr/>
          </p:nvSpPr>
          <p:spPr bwMode="auto">
            <a:xfrm flipV="1">
              <a:off x="384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96" name="Rectangle 114"/>
            <p:cNvSpPr>
              <a:spLocks noChangeArrowheads="1"/>
            </p:cNvSpPr>
            <p:nvPr/>
          </p:nvSpPr>
          <p:spPr bwMode="auto">
            <a:xfrm flipV="1">
              <a:off x="4032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97" name="Rectangle 115"/>
            <p:cNvSpPr>
              <a:spLocks noChangeArrowheads="1"/>
            </p:cNvSpPr>
            <p:nvPr/>
          </p:nvSpPr>
          <p:spPr bwMode="auto">
            <a:xfrm flipV="1">
              <a:off x="4224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98" name="Rectangle 116"/>
            <p:cNvSpPr>
              <a:spLocks noChangeArrowheads="1"/>
            </p:cNvSpPr>
            <p:nvPr/>
          </p:nvSpPr>
          <p:spPr bwMode="auto">
            <a:xfrm flipV="1">
              <a:off x="4416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99" name="Rectangle 117"/>
            <p:cNvSpPr>
              <a:spLocks noChangeArrowheads="1"/>
            </p:cNvSpPr>
            <p:nvPr/>
          </p:nvSpPr>
          <p:spPr bwMode="auto">
            <a:xfrm flipV="1">
              <a:off x="4608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0" name="Rectangle 118"/>
            <p:cNvSpPr>
              <a:spLocks noChangeArrowheads="1"/>
            </p:cNvSpPr>
            <p:nvPr/>
          </p:nvSpPr>
          <p:spPr bwMode="auto">
            <a:xfrm flipV="1">
              <a:off x="4800" y="312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1" name="Rectangle 119"/>
            <p:cNvSpPr>
              <a:spLocks noChangeArrowheads="1"/>
            </p:cNvSpPr>
            <p:nvPr/>
          </p:nvSpPr>
          <p:spPr bwMode="auto">
            <a:xfrm flipV="1">
              <a:off x="3840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2" name="Rectangle 120"/>
            <p:cNvSpPr>
              <a:spLocks noChangeArrowheads="1"/>
            </p:cNvSpPr>
            <p:nvPr/>
          </p:nvSpPr>
          <p:spPr bwMode="auto">
            <a:xfrm flipV="1">
              <a:off x="4032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3" name="Rectangle 121"/>
            <p:cNvSpPr>
              <a:spLocks noChangeArrowheads="1"/>
            </p:cNvSpPr>
            <p:nvPr/>
          </p:nvSpPr>
          <p:spPr bwMode="auto">
            <a:xfrm flipV="1">
              <a:off x="4224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4" name="Rectangle 122"/>
            <p:cNvSpPr>
              <a:spLocks noChangeArrowheads="1"/>
            </p:cNvSpPr>
            <p:nvPr/>
          </p:nvSpPr>
          <p:spPr bwMode="auto">
            <a:xfrm flipV="1">
              <a:off x="4416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5" name="Rectangle 123"/>
            <p:cNvSpPr>
              <a:spLocks noChangeArrowheads="1"/>
            </p:cNvSpPr>
            <p:nvPr/>
          </p:nvSpPr>
          <p:spPr bwMode="auto">
            <a:xfrm flipV="1">
              <a:off x="4608" y="292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506" name="Freeform 124"/>
            <p:cNvSpPr>
              <a:spLocks/>
            </p:cNvSpPr>
            <p:nvPr/>
          </p:nvSpPr>
          <p:spPr bwMode="auto">
            <a:xfrm flipV="1">
              <a:off x="3840" y="331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1434" name="Group 125"/>
          <p:cNvGrpSpPr>
            <a:grpSpLocks/>
          </p:cNvGrpSpPr>
          <p:nvPr/>
        </p:nvGrpSpPr>
        <p:grpSpPr bwMode="auto">
          <a:xfrm>
            <a:off x="838200" y="3581400"/>
            <a:ext cx="1219200" cy="1524000"/>
            <a:chOff x="528" y="2256"/>
            <a:chExt cx="768" cy="960"/>
          </a:xfrm>
        </p:grpSpPr>
        <p:sp>
          <p:nvSpPr>
            <p:cNvPr id="231487" name="Line 126"/>
            <p:cNvSpPr>
              <a:spLocks noChangeShapeType="1"/>
            </p:cNvSpPr>
            <p:nvPr/>
          </p:nvSpPr>
          <p:spPr bwMode="auto">
            <a:xfrm>
              <a:off x="528" y="2640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88" name="Line 127"/>
            <p:cNvSpPr>
              <a:spLocks noChangeShapeType="1"/>
            </p:cNvSpPr>
            <p:nvPr/>
          </p:nvSpPr>
          <p:spPr bwMode="auto">
            <a:xfrm>
              <a:off x="528" y="2832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89" name="Line 128"/>
            <p:cNvSpPr>
              <a:spLocks noChangeShapeType="1"/>
            </p:cNvSpPr>
            <p:nvPr/>
          </p:nvSpPr>
          <p:spPr bwMode="auto">
            <a:xfrm flipH="1">
              <a:off x="528" y="2256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1435" name="Group 129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31482" name="Line 130"/>
            <p:cNvSpPr>
              <a:spLocks noChangeShapeType="1"/>
            </p:cNvSpPr>
            <p:nvPr/>
          </p:nvSpPr>
          <p:spPr bwMode="auto">
            <a:xfrm>
              <a:off x="3840" y="3408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83" name="Line 131"/>
            <p:cNvSpPr>
              <a:spLocks noChangeShapeType="1"/>
            </p:cNvSpPr>
            <p:nvPr/>
          </p:nvSpPr>
          <p:spPr bwMode="auto">
            <a:xfrm>
              <a:off x="4032" y="3504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84" name="Line 132"/>
            <p:cNvSpPr>
              <a:spLocks noChangeShapeType="1"/>
            </p:cNvSpPr>
            <p:nvPr/>
          </p:nvSpPr>
          <p:spPr bwMode="auto">
            <a:xfrm flipV="1">
              <a:off x="4992" y="3120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85" name="Line 133"/>
            <p:cNvSpPr>
              <a:spLocks noChangeShapeType="1"/>
            </p:cNvSpPr>
            <p:nvPr/>
          </p:nvSpPr>
          <p:spPr bwMode="auto">
            <a:xfrm flipH="1">
              <a:off x="4800" y="312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86" name="Line 134"/>
            <p:cNvSpPr>
              <a:spLocks noChangeShapeType="1"/>
            </p:cNvSpPr>
            <p:nvPr/>
          </p:nvSpPr>
          <p:spPr bwMode="auto">
            <a:xfrm flipV="1">
              <a:off x="4800" y="2928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1436" name="Group 135"/>
          <p:cNvGrpSpPr>
            <a:grpSpLocks/>
          </p:cNvGrpSpPr>
          <p:nvPr/>
        </p:nvGrpSpPr>
        <p:grpSpPr bwMode="auto">
          <a:xfrm>
            <a:off x="6096000" y="2819400"/>
            <a:ext cx="1828800" cy="914400"/>
            <a:chOff x="3840" y="1776"/>
            <a:chExt cx="1152" cy="576"/>
          </a:xfrm>
        </p:grpSpPr>
        <p:sp>
          <p:nvSpPr>
            <p:cNvPr id="231477" name="Line 136"/>
            <p:cNvSpPr>
              <a:spLocks noChangeShapeType="1"/>
            </p:cNvSpPr>
            <p:nvPr/>
          </p:nvSpPr>
          <p:spPr bwMode="auto">
            <a:xfrm flipV="1">
              <a:off x="3840" y="1776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78" name="Line 137"/>
            <p:cNvSpPr>
              <a:spLocks noChangeShapeType="1"/>
            </p:cNvSpPr>
            <p:nvPr/>
          </p:nvSpPr>
          <p:spPr bwMode="auto">
            <a:xfrm flipV="1">
              <a:off x="4032" y="1776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79" name="Line 138"/>
            <p:cNvSpPr>
              <a:spLocks noChangeShapeType="1"/>
            </p:cNvSpPr>
            <p:nvPr/>
          </p:nvSpPr>
          <p:spPr bwMode="auto">
            <a:xfrm>
              <a:off x="4992" y="1776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80" name="Line 139"/>
            <p:cNvSpPr>
              <a:spLocks noChangeShapeType="1"/>
            </p:cNvSpPr>
            <p:nvPr/>
          </p:nvSpPr>
          <p:spPr bwMode="auto">
            <a:xfrm flipH="1" flipV="1">
              <a:off x="4800" y="216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81" name="Line 140"/>
            <p:cNvSpPr>
              <a:spLocks noChangeShapeType="1"/>
            </p:cNvSpPr>
            <p:nvPr/>
          </p:nvSpPr>
          <p:spPr bwMode="auto">
            <a:xfrm>
              <a:off x="4800" y="2160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1437" name="Group 141"/>
          <p:cNvGrpSpPr>
            <a:grpSpLocks/>
          </p:cNvGrpSpPr>
          <p:nvPr/>
        </p:nvGrpSpPr>
        <p:grpSpPr bwMode="auto">
          <a:xfrm>
            <a:off x="2057400" y="3429000"/>
            <a:ext cx="304800" cy="1828800"/>
            <a:chOff x="1296" y="2160"/>
            <a:chExt cx="192" cy="1152"/>
          </a:xfrm>
        </p:grpSpPr>
        <p:sp>
          <p:nvSpPr>
            <p:cNvPr id="231474" name="Line 142"/>
            <p:cNvSpPr>
              <a:spLocks noChangeShapeType="1"/>
            </p:cNvSpPr>
            <p:nvPr/>
          </p:nvSpPr>
          <p:spPr bwMode="auto">
            <a:xfrm>
              <a:off x="1296" y="3216"/>
              <a:ext cx="192" cy="9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75" name="Line 143"/>
            <p:cNvSpPr>
              <a:spLocks noChangeShapeType="1"/>
            </p:cNvSpPr>
            <p:nvPr/>
          </p:nvSpPr>
          <p:spPr bwMode="auto">
            <a:xfrm flipV="1">
              <a:off x="1488" y="2160"/>
              <a:ext cx="0" cy="1152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76" name="Line 144"/>
            <p:cNvSpPr>
              <a:spLocks noChangeShapeType="1"/>
            </p:cNvSpPr>
            <p:nvPr/>
          </p:nvSpPr>
          <p:spPr bwMode="auto">
            <a:xfrm flipH="1">
              <a:off x="1296" y="2160"/>
              <a:ext cx="192" cy="9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1438" name="Group 145"/>
          <p:cNvGrpSpPr>
            <a:grpSpLocks/>
          </p:cNvGrpSpPr>
          <p:nvPr/>
        </p:nvGrpSpPr>
        <p:grpSpPr bwMode="auto">
          <a:xfrm flipV="1">
            <a:off x="5791200" y="4343400"/>
            <a:ext cx="1828800" cy="1066800"/>
            <a:chOff x="3648" y="1872"/>
            <a:chExt cx="1152" cy="672"/>
          </a:xfrm>
        </p:grpSpPr>
        <p:sp>
          <p:nvSpPr>
            <p:cNvPr id="231465" name="Rectangle 146"/>
            <p:cNvSpPr>
              <a:spLocks noChangeArrowheads="1"/>
            </p:cNvSpPr>
            <p:nvPr/>
          </p:nvSpPr>
          <p:spPr bwMode="auto">
            <a:xfrm>
              <a:off x="3648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66" name="Rectangle 147"/>
            <p:cNvSpPr>
              <a:spLocks noChangeArrowheads="1"/>
            </p:cNvSpPr>
            <p:nvPr/>
          </p:nvSpPr>
          <p:spPr bwMode="auto">
            <a:xfrm>
              <a:off x="3840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67" name="Rectangle 148"/>
            <p:cNvSpPr>
              <a:spLocks noChangeArrowheads="1"/>
            </p:cNvSpPr>
            <p:nvPr/>
          </p:nvSpPr>
          <p:spPr bwMode="auto">
            <a:xfrm>
              <a:off x="4032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68" name="Rectangle 149"/>
            <p:cNvSpPr>
              <a:spLocks noChangeArrowheads="1"/>
            </p:cNvSpPr>
            <p:nvPr/>
          </p:nvSpPr>
          <p:spPr bwMode="auto">
            <a:xfrm>
              <a:off x="4224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69" name="Rectangle 150"/>
            <p:cNvSpPr>
              <a:spLocks noChangeArrowheads="1"/>
            </p:cNvSpPr>
            <p:nvPr/>
          </p:nvSpPr>
          <p:spPr bwMode="auto">
            <a:xfrm>
              <a:off x="4416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70" name="Rectangle 151"/>
            <p:cNvSpPr>
              <a:spLocks noChangeArrowheads="1"/>
            </p:cNvSpPr>
            <p:nvPr/>
          </p:nvSpPr>
          <p:spPr bwMode="auto">
            <a:xfrm>
              <a:off x="4608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71" name="Rectangle 152"/>
            <p:cNvSpPr>
              <a:spLocks noChangeArrowheads="1"/>
            </p:cNvSpPr>
            <p:nvPr/>
          </p:nvSpPr>
          <p:spPr bwMode="auto">
            <a:xfrm>
              <a:off x="3648" y="196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72" name="Rectangle 153"/>
            <p:cNvSpPr>
              <a:spLocks noChangeArrowheads="1"/>
            </p:cNvSpPr>
            <p:nvPr/>
          </p:nvSpPr>
          <p:spPr bwMode="auto">
            <a:xfrm>
              <a:off x="3648" y="21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73" name="Freeform 154"/>
            <p:cNvSpPr>
              <a:spLocks/>
            </p:cNvSpPr>
            <p:nvPr/>
          </p:nvSpPr>
          <p:spPr bwMode="auto">
            <a:xfrm>
              <a:off x="3648" y="1872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1439" name="Group 155"/>
          <p:cNvGrpSpPr>
            <a:grpSpLocks/>
          </p:cNvGrpSpPr>
          <p:nvPr/>
        </p:nvGrpSpPr>
        <p:grpSpPr bwMode="auto">
          <a:xfrm>
            <a:off x="5791200" y="2971800"/>
            <a:ext cx="1828800" cy="1066800"/>
            <a:chOff x="3648" y="1872"/>
            <a:chExt cx="1152" cy="672"/>
          </a:xfrm>
        </p:grpSpPr>
        <p:sp>
          <p:nvSpPr>
            <p:cNvPr id="231461" name="Line 156"/>
            <p:cNvSpPr>
              <a:spLocks noChangeShapeType="1"/>
            </p:cNvSpPr>
            <p:nvPr/>
          </p:nvSpPr>
          <p:spPr bwMode="auto">
            <a:xfrm flipH="1">
              <a:off x="3648" y="1872"/>
              <a:ext cx="192" cy="9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62" name="Line 157"/>
            <p:cNvSpPr>
              <a:spLocks noChangeShapeType="1"/>
            </p:cNvSpPr>
            <p:nvPr/>
          </p:nvSpPr>
          <p:spPr bwMode="auto">
            <a:xfrm>
              <a:off x="3648" y="1968"/>
              <a:ext cx="0" cy="57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63" name="Line 158"/>
            <p:cNvSpPr>
              <a:spLocks noChangeShapeType="1"/>
            </p:cNvSpPr>
            <p:nvPr/>
          </p:nvSpPr>
          <p:spPr bwMode="auto">
            <a:xfrm>
              <a:off x="3648" y="2544"/>
              <a:ext cx="1152" cy="0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64" name="Line 159"/>
            <p:cNvSpPr>
              <a:spLocks noChangeShapeType="1"/>
            </p:cNvSpPr>
            <p:nvPr/>
          </p:nvSpPr>
          <p:spPr bwMode="auto">
            <a:xfrm flipV="1">
              <a:off x="4800" y="2352"/>
              <a:ext cx="0" cy="192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1440" name="Group 160"/>
          <p:cNvGrpSpPr>
            <a:grpSpLocks/>
          </p:cNvGrpSpPr>
          <p:nvPr/>
        </p:nvGrpSpPr>
        <p:grpSpPr bwMode="auto">
          <a:xfrm flipV="1">
            <a:off x="5791200" y="4343400"/>
            <a:ext cx="1828800" cy="1066800"/>
            <a:chOff x="3648" y="1872"/>
            <a:chExt cx="1152" cy="672"/>
          </a:xfrm>
        </p:grpSpPr>
        <p:sp>
          <p:nvSpPr>
            <p:cNvPr id="231457" name="Line 161"/>
            <p:cNvSpPr>
              <a:spLocks noChangeShapeType="1"/>
            </p:cNvSpPr>
            <p:nvPr/>
          </p:nvSpPr>
          <p:spPr bwMode="auto">
            <a:xfrm flipH="1">
              <a:off x="3648" y="1872"/>
              <a:ext cx="192" cy="9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58" name="Line 162"/>
            <p:cNvSpPr>
              <a:spLocks noChangeShapeType="1"/>
            </p:cNvSpPr>
            <p:nvPr/>
          </p:nvSpPr>
          <p:spPr bwMode="auto">
            <a:xfrm>
              <a:off x="3648" y="1968"/>
              <a:ext cx="0" cy="576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59" name="Line 163"/>
            <p:cNvSpPr>
              <a:spLocks noChangeShapeType="1"/>
            </p:cNvSpPr>
            <p:nvPr/>
          </p:nvSpPr>
          <p:spPr bwMode="auto">
            <a:xfrm>
              <a:off x="3648" y="2544"/>
              <a:ext cx="1152" cy="0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60" name="Line 164"/>
            <p:cNvSpPr>
              <a:spLocks noChangeShapeType="1"/>
            </p:cNvSpPr>
            <p:nvPr/>
          </p:nvSpPr>
          <p:spPr bwMode="auto">
            <a:xfrm flipV="1">
              <a:off x="4800" y="2352"/>
              <a:ext cx="0" cy="192"/>
            </a:xfrm>
            <a:prstGeom prst="line">
              <a:avLst/>
            </a:prstGeom>
            <a:noFill/>
            <a:ln w="12700">
              <a:solidFill>
                <a:srgbClr val="FF7C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65"/>
          <p:cNvGrpSpPr>
            <a:grpSpLocks/>
          </p:cNvGrpSpPr>
          <p:nvPr/>
        </p:nvGrpSpPr>
        <p:grpSpPr bwMode="auto">
          <a:xfrm>
            <a:off x="838200" y="3581400"/>
            <a:ext cx="1219200" cy="1524000"/>
            <a:chOff x="528" y="2256"/>
            <a:chExt cx="768" cy="960"/>
          </a:xfrm>
        </p:grpSpPr>
        <p:sp>
          <p:nvSpPr>
            <p:cNvPr id="231454" name="Line 166"/>
            <p:cNvSpPr>
              <a:spLocks noChangeShapeType="1"/>
            </p:cNvSpPr>
            <p:nvPr/>
          </p:nvSpPr>
          <p:spPr bwMode="auto">
            <a:xfrm>
              <a:off x="528" y="2640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55" name="Line 167"/>
            <p:cNvSpPr>
              <a:spLocks noChangeShapeType="1"/>
            </p:cNvSpPr>
            <p:nvPr/>
          </p:nvSpPr>
          <p:spPr bwMode="auto">
            <a:xfrm>
              <a:off x="528" y="2832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56" name="Line 168"/>
            <p:cNvSpPr>
              <a:spLocks noChangeShapeType="1"/>
            </p:cNvSpPr>
            <p:nvPr/>
          </p:nvSpPr>
          <p:spPr bwMode="auto">
            <a:xfrm flipH="1">
              <a:off x="528" y="2256"/>
              <a:ext cx="768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9"/>
          <p:cNvGrpSpPr>
            <a:grpSpLocks/>
          </p:cNvGrpSpPr>
          <p:nvPr/>
        </p:nvGrpSpPr>
        <p:grpSpPr bwMode="auto">
          <a:xfrm>
            <a:off x="6096000" y="2819400"/>
            <a:ext cx="1828800" cy="914400"/>
            <a:chOff x="3840" y="1776"/>
            <a:chExt cx="1152" cy="576"/>
          </a:xfrm>
        </p:grpSpPr>
        <p:sp>
          <p:nvSpPr>
            <p:cNvPr id="231449" name="Line 170"/>
            <p:cNvSpPr>
              <a:spLocks noChangeShapeType="1"/>
            </p:cNvSpPr>
            <p:nvPr/>
          </p:nvSpPr>
          <p:spPr bwMode="auto">
            <a:xfrm flipV="1">
              <a:off x="3840" y="1776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50" name="Line 171"/>
            <p:cNvSpPr>
              <a:spLocks noChangeShapeType="1"/>
            </p:cNvSpPr>
            <p:nvPr/>
          </p:nvSpPr>
          <p:spPr bwMode="auto">
            <a:xfrm flipV="1">
              <a:off x="4032" y="1776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51" name="Line 172"/>
            <p:cNvSpPr>
              <a:spLocks noChangeShapeType="1"/>
            </p:cNvSpPr>
            <p:nvPr/>
          </p:nvSpPr>
          <p:spPr bwMode="auto">
            <a:xfrm>
              <a:off x="4992" y="1776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52" name="Line 173"/>
            <p:cNvSpPr>
              <a:spLocks noChangeShapeType="1"/>
            </p:cNvSpPr>
            <p:nvPr/>
          </p:nvSpPr>
          <p:spPr bwMode="auto">
            <a:xfrm flipH="1" flipV="1">
              <a:off x="4800" y="216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53" name="Line 174"/>
            <p:cNvSpPr>
              <a:spLocks noChangeShapeType="1"/>
            </p:cNvSpPr>
            <p:nvPr/>
          </p:nvSpPr>
          <p:spPr bwMode="auto">
            <a:xfrm>
              <a:off x="4800" y="2160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5"/>
          <p:cNvGrpSpPr>
            <a:grpSpLocks/>
          </p:cNvGrpSpPr>
          <p:nvPr/>
        </p:nvGrpSpPr>
        <p:grpSpPr bwMode="auto">
          <a:xfrm>
            <a:off x="6096000" y="4648200"/>
            <a:ext cx="1828800" cy="914400"/>
            <a:chOff x="3840" y="2928"/>
            <a:chExt cx="1152" cy="576"/>
          </a:xfrm>
        </p:grpSpPr>
        <p:sp>
          <p:nvSpPr>
            <p:cNvPr id="231444" name="Line 176"/>
            <p:cNvSpPr>
              <a:spLocks noChangeShapeType="1"/>
            </p:cNvSpPr>
            <p:nvPr/>
          </p:nvSpPr>
          <p:spPr bwMode="auto">
            <a:xfrm>
              <a:off x="3840" y="3408"/>
              <a:ext cx="192" cy="9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45" name="Line 177"/>
            <p:cNvSpPr>
              <a:spLocks noChangeShapeType="1"/>
            </p:cNvSpPr>
            <p:nvPr/>
          </p:nvSpPr>
          <p:spPr bwMode="auto">
            <a:xfrm>
              <a:off x="4032" y="3504"/>
              <a:ext cx="96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46" name="Line 178"/>
            <p:cNvSpPr>
              <a:spLocks noChangeShapeType="1"/>
            </p:cNvSpPr>
            <p:nvPr/>
          </p:nvSpPr>
          <p:spPr bwMode="auto">
            <a:xfrm flipV="1">
              <a:off x="4992" y="3120"/>
              <a:ext cx="0" cy="3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47" name="Line 179"/>
            <p:cNvSpPr>
              <a:spLocks noChangeShapeType="1"/>
            </p:cNvSpPr>
            <p:nvPr/>
          </p:nvSpPr>
          <p:spPr bwMode="auto">
            <a:xfrm flipH="1">
              <a:off x="4800" y="3120"/>
              <a:ext cx="19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448" name="Line 180"/>
            <p:cNvSpPr>
              <a:spLocks noChangeShapeType="1"/>
            </p:cNvSpPr>
            <p:nvPr/>
          </p:nvSpPr>
          <p:spPr bwMode="auto">
            <a:xfrm flipV="1">
              <a:off x="4800" y="2928"/>
              <a:ext cx="0" cy="1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072E-6 -3.45379E-6 L 0.19173 -3.4537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83E-6 2.01529E-7 L -0.25008 0.088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4" y="44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6283E-6 -1.77901E-6 L -0.25008 -0.044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4" y="-2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Partitioning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Partitions should be load balanced and spatially coherent.</a:t>
            </a:r>
          </a:p>
        </p:txBody>
      </p:sp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4114800" y="3429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4419600" y="3429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4724400" y="3429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79" name="Rectangle 7"/>
          <p:cNvSpPr>
            <a:spLocks noChangeArrowheads="1"/>
          </p:cNvSpPr>
          <p:nvPr/>
        </p:nvSpPr>
        <p:spPr bwMode="auto">
          <a:xfrm>
            <a:off x="5029200" y="3429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80" name="Rectangle 8"/>
          <p:cNvSpPr>
            <a:spLocks noChangeArrowheads="1"/>
          </p:cNvSpPr>
          <p:nvPr/>
        </p:nvSpPr>
        <p:spPr bwMode="auto">
          <a:xfrm>
            <a:off x="5334000" y="3429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81" name="Rectangle 9"/>
          <p:cNvSpPr>
            <a:spLocks noChangeArrowheads="1"/>
          </p:cNvSpPr>
          <p:nvPr/>
        </p:nvSpPr>
        <p:spPr bwMode="auto">
          <a:xfrm>
            <a:off x="35052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82" name="Rectangle 10"/>
          <p:cNvSpPr>
            <a:spLocks noChangeArrowheads="1"/>
          </p:cNvSpPr>
          <p:nvPr/>
        </p:nvSpPr>
        <p:spPr bwMode="auto">
          <a:xfrm>
            <a:off x="38100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83" name="Rectangle 11"/>
          <p:cNvSpPr>
            <a:spLocks noChangeArrowheads="1"/>
          </p:cNvSpPr>
          <p:nvPr/>
        </p:nvSpPr>
        <p:spPr bwMode="auto">
          <a:xfrm>
            <a:off x="41148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84" name="Rectangle 12"/>
          <p:cNvSpPr>
            <a:spLocks noChangeArrowheads="1"/>
          </p:cNvSpPr>
          <p:nvPr/>
        </p:nvSpPr>
        <p:spPr bwMode="auto">
          <a:xfrm>
            <a:off x="44196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85" name="Rectangle 13"/>
          <p:cNvSpPr>
            <a:spLocks noChangeArrowheads="1"/>
          </p:cNvSpPr>
          <p:nvPr/>
        </p:nvSpPr>
        <p:spPr bwMode="auto">
          <a:xfrm>
            <a:off x="47244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86" name="Rectangle 14"/>
          <p:cNvSpPr>
            <a:spLocks noChangeArrowheads="1"/>
          </p:cNvSpPr>
          <p:nvPr/>
        </p:nvSpPr>
        <p:spPr bwMode="auto">
          <a:xfrm>
            <a:off x="50292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87" name="Rectangle 15"/>
          <p:cNvSpPr>
            <a:spLocks noChangeArrowheads="1"/>
          </p:cNvSpPr>
          <p:nvPr/>
        </p:nvSpPr>
        <p:spPr bwMode="auto">
          <a:xfrm>
            <a:off x="5334000" y="37338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88" name="Rectangle 16"/>
          <p:cNvSpPr>
            <a:spLocks noChangeArrowheads="1"/>
          </p:cNvSpPr>
          <p:nvPr/>
        </p:nvSpPr>
        <p:spPr bwMode="auto">
          <a:xfrm>
            <a:off x="28956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89" name="Rectangle 17"/>
          <p:cNvSpPr>
            <a:spLocks noChangeArrowheads="1"/>
          </p:cNvSpPr>
          <p:nvPr/>
        </p:nvSpPr>
        <p:spPr bwMode="auto">
          <a:xfrm>
            <a:off x="32004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90" name="Rectangle 18"/>
          <p:cNvSpPr>
            <a:spLocks noChangeArrowheads="1"/>
          </p:cNvSpPr>
          <p:nvPr/>
        </p:nvSpPr>
        <p:spPr bwMode="auto">
          <a:xfrm>
            <a:off x="35052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91" name="Rectangle 19"/>
          <p:cNvSpPr>
            <a:spLocks noChangeArrowheads="1"/>
          </p:cNvSpPr>
          <p:nvPr/>
        </p:nvSpPr>
        <p:spPr bwMode="auto">
          <a:xfrm>
            <a:off x="38100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92" name="Rectangle 20"/>
          <p:cNvSpPr>
            <a:spLocks noChangeArrowheads="1"/>
          </p:cNvSpPr>
          <p:nvPr/>
        </p:nvSpPr>
        <p:spPr bwMode="auto">
          <a:xfrm>
            <a:off x="41148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93" name="Rectangle 21"/>
          <p:cNvSpPr>
            <a:spLocks noChangeArrowheads="1"/>
          </p:cNvSpPr>
          <p:nvPr/>
        </p:nvSpPr>
        <p:spPr bwMode="auto">
          <a:xfrm>
            <a:off x="44196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94" name="Rectangle 22"/>
          <p:cNvSpPr>
            <a:spLocks noChangeArrowheads="1"/>
          </p:cNvSpPr>
          <p:nvPr/>
        </p:nvSpPr>
        <p:spPr bwMode="auto">
          <a:xfrm>
            <a:off x="47244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95" name="Rectangle 23"/>
          <p:cNvSpPr>
            <a:spLocks noChangeArrowheads="1"/>
          </p:cNvSpPr>
          <p:nvPr/>
        </p:nvSpPr>
        <p:spPr bwMode="auto">
          <a:xfrm>
            <a:off x="5029200" y="40386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496" name="Freeform 24"/>
          <p:cNvSpPr>
            <a:spLocks/>
          </p:cNvSpPr>
          <p:nvPr/>
        </p:nvSpPr>
        <p:spPr bwMode="auto">
          <a:xfrm>
            <a:off x="2590800" y="40386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497" name="Freeform 25"/>
          <p:cNvSpPr>
            <a:spLocks/>
          </p:cNvSpPr>
          <p:nvPr/>
        </p:nvSpPr>
        <p:spPr bwMode="auto">
          <a:xfrm>
            <a:off x="2895600" y="3886200"/>
            <a:ext cx="304800" cy="152400"/>
          </a:xfrm>
          <a:custGeom>
            <a:avLst/>
            <a:gdLst>
              <a:gd name="T0" fmla="*/ 0 w 192"/>
              <a:gd name="T1" fmla="*/ 2147483647 h 96"/>
              <a:gd name="T2" fmla="*/ 2147483647 w 192"/>
              <a:gd name="T3" fmla="*/ 2147483647 h 96"/>
              <a:gd name="T4" fmla="*/ 2147483647 w 192"/>
              <a:gd name="T5" fmla="*/ 0 h 96"/>
              <a:gd name="T6" fmla="*/ 0 w 192"/>
              <a:gd name="T7" fmla="*/ 2147483647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92"/>
              <a:gd name="T13" fmla="*/ 0 h 96"/>
              <a:gd name="T14" fmla="*/ 192 w 192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2" h="96">
                <a:moveTo>
                  <a:pt x="0" y="96"/>
                </a:moveTo>
                <a:lnTo>
                  <a:pt x="192" y="96"/>
                </a:lnTo>
                <a:lnTo>
                  <a:pt x="192" y="0"/>
                </a:lnTo>
                <a:lnTo>
                  <a:pt x="0" y="96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498" name="Freeform 26"/>
          <p:cNvSpPr>
            <a:spLocks/>
          </p:cNvSpPr>
          <p:nvPr/>
        </p:nvSpPr>
        <p:spPr bwMode="auto">
          <a:xfrm>
            <a:off x="3200400" y="37338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499" name="Freeform 27"/>
          <p:cNvSpPr>
            <a:spLocks/>
          </p:cNvSpPr>
          <p:nvPr/>
        </p:nvSpPr>
        <p:spPr bwMode="auto">
          <a:xfrm>
            <a:off x="3505200" y="3581400"/>
            <a:ext cx="304800" cy="152400"/>
          </a:xfrm>
          <a:custGeom>
            <a:avLst/>
            <a:gdLst>
              <a:gd name="T0" fmla="*/ 0 w 192"/>
              <a:gd name="T1" fmla="*/ 2147483647 h 96"/>
              <a:gd name="T2" fmla="*/ 2147483647 w 192"/>
              <a:gd name="T3" fmla="*/ 2147483647 h 96"/>
              <a:gd name="T4" fmla="*/ 2147483647 w 192"/>
              <a:gd name="T5" fmla="*/ 0 h 96"/>
              <a:gd name="T6" fmla="*/ 0 w 192"/>
              <a:gd name="T7" fmla="*/ 2147483647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92"/>
              <a:gd name="T13" fmla="*/ 0 h 96"/>
              <a:gd name="T14" fmla="*/ 192 w 192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2" h="96">
                <a:moveTo>
                  <a:pt x="0" y="96"/>
                </a:moveTo>
                <a:lnTo>
                  <a:pt x="192" y="96"/>
                </a:lnTo>
                <a:lnTo>
                  <a:pt x="192" y="0"/>
                </a:lnTo>
                <a:lnTo>
                  <a:pt x="0" y="96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500" name="Freeform 28"/>
          <p:cNvSpPr>
            <a:spLocks/>
          </p:cNvSpPr>
          <p:nvPr/>
        </p:nvSpPr>
        <p:spPr bwMode="auto">
          <a:xfrm>
            <a:off x="3810000" y="34290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501" name="Rectangle 29"/>
          <p:cNvSpPr>
            <a:spLocks noChangeArrowheads="1"/>
          </p:cNvSpPr>
          <p:nvPr/>
        </p:nvSpPr>
        <p:spPr bwMode="auto">
          <a:xfrm flipV="1">
            <a:off x="4114800" y="4953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02" name="Rectangle 30"/>
          <p:cNvSpPr>
            <a:spLocks noChangeArrowheads="1"/>
          </p:cNvSpPr>
          <p:nvPr/>
        </p:nvSpPr>
        <p:spPr bwMode="auto">
          <a:xfrm flipV="1">
            <a:off x="4419600" y="4953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03" name="Rectangle 31"/>
          <p:cNvSpPr>
            <a:spLocks noChangeArrowheads="1"/>
          </p:cNvSpPr>
          <p:nvPr/>
        </p:nvSpPr>
        <p:spPr bwMode="auto">
          <a:xfrm flipV="1">
            <a:off x="4724400" y="4953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04" name="Rectangle 32"/>
          <p:cNvSpPr>
            <a:spLocks noChangeArrowheads="1"/>
          </p:cNvSpPr>
          <p:nvPr/>
        </p:nvSpPr>
        <p:spPr bwMode="auto">
          <a:xfrm flipV="1">
            <a:off x="5029200" y="4953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05" name="Rectangle 33"/>
          <p:cNvSpPr>
            <a:spLocks noChangeArrowheads="1"/>
          </p:cNvSpPr>
          <p:nvPr/>
        </p:nvSpPr>
        <p:spPr bwMode="auto">
          <a:xfrm flipV="1">
            <a:off x="5334000" y="49530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06" name="Rectangle 34"/>
          <p:cNvSpPr>
            <a:spLocks noChangeArrowheads="1"/>
          </p:cNvSpPr>
          <p:nvPr/>
        </p:nvSpPr>
        <p:spPr bwMode="auto">
          <a:xfrm flipV="1">
            <a:off x="35052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07" name="Rectangle 35"/>
          <p:cNvSpPr>
            <a:spLocks noChangeArrowheads="1"/>
          </p:cNvSpPr>
          <p:nvPr/>
        </p:nvSpPr>
        <p:spPr bwMode="auto">
          <a:xfrm flipV="1">
            <a:off x="38100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08" name="Rectangle 36"/>
          <p:cNvSpPr>
            <a:spLocks noChangeArrowheads="1"/>
          </p:cNvSpPr>
          <p:nvPr/>
        </p:nvSpPr>
        <p:spPr bwMode="auto">
          <a:xfrm flipV="1">
            <a:off x="41148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09" name="Rectangle 37"/>
          <p:cNvSpPr>
            <a:spLocks noChangeArrowheads="1"/>
          </p:cNvSpPr>
          <p:nvPr/>
        </p:nvSpPr>
        <p:spPr bwMode="auto">
          <a:xfrm flipV="1">
            <a:off x="44196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10" name="Rectangle 38"/>
          <p:cNvSpPr>
            <a:spLocks noChangeArrowheads="1"/>
          </p:cNvSpPr>
          <p:nvPr/>
        </p:nvSpPr>
        <p:spPr bwMode="auto">
          <a:xfrm flipV="1">
            <a:off x="47244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11" name="Rectangle 39"/>
          <p:cNvSpPr>
            <a:spLocks noChangeArrowheads="1"/>
          </p:cNvSpPr>
          <p:nvPr/>
        </p:nvSpPr>
        <p:spPr bwMode="auto">
          <a:xfrm flipV="1">
            <a:off x="50292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12" name="Rectangle 40"/>
          <p:cNvSpPr>
            <a:spLocks noChangeArrowheads="1"/>
          </p:cNvSpPr>
          <p:nvPr/>
        </p:nvSpPr>
        <p:spPr bwMode="auto">
          <a:xfrm flipV="1">
            <a:off x="5334000" y="46482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13" name="Rectangle 41"/>
          <p:cNvSpPr>
            <a:spLocks noChangeArrowheads="1"/>
          </p:cNvSpPr>
          <p:nvPr/>
        </p:nvSpPr>
        <p:spPr bwMode="auto">
          <a:xfrm flipV="1">
            <a:off x="28956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14" name="Rectangle 42"/>
          <p:cNvSpPr>
            <a:spLocks noChangeArrowheads="1"/>
          </p:cNvSpPr>
          <p:nvPr/>
        </p:nvSpPr>
        <p:spPr bwMode="auto">
          <a:xfrm flipV="1">
            <a:off x="32004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15" name="Rectangle 43"/>
          <p:cNvSpPr>
            <a:spLocks noChangeArrowheads="1"/>
          </p:cNvSpPr>
          <p:nvPr/>
        </p:nvSpPr>
        <p:spPr bwMode="auto">
          <a:xfrm flipV="1">
            <a:off x="35052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16" name="Rectangle 44"/>
          <p:cNvSpPr>
            <a:spLocks noChangeArrowheads="1"/>
          </p:cNvSpPr>
          <p:nvPr/>
        </p:nvSpPr>
        <p:spPr bwMode="auto">
          <a:xfrm flipV="1">
            <a:off x="38100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17" name="Rectangle 45"/>
          <p:cNvSpPr>
            <a:spLocks noChangeArrowheads="1"/>
          </p:cNvSpPr>
          <p:nvPr/>
        </p:nvSpPr>
        <p:spPr bwMode="auto">
          <a:xfrm flipV="1">
            <a:off x="41148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18" name="Rectangle 46"/>
          <p:cNvSpPr>
            <a:spLocks noChangeArrowheads="1"/>
          </p:cNvSpPr>
          <p:nvPr/>
        </p:nvSpPr>
        <p:spPr bwMode="auto">
          <a:xfrm flipV="1">
            <a:off x="44196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19" name="Rectangle 47"/>
          <p:cNvSpPr>
            <a:spLocks noChangeArrowheads="1"/>
          </p:cNvSpPr>
          <p:nvPr/>
        </p:nvSpPr>
        <p:spPr bwMode="auto">
          <a:xfrm flipV="1">
            <a:off x="47244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20" name="Rectangle 48"/>
          <p:cNvSpPr>
            <a:spLocks noChangeArrowheads="1"/>
          </p:cNvSpPr>
          <p:nvPr/>
        </p:nvSpPr>
        <p:spPr bwMode="auto">
          <a:xfrm flipV="1">
            <a:off x="5029200" y="4343400"/>
            <a:ext cx="304800" cy="3048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3521" name="Freeform 49"/>
          <p:cNvSpPr>
            <a:spLocks/>
          </p:cNvSpPr>
          <p:nvPr/>
        </p:nvSpPr>
        <p:spPr bwMode="auto">
          <a:xfrm flipV="1">
            <a:off x="2590800" y="43434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522" name="Freeform 50"/>
          <p:cNvSpPr>
            <a:spLocks/>
          </p:cNvSpPr>
          <p:nvPr/>
        </p:nvSpPr>
        <p:spPr bwMode="auto">
          <a:xfrm flipV="1">
            <a:off x="2895600" y="4648200"/>
            <a:ext cx="304800" cy="152400"/>
          </a:xfrm>
          <a:custGeom>
            <a:avLst/>
            <a:gdLst>
              <a:gd name="T0" fmla="*/ 0 w 192"/>
              <a:gd name="T1" fmla="*/ 2147483647 h 96"/>
              <a:gd name="T2" fmla="*/ 2147483647 w 192"/>
              <a:gd name="T3" fmla="*/ 2147483647 h 96"/>
              <a:gd name="T4" fmla="*/ 2147483647 w 192"/>
              <a:gd name="T5" fmla="*/ 0 h 96"/>
              <a:gd name="T6" fmla="*/ 0 w 192"/>
              <a:gd name="T7" fmla="*/ 2147483647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92"/>
              <a:gd name="T13" fmla="*/ 0 h 96"/>
              <a:gd name="T14" fmla="*/ 192 w 192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2" h="96">
                <a:moveTo>
                  <a:pt x="0" y="96"/>
                </a:moveTo>
                <a:lnTo>
                  <a:pt x="192" y="96"/>
                </a:lnTo>
                <a:lnTo>
                  <a:pt x="192" y="0"/>
                </a:lnTo>
                <a:lnTo>
                  <a:pt x="0" y="96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523" name="Freeform 51"/>
          <p:cNvSpPr>
            <a:spLocks/>
          </p:cNvSpPr>
          <p:nvPr/>
        </p:nvSpPr>
        <p:spPr bwMode="auto">
          <a:xfrm flipV="1">
            <a:off x="3200400" y="46482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524" name="Freeform 52"/>
          <p:cNvSpPr>
            <a:spLocks/>
          </p:cNvSpPr>
          <p:nvPr/>
        </p:nvSpPr>
        <p:spPr bwMode="auto">
          <a:xfrm flipV="1">
            <a:off x="3505200" y="4953000"/>
            <a:ext cx="304800" cy="152400"/>
          </a:xfrm>
          <a:custGeom>
            <a:avLst/>
            <a:gdLst>
              <a:gd name="T0" fmla="*/ 0 w 192"/>
              <a:gd name="T1" fmla="*/ 2147483647 h 96"/>
              <a:gd name="T2" fmla="*/ 2147483647 w 192"/>
              <a:gd name="T3" fmla="*/ 2147483647 h 96"/>
              <a:gd name="T4" fmla="*/ 2147483647 w 192"/>
              <a:gd name="T5" fmla="*/ 0 h 96"/>
              <a:gd name="T6" fmla="*/ 0 w 192"/>
              <a:gd name="T7" fmla="*/ 2147483647 h 96"/>
              <a:gd name="T8" fmla="*/ 0 60000 65536"/>
              <a:gd name="T9" fmla="*/ 0 60000 65536"/>
              <a:gd name="T10" fmla="*/ 0 60000 65536"/>
              <a:gd name="T11" fmla="*/ 0 60000 65536"/>
              <a:gd name="T12" fmla="*/ 0 w 192"/>
              <a:gd name="T13" fmla="*/ 0 h 96"/>
              <a:gd name="T14" fmla="*/ 192 w 192"/>
              <a:gd name="T15" fmla="*/ 96 h 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2" h="96">
                <a:moveTo>
                  <a:pt x="0" y="96"/>
                </a:moveTo>
                <a:lnTo>
                  <a:pt x="192" y="96"/>
                </a:lnTo>
                <a:lnTo>
                  <a:pt x="192" y="0"/>
                </a:lnTo>
                <a:lnTo>
                  <a:pt x="0" y="96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3525" name="Freeform 53"/>
          <p:cNvSpPr>
            <a:spLocks/>
          </p:cNvSpPr>
          <p:nvPr/>
        </p:nvSpPr>
        <p:spPr bwMode="auto">
          <a:xfrm flipV="1">
            <a:off x="3810000" y="4953000"/>
            <a:ext cx="304800" cy="304800"/>
          </a:xfrm>
          <a:custGeom>
            <a:avLst/>
            <a:gdLst>
              <a:gd name="T0" fmla="*/ 0 w 192"/>
              <a:gd name="T1" fmla="*/ 2147483647 h 192"/>
              <a:gd name="T2" fmla="*/ 2147483647 w 192"/>
              <a:gd name="T3" fmla="*/ 2147483647 h 192"/>
              <a:gd name="T4" fmla="*/ 2147483647 w 192"/>
              <a:gd name="T5" fmla="*/ 0 h 192"/>
              <a:gd name="T6" fmla="*/ 0 w 192"/>
              <a:gd name="T7" fmla="*/ 2147483647 h 192"/>
              <a:gd name="T8" fmla="*/ 0 w 192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192"/>
              <a:gd name="T17" fmla="*/ 192 w 192"/>
              <a:gd name="T18" fmla="*/ 192 h 19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192">
                <a:moveTo>
                  <a:pt x="0" y="192"/>
                </a:moveTo>
                <a:lnTo>
                  <a:pt x="192" y="192"/>
                </a:lnTo>
                <a:lnTo>
                  <a:pt x="192" y="0"/>
                </a:lnTo>
                <a:lnTo>
                  <a:pt x="0" y="96"/>
                </a:lnTo>
                <a:lnTo>
                  <a:pt x="0" y="19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Current Funding</a:t>
            </a:r>
          </a:p>
        </p:txBody>
      </p:sp>
      <p:sp>
        <p:nvSpPr>
          <p:cNvPr id="31747" name="Rectangle 1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3429000"/>
            <a:ext cx="3886200" cy="1981200"/>
          </a:xfrm>
        </p:spPr>
        <p:txBody>
          <a:bodyPr/>
          <a:lstStyle/>
          <a:p>
            <a:r>
              <a:rPr lang="en-US" sz="2000" smtClean="0">
                <a:ea typeface="ＭＳ Ｐゴシック" pitchFamily="-107" charset="-128"/>
              </a:rPr>
              <a:t>ARL</a:t>
            </a:r>
          </a:p>
          <a:p>
            <a:r>
              <a:rPr lang="en-US" sz="2000" smtClean="0">
                <a:ea typeface="ＭＳ Ｐゴシック" pitchFamily="-107" charset="-128"/>
              </a:rPr>
              <a:t>ERDC</a:t>
            </a:r>
          </a:p>
          <a:p>
            <a:r>
              <a:rPr lang="en-US" sz="2000" smtClean="0">
                <a:ea typeface="ＭＳ Ｐゴシック" pitchFamily="-107" charset="-128"/>
              </a:rPr>
              <a:t>US Army (SBIR)</a:t>
            </a:r>
          </a:p>
          <a:p>
            <a:r>
              <a:rPr lang="en-US" sz="2000" smtClean="0">
                <a:ea typeface="ＭＳ Ｐゴシック" pitchFamily="-107" charset="-128"/>
              </a:rPr>
              <a:t>US Air Force (STTR)</a:t>
            </a:r>
          </a:p>
          <a:p>
            <a:r>
              <a:rPr lang="en-US" sz="2000" smtClean="0">
                <a:ea typeface="ＭＳ Ｐゴシック" pitchFamily="-107" charset="-128"/>
              </a:rPr>
              <a:t>ONR</a:t>
            </a:r>
          </a:p>
          <a:p>
            <a:r>
              <a:rPr lang="en-US" sz="2000" smtClean="0">
                <a:ea typeface="ＭＳ Ｐゴシック" pitchFamily="-107" charset="-128"/>
              </a:rPr>
              <a:t>Support Contracts</a:t>
            </a:r>
          </a:p>
          <a:p>
            <a:pPr lvl="1"/>
            <a:r>
              <a:rPr lang="en-US" sz="2000" smtClean="0">
                <a:ea typeface="ＭＳ Ｐゴシック" pitchFamily="-107" charset="-128"/>
              </a:rPr>
              <a:t>Electricity de France</a:t>
            </a:r>
          </a:p>
          <a:p>
            <a:pPr lvl="1"/>
            <a:r>
              <a:rPr lang="en-US" sz="2000" smtClean="0">
                <a:ea typeface="ＭＳ Ｐゴシック" pitchFamily="-107" charset="-128"/>
              </a:rPr>
              <a:t>Microsoft</a:t>
            </a:r>
          </a:p>
        </p:txBody>
      </p:sp>
      <p:pic>
        <p:nvPicPr>
          <p:cNvPr id="3174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524000"/>
            <a:ext cx="22225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1749" name="Picture 9" descr="ASC bl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2" y="1524000"/>
            <a:ext cx="1027347" cy="10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1" name="Rectangle 19"/>
          <p:cNvSpPr>
            <a:spLocks noChangeArrowheads="1"/>
          </p:cNvSpPr>
          <p:nvPr/>
        </p:nvSpPr>
        <p:spPr bwMode="auto">
          <a:xfrm>
            <a:off x="4572000" y="3429000"/>
            <a:ext cx="3886200" cy="1981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171450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Other contributors</a:t>
            </a:r>
          </a:p>
          <a:p>
            <a:pPr marL="685800" lvl="1" indent="-228600">
              <a:spcBef>
                <a:spcPct val="20000"/>
              </a:spcBef>
              <a:buSzPct val="100000"/>
              <a:buFontTx/>
              <a:buChar char="–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Swiss National Supercomputing Centre</a:t>
            </a:r>
          </a:p>
          <a:p>
            <a:pPr marL="685800" lvl="1" indent="-228600">
              <a:spcBef>
                <a:spcPct val="20000"/>
              </a:spcBef>
              <a:buSzPct val="100000"/>
              <a:buFontTx/>
              <a:buChar char="–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DOE SLAC</a:t>
            </a:r>
          </a:p>
          <a:p>
            <a:pPr marL="685800" lvl="1" indent="-228600">
              <a:spcBef>
                <a:spcPct val="20000"/>
              </a:spcBef>
              <a:buSzPct val="100000"/>
              <a:buFontTx/>
              <a:buChar char="–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Ohio State</a:t>
            </a:r>
          </a:p>
          <a:p>
            <a:pPr marL="685800" lvl="1" indent="-228600">
              <a:spcBef>
                <a:spcPct val="20000"/>
              </a:spcBef>
              <a:buSzPct val="100000"/>
              <a:buFontTx/>
              <a:buChar char="–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Mississippi State</a:t>
            </a:r>
          </a:p>
          <a:p>
            <a:pPr marL="685800" lvl="1" indent="-228600">
              <a:spcBef>
                <a:spcPct val="20000"/>
              </a:spcBef>
              <a:buSzPct val="100000"/>
              <a:buFontTx/>
              <a:buChar char="–"/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RPI</a:t>
            </a:r>
          </a:p>
        </p:txBody>
      </p:sp>
      <p:pic>
        <p:nvPicPr>
          <p:cNvPr id="2" name="Picture 1" descr="stackedblubi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0"/>
            <a:ext cx="2746340" cy="1054643"/>
          </a:xfrm>
          <a:prstGeom prst="rect">
            <a:avLst/>
          </a:prstGeom>
        </p:spPr>
      </p:pic>
      <p:pic>
        <p:nvPicPr>
          <p:cNvPr id="3" name="Picture 2" descr="SDAV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621280"/>
            <a:ext cx="5253644" cy="73152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Partitioning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Partitions should be load balanced and spatially coherent.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90800" y="3429000"/>
            <a:ext cx="3048000" cy="1828800"/>
            <a:chOff x="528" y="2208"/>
            <a:chExt cx="1920" cy="1152"/>
          </a:xfrm>
        </p:grpSpPr>
        <p:sp>
          <p:nvSpPr>
            <p:cNvPr id="235541" name="Rectangle 5"/>
            <p:cNvSpPr>
              <a:spLocks noChangeArrowheads="1"/>
            </p:cNvSpPr>
            <p:nvPr/>
          </p:nvSpPr>
          <p:spPr bwMode="auto">
            <a:xfrm>
              <a:off x="1488" y="220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42" name="Rectangle 6"/>
            <p:cNvSpPr>
              <a:spLocks noChangeArrowheads="1"/>
            </p:cNvSpPr>
            <p:nvPr/>
          </p:nvSpPr>
          <p:spPr bwMode="auto">
            <a:xfrm>
              <a:off x="1296" y="2400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43" name="Rectangle 7"/>
            <p:cNvSpPr>
              <a:spLocks noChangeArrowheads="1"/>
            </p:cNvSpPr>
            <p:nvPr/>
          </p:nvSpPr>
          <p:spPr bwMode="auto">
            <a:xfrm>
              <a:off x="1872" y="2400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44" name="Rectangle 8"/>
            <p:cNvSpPr>
              <a:spLocks noChangeArrowheads="1"/>
            </p:cNvSpPr>
            <p:nvPr/>
          </p:nvSpPr>
          <p:spPr bwMode="auto">
            <a:xfrm>
              <a:off x="912" y="259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45" name="Rectangle 9"/>
            <p:cNvSpPr>
              <a:spLocks noChangeArrowheads="1"/>
            </p:cNvSpPr>
            <p:nvPr/>
          </p:nvSpPr>
          <p:spPr bwMode="auto">
            <a:xfrm>
              <a:off x="1104" y="259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46" name="Rectangle 10"/>
            <p:cNvSpPr>
              <a:spLocks noChangeArrowheads="1"/>
            </p:cNvSpPr>
            <p:nvPr/>
          </p:nvSpPr>
          <p:spPr bwMode="auto">
            <a:xfrm>
              <a:off x="1296" y="259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47" name="Rectangle 11"/>
            <p:cNvSpPr>
              <a:spLocks noChangeArrowheads="1"/>
            </p:cNvSpPr>
            <p:nvPr/>
          </p:nvSpPr>
          <p:spPr bwMode="auto">
            <a:xfrm>
              <a:off x="1872" y="259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48" name="Freeform 12"/>
            <p:cNvSpPr>
              <a:spLocks/>
            </p:cNvSpPr>
            <p:nvPr/>
          </p:nvSpPr>
          <p:spPr bwMode="auto">
            <a:xfrm>
              <a:off x="528" y="259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49" name="Freeform 13"/>
            <p:cNvSpPr>
              <a:spLocks/>
            </p:cNvSpPr>
            <p:nvPr/>
          </p:nvSpPr>
          <p:spPr bwMode="auto">
            <a:xfrm>
              <a:off x="720" y="249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50" name="Freeform 14"/>
            <p:cNvSpPr>
              <a:spLocks/>
            </p:cNvSpPr>
            <p:nvPr/>
          </p:nvSpPr>
          <p:spPr bwMode="auto">
            <a:xfrm>
              <a:off x="912" y="240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51" name="Rectangle 15"/>
            <p:cNvSpPr>
              <a:spLocks noChangeArrowheads="1"/>
            </p:cNvSpPr>
            <p:nvPr/>
          </p:nvSpPr>
          <p:spPr bwMode="auto">
            <a:xfrm flipV="1">
              <a:off x="1488" y="316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2" name="Rectangle 16"/>
            <p:cNvSpPr>
              <a:spLocks noChangeArrowheads="1"/>
            </p:cNvSpPr>
            <p:nvPr/>
          </p:nvSpPr>
          <p:spPr bwMode="auto">
            <a:xfrm flipV="1">
              <a:off x="1680" y="316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3" name="Rectangle 17"/>
            <p:cNvSpPr>
              <a:spLocks noChangeArrowheads="1"/>
            </p:cNvSpPr>
            <p:nvPr/>
          </p:nvSpPr>
          <p:spPr bwMode="auto">
            <a:xfrm flipV="1">
              <a:off x="1872" y="316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4" name="Rectangle 18"/>
            <p:cNvSpPr>
              <a:spLocks noChangeArrowheads="1"/>
            </p:cNvSpPr>
            <p:nvPr/>
          </p:nvSpPr>
          <p:spPr bwMode="auto">
            <a:xfrm flipV="1">
              <a:off x="1296" y="297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5" name="Rectangle 19"/>
            <p:cNvSpPr>
              <a:spLocks noChangeArrowheads="1"/>
            </p:cNvSpPr>
            <p:nvPr/>
          </p:nvSpPr>
          <p:spPr bwMode="auto">
            <a:xfrm flipV="1">
              <a:off x="1872" y="297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6" name="Rectangle 20"/>
            <p:cNvSpPr>
              <a:spLocks noChangeArrowheads="1"/>
            </p:cNvSpPr>
            <p:nvPr/>
          </p:nvSpPr>
          <p:spPr bwMode="auto">
            <a:xfrm flipV="1">
              <a:off x="2256" y="297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7" name="Rectangle 21"/>
            <p:cNvSpPr>
              <a:spLocks noChangeArrowheads="1"/>
            </p:cNvSpPr>
            <p:nvPr/>
          </p:nvSpPr>
          <p:spPr bwMode="auto">
            <a:xfrm flipV="1">
              <a:off x="912" y="278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8" name="Rectangle 22"/>
            <p:cNvSpPr>
              <a:spLocks noChangeArrowheads="1"/>
            </p:cNvSpPr>
            <p:nvPr/>
          </p:nvSpPr>
          <p:spPr bwMode="auto">
            <a:xfrm flipV="1">
              <a:off x="1296" y="278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59" name="Rectangle 23"/>
            <p:cNvSpPr>
              <a:spLocks noChangeArrowheads="1"/>
            </p:cNvSpPr>
            <p:nvPr/>
          </p:nvSpPr>
          <p:spPr bwMode="auto">
            <a:xfrm flipV="1">
              <a:off x="1872" y="278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200400" y="3429000"/>
            <a:ext cx="2438400" cy="1828800"/>
            <a:chOff x="912" y="2208"/>
            <a:chExt cx="1536" cy="1152"/>
          </a:xfrm>
        </p:grpSpPr>
        <p:sp>
          <p:nvSpPr>
            <p:cNvPr id="235527" name="Rectangle 25"/>
            <p:cNvSpPr>
              <a:spLocks noChangeArrowheads="1"/>
            </p:cNvSpPr>
            <p:nvPr/>
          </p:nvSpPr>
          <p:spPr bwMode="auto">
            <a:xfrm>
              <a:off x="1680" y="220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28" name="Rectangle 26"/>
            <p:cNvSpPr>
              <a:spLocks noChangeArrowheads="1"/>
            </p:cNvSpPr>
            <p:nvPr/>
          </p:nvSpPr>
          <p:spPr bwMode="auto">
            <a:xfrm>
              <a:off x="1872" y="220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29" name="Rectangle 27"/>
            <p:cNvSpPr>
              <a:spLocks noChangeArrowheads="1"/>
            </p:cNvSpPr>
            <p:nvPr/>
          </p:nvSpPr>
          <p:spPr bwMode="auto">
            <a:xfrm>
              <a:off x="1488" y="240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30" name="Rectangle 28"/>
            <p:cNvSpPr>
              <a:spLocks noChangeArrowheads="1"/>
            </p:cNvSpPr>
            <p:nvPr/>
          </p:nvSpPr>
          <p:spPr bwMode="auto">
            <a:xfrm>
              <a:off x="1488" y="259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31" name="Rectangle 29"/>
            <p:cNvSpPr>
              <a:spLocks noChangeArrowheads="1"/>
            </p:cNvSpPr>
            <p:nvPr/>
          </p:nvSpPr>
          <p:spPr bwMode="auto">
            <a:xfrm>
              <a:off x="1680" y="259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32" name="Freeform 30"/>
            <p:cNvSpPr>
              <a:spLocks/>
            </p:cNvSpPr>
            <p:nvPr/>
          </p:nvSpPr>
          <p:spPr bwMode="auto">
            <a:xfrm>
              <a:off x="1104" y="2304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33" name="Freeform 31"/>
            <p:cNvSpPr>
              <a:spLocks/>
            </p:cNvSpPr>
            <p:nvPr/>
          </p:nvSpPr>
          <p:spPr bwMode="auto">
            <a:xfrm>
              <a:off x="1296" y="220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34" name="Rectangle 32"/>
            <p:cNvSpPr>
              <a:spLocks noChangeArrowheads="1"/>
            </p:cNvSpPr>
            <p:nvPr/>
          </p:nvSpPr>
          <p:spPr bwMode="auto">
            <a:xfrm flipV="1">
              <a:off x="2064" y="316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35" name="Rectangle 33"/>
            <p:cNvSpPr>
              <a:spLocks noChangeArrowheads="1"/>
            </p:cNvSpPr>
            <p:nvPr/>
          </p:nvSpPr>
          <p:spPr bwMode="auto">
            <a:xfrm flipV="1">
              <a:off x="2256" y="316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36" name="Rectangle 34"/>
            <p:cNvSpPr>
              <a:spLocks noChangeArrowheads="1"/>
            </p:cNvSpPr>
            <p:nvPr/>
          </p:nvSpPr>
          <p:spPr bwMode="auto">
            <a:xfrm flipV="1">
              <a:off x="1104" y="2976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37" name="Rectangle 35"/>
            <p:cNvSpPr>
              <a:spLocks noChangeArrowheads="1"/>
            </p:cNvSpPr>
            <p:nvPr/>
          </p:nvSpPr>
          <p:spPr bwMode="auto">
            <a:xfrm flipV="1">
              <a:off x="1680" y="2976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38" name="Rectangle 36"/>
            <p:cNvSpPr>
              <a:spLocks noChangeArrowheads="1"/>
            </p:cNvSpPr>
            <p:nvPr/>
          </p:nvSpPr>
          <p:spPr bwMode="auto">
            <a:xfrm flipV="1">
              <a:off x="2064" y="2784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39" name="Freeform 37"/>
            <p:cNvSpPr>
              <a:spLocks/>
            </p:cNvSpPr>
            <p:nvPr/>
          </p:nvSpPr>
          <p:spPr bwMode="auto">
            <a:xfrm flipV="1">
              <a:off x="912" y="297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40" name="Freeform 38"/>
            <p:cNvSpPr>
              <a:spLocks/>
            </p:cNvSpPr>
            <p:nvPr/>
          </p:nvSpPr>
          <p:spPr bwMode="auto">
            <a:xfrm flipV="1">
              <a:off x="1104" y="316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2590800" y="3429000"/>
            <a:ext cx="3048000" cy="1828800"/>
            <a:chOff x="528" y="2208"/>
            <a:chExt cx="1920" cy="1152"/>
          </a:xfrm>
          <a:solidFill>
            <a:srgbClr val="FFFF66"/>
          </a:solidFill>
        </p:grpSpPr>
        <p:sp>
          <p:nvSpPr>
            <p:cNvPr id="216071" name="Rectangle 40"/>
            <p:cNvSpPr>
              <a:spLocks noChangeArrowheads="1"/>
            </p:cNvSpPr>
            <p:nvPr/>
          </p:nvSpPr>
          <p:spPr bwMode="auto">
            <a:xfrm>
              <a:off x="2064" y="220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72" name="Rectangle 41"/>
            <p:cNvSpPr>
              <a:spLocks noChangeArrowheads="1"/>
            </p:cNvSpPr>
            <p:nvPr/>
          </p:nvSpPr>
          <p:spPr bwMode="auto">
            <a:xfrm>
              <a:off x="2256" y="220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73" name="Rectangle 42"/>
            <p:cNvSpPr>
              <a:spLocks noChangeArrowheads="1"/>
            </p:cNvSpPr>
            <p:nvPr/>
          </p:nvSpPr>
          <p:spPr bwMode="auto">
            <a:xfrm>
              <a:off x="1104" y="240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74" name="Rectangle 43"/>
            <p:cNvSpPr>
              <a:spLocks noChangeArrowheads="1"/>
            </p:cNvSpPr>
            <p:nvPr/>
          </p:nvSpPr>
          <p:spPr bwMode="auto">
            <a:xfrm>
              <a:off x="1680" y="240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75" name="Rectangle 44"/>
            <p:cNvSpPr>
              <a:spLocks noChangeArrowheads="1"/>
            </p:cNvSpPr>
            <p:nvPr/>
          </p:nvSpPr>
          <p:spPr bwMode="auto">
            <a:xfrm>
              <a:off x="2064" y="240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76" name="Rectangle 45"/>
            <p:cNvSpPr>
              <a:spLocks noChangeArrowheads="1"/>
            </p:cNvSpPr>
            <p:nvPr/>
          </p:nvSpPr>
          <p:spPr bwMode="auto">
            <a:xfrm>
              <a:off x="2256" y="240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77" name="Rectangle 46"/>
            <p:cNvSpPr>
              <a:spLocks noChangeArrowheads="1"/>
            </p:cNvSpPr>
            <p:nvPr/>
          </p:nvSpPr>
          <p:spPr bwMode="auto">
            <a:xfrm>
              <a:off x="720" y="2592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78" name="Rectangle 47"/>
            <p:cNvSpPr>
              <a:spLocks noChangeArrowheads="1"/>
            </p:cNvSpPr>
            <p:nvPr/>
          </p:nvSpPr>
          <p:spPr bwMode="auto">
            <a:xfrm>
              <a:off x="2064" y="2592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79" name="Rectangle 48"/>
            <p:cNvSpPr>
              <a:spLocks noChangeArrowheads="1"/>
            </p:cNvSpPr>
            <p:nvPr/>
          </p:nvSpPr>
          <p:spPr bwMode="auto">
            <a:xfrm flipV="1">
              <a:off x="1488" y="29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80" name="Rectangle 49"/>
            <p:cNvSpPr>
              <a:spLocks noChangeArrowheads="1"/>
            </p:cNvSpPr>
            <p:nvPr/>
          </p:nvSpPr>
          <p:spPr bwMode="auto">
            <a:xfrm flipV="1">
              <a:off x="2064" y="29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81" name="Rectangle 50"/>
            <p:cNvSpPr>
              <a:spLocks noChangeArrowheads="1"/>
            </p:cNvSpPr>
            <p:nvPr/>
          </p:nvSpPr>
          <p:spPr bwMode="auto">
            <a:xfrm flipV="1">
              <a:off x="720" y="2784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82" name="Rectangle 51"/>
            <p:cNvSpPr>
              <a:spLocks noChangeArrowheads="1"/>
            </p:cNvSpPr>
            <p:nvPr/>
          </p:nvSpPr>
          <p:spPr bwMode="auto">
            <a:xfrm flipV="1">
              <a:off x="1104" y="2784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83" name="Rectangle 52"/>
            <p:cNvSpPr>
              <a:spLocks noChangeArrowheads="1"/>
            </p:cNvSpPr>
            <p:nvPr/>
          </p:nvSpPr>
          <p:spPr bwMode="auto">
            <a:xfrm flipV="1">
              <a:off x="1488" y="2784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84" name="Rectangle 53"/>
            <p:cNvSpPr>
              <a:spLocks noChangeArrowheads="1"/>
            </p:cNvSpPr>
            <p:nvPr/>
          </p:nvSpPr>
          <p:spPr bwMode="auto">
            <a:xfrm flipV="1">
              <a:off x="1680" y="2784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85" name="Freeform 54"/>
            <p:cNvSpPr>
              <a:spLocks/>
            </p:cNvSpPr>
            <p:nvPr/>
          </p:nvSpPr>
          <p:spPr bwMode="auto">
            <a:xfrm flipV="1">
              <a:off x="528" y="278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86" name="Freeform 55"/>
            <p:cNvSpPr>
              <a:spLocks/>
            </p:cNvSpPr>
            <p:nvPr/>
          </p:nvSpPr>
          <p:spPr bwMode="auto">
            <a:xfrm flipV="1">
              <a:off x="720" y="297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6087" name="Freeform 56"/>
            <p:cNvSpPr>
              <a:spLocks/>
            </p:cNvSpPr>
            <p:nvPr/>
          </p:nvSpPr>
          <p:spPr bwMode="auto">
            <a:xfrm flipV="1">
              <a:off x="1296" y="316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9573E-6 -3.45379E-6 L -0.19174 -3.4537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9573E-6 -3.45379E-6 L 0.24991 -0.1445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72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157E-6 -3.45379E-6 L 0.24991 0.144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7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70" name="Group 2"/>
          <p:cNvGrpSpPr>
            <a:grpSpLocks/>
          </p:cNvGrpSpPr>
          <p:nvPr/>
        </p:nvGrpSpPr>
        <p:grpSpPr bwMode="auto">
          <a:xfrm>
            <a:off x="5181600" y="4419600"/>
            <a:ext cx="2743200" cy="1828800"/>
            <a:chOff x="3264" y="2784"/>
            <a:chExt cx="1728" cy="1152"/>
          </a:xfrm>
        </p:grpSpPr>
        <p:sp>
          <p:nvSpPr>
            <p:cNvPr id="237701" name="Rectangle 3"/>
            <p:cNvSpPr>
              <a:spLocks noChangeArrowheads="1"/>
            </p:cNvSpPr>
            <p:nvPr/>
          </p:nvSpPr>
          <p:spPr bwMode="auto">
            <a:xfrm>
              <a:off x="4032" y="278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02" name="Rectangle 4"/>
            <p:cNvSpPr>
              <a:spLocks noChangeArrowheads="1"/>
            </p:cNvSpPr>
            <p:nvPr/>
          </p:nvSpPr>
          <p:spPr bwMode="auto">
            <a:xfrm>
              <a:off x="4224" y="278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03" name="Rectangle 5"/>
            <p:cNvSpPr>
              <a:spLocks noChangeArrowheads="1"/>
            </p:cNvSpPr>
            <p:nvPr/>
          </p:nvSpPr>
          <p:spPr bwMode="auto">
            <a:xfrm>
              <a:off x="4416" y="278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04" name="Rectangle 6"/>
            <p:cNvSpPr>
              <a:spLocks noChangeArrowheads="1"/>
            </p:cNvSpPr>
            <p:nvPr/>
          </p:nvSpPr>
          <p:spPr bwMode="auto">
            <a:xfrm>
              <a:off x="4608" y="278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05" name="Rectangle 7"/>
            <p:cNvSpPr>
              <a:spLocks noChangeArrowheads="1"/>
            </p:cNvSpPr>
            <p:nvPr/>
          </p:nvSpPr>
          <p:spPr bwMode="auto">
            <a:xfrm>
              <a:off x="3648" y="297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06" name="Rectangle 8"/>
            <p:cNvSpPr>
              <a:spLocks noChangeArrowheads="1"/>
            </p:cNvSpPr>
            <p:nvPr/>
          </p:nvSpPr>
          <p:spPr bwMode="auto">
            <a:xfrm>
              <a:off x="3840" y="297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07" name="Rectangle 9"/>
            <p:cNvSpPr>
              <a:spLocks noChangeArrowheads="1"/>
            </p:cNvSpPr>
            <p:nvPr/>
          </p:nvSpPr>
          <p:spPr bwMode="auto">
            <a:xfrm>
              <a:off x="4032" y="297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08" name="Rectangle 10"/>
            <p:cNvSpPr>
              <a:spLocks noChangeArrowheads="1"/>
            </p:cNvSpPr>
            <p:nvPr/>
          </p:nvSpPr>
          <p:spPr bwMode="auto">
            <a:xfrm>
              <a:off x="4224" y="297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09" name="Rectangle 11"/>
            <p:cNvSpPr>
              <a:spLocks noChangeArrowheads="1"/>
            </p:cNvSpPr>
            <p:nvPr/>
          </p:nvSpPr>
          <p:spPr bwMode="auto">
            <a:xfrm>
              <a:off x="4416" y="297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10" name="Rectangle 12"/>
            <p:cNvSpPr>
              <a:spLocks noChangeArrowheads="1"/>
            </p:cNvSpPr>
            <p:nvPr/>
          </p:nvSpPr>
          <p:spPr bwMode="auto">
            <a:xfrm>
              <a:off x="3840" y="316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11" name="Rectangle 13"/>
            <p:cNvSpPr>
              <a:spLocks noChangeArrowheads="1"/>
            </p:cNvSpPr>
            <p:nvPr/>
          </p:nvSpPr>
          <p:spPr bwMode="auto">
            <a:xfrm>
              <a:off x="4032" y="316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12" name="Rectangle 14"/>
            <p:cNvSpPr>
              <a:spLocks noChangeArrowheads="1"/>
            </p:cNvSpPr>
            <p:nvPr/>
          </p:nvSpPr>
          <p:spPr bwMode="auto">
            <a:xfrm>
              <a:off x="4224" y="316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13" name="Rectangle 15"/>
            <p:cNvSpPr>
              <a:spLocks noChangeArrowheads="1"/>
            </p:cNvSpPr>
            <p:nvPr/>
          </p:nvSpPr>
          <p:spPr bwMode="auto">
            <a:xfrm>
              <a:off x="4416" y="316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14" name="Rectangle 16"/>
            <p:cNvSpPr>
              <a:spLocks noChangeArrowheads="1"/>
            </p:cNvSpPr>
            <p:nvPr/>
          </p:nvSpPr>
          <p:spPr bwMode="auto">
            <a:xfrm>
              <a:off x="4608" y="316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15" name="Freeform 17"/>
            <p:cNvSpPr>
              <a:spLocks/>
            </p:cNvSpPr>
            <p:nvPr/>
          </p:nvSpPr>
          <p:spPr bwMode="auto">
            <a:xfrm>
              <a:off x="3648" y="2880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716" name="Freeform 18"/>
            <p:cNvSpPr>
              <a:spLocks/>
            </p:cNvSpPr>
            <p:nvPr/>
          </p:nvSpPr>
          <p:spPr bwMode="auto">
            <a:xfrm>
              <a:off x="3840" y="278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717" name="Rectangle 19"/>
            <p:cNvSpPr>
              <a:spLocks noChangeArrowheads="1"/>
            </p:cNvSpPr>
            <p:nvPr/>
          </p:nvSpPr>
          <p:spPr bwMode="auto">
            <a:xfrm flipV="1">
              <a:off x="4224" y="37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18" name="Rectangle 20"/>
            <p:cNvSpPr>
              <a:spLocks noChangeArrowheads="1"/>
            </p:cNvSpPr>
            <p:nvPr/>
          </p:nvSpPr>
          <p:spPr bwMode="auto">
            <a:xfrm flipV="1">
              <a:off x="4416" y="37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19" name="Rectangle 21"/>
            <p:cNvSpPr>
              <a:spLocks noChangeArrowheads="1"/>
            </p:cNvSpPr>
            <p:nvPr/>
          </p:nvSpPr>
          <p:spPr bwMode="auto">
            <a:xfrm flipV="1">
              <a:off x="4608" y="37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20" name="Rectangle 22"/>
            <p:cNvSpPr>
              <a:spLocks noChangeArrowheads="1"/>
            </p:cNvSpPr>
            <p:nvPr/>
          </p:nvSpPr>
          <p:spPr bwMode="auto">
            <a:xfrm flipV="1">
              <a:off x="4800" y="37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21" name="Rectangle 23"/>
            <p:cNvSpPr>
              <a:spLocks noChangeArrowheads="1"/>
            </p:cNvSpPr>
            <p:nvPr/>
          </p:nvSpPr>
          <p:spPr bwMode="auto">
            <a:xfrm flipV="1">
              <a:off x="3648" y="35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22" name="Rectangle 24"/>
            <p:cNvSpPr>
              <a:spLocks noChangeArrowheads="1"/>
            </p:cNvSpPr>
            <p:nvPr/>
          </p:nvSpPr>
          <p:spPr bwMode="auto">
            <a:xfrm flipV="1">
              <a:off x="3840" y="35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23" name="Rectangle 25"/>
            <p:cNvSpPr>
              <a:spLocks noChangeArrowheads="1"/>
            </p:cNvSpPr>
            <p:nvPr/>
          </p:nvSpPr>
          <p:spPr bwMode="auto">
            <a:xfrm flipV="1">
              <a:off x="4032" y="35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24" name="Rectangle 26"/>
            <p:cNvSpPr>
              <a:spLocks noChangeArrowheads="1"/>
            </p:cNvSpPr>
            <p:nvPr/>
          </p:nvSpPr>
          <p:spPr bwMode="auto">
            <a:xfrm flipV="1">
              <a:off x="4224" y="35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25" name="Rectangle 27"/>
            <p:cNvSpPr>
              <a:spLocks noChangeArrowheads="1"/>
            </p:cNvSpPr>
            <p:nvPr/>
          </p:nvSpPr>
          <p:spPr bwMode="auto">
            <a:xfrm flipV="1">
              <a:off x="4416" y="35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26" name="Rectangle 28"/>
            <p:cNvSpPr>
              <a:spLocks noChangeArrowheads="1"/>
            </p:cNvSpPr>
            <p:nvPr/>
          </p:nvSpPr>
          <p:spPr bwMode="auto">
            <a:xfrm flipV="1">
              <a:off x="4608" y="35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27" name="Rectangle 29"/>
            <p:cNvSpPr>
              <a:spLocks noChangeArrowheads="1"/>
            </p:cNvSpPr>
            <p:nvPr/>
          </p:nvSpPr>
          <p:spPr bwMode="auto">
            <a:xfrm flipV="1">
              <a:off x="4800" y="35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28" name="Rectangle 30"/>
            <p:cNvSpPr>
              <a:spLocks noChangeArrowheads="1"/>
            </p:cNvSpPr>
            <p:nvPr/>
          </p:nvSpPr>
          <p:spPr bwMode="auto">
            <a:xfrm flipV="1">
              <a:off x="3456" y="33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29" name="Rectangle 31"/>
            <p:cNvSpPr>
              <a:spLocks noChangeArrowheads="1"/>
            </p:cNvSpPr>
            <p:nvPr/>
          </p:nvSpPr>
          <p:spPr bwMode="auto">
            <a:xfrm flipV="1">
              <a:off x="3648" y="33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30" name="Rectangle 32"/>
            <p:cNvSpPr>
              <a:spLocks noChangeArrowheads="1"/>
            </p:cNvSpPr>
            <p:nvPr/>
          </p:nvSpPr>
          <p:spPr bwMode="auto">
            <a:xfrm flipV="1">
              <a:off x="4032" y="33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31" name="Rectangle 33"/>
            <p:cNvSpPr>
              <a:spLocks noChangeArrowheads="1"/>
            </p:cNvSpPr>
            <p:nvPr/>
          </p:nvSpPr>
          <p:spPr bwMode="auto">
            <a:xfrm flipV="1">
              <a:off x="4224" y="33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32" name="Rectangle 34"/>
            <p:cNvSpPr>
              <a:spLocks noChangeArrowheads="1"/>
            </p:cNvSpPr>
            <p:nvPr/>
          </p:nvSpPr>
          <p:spPr bwMode="auto">
            <a:xfrm flipV="1">
              <a:off x="4416" y="33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33" name="Rectangle 35"/>
            <p:cNvSpPr>
              <a:spLocks noChangeArrowheads="1"/>
            </p:cNvSpPr>
            <p:nvPr/>
          </p:nvSpPr>
          <p:spPr bwMode="auto">
            <a:xfrm flipV="1">
              <a:off x="4608" y="33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734" name="Freeform 36"/>
            <p:cNvSpPr>
              <a:spLocks/>
            </p:cNvSpPr>
            <p:nvPr/>
          </p:nvSpPr>
          <p:spPr bwMode="auto">
            <a:xfrm flipV="1">
              <a:off x="3264" y="3552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735" name="Freeform 37"/>
            <p:cNvSpPr>
              <a:spLocks/>
            </p:cNvSpPr>
            <p:nvPr/>
          </p:nvSpPr>
          <p:spPr bwMode="auto">
            <a:xfrm flipV="1">
              <a:off x="3456" y="35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736" name="Freeform 38"/>
            <p:cNvSpPr>
              <a:spLocks/>
            </p:cNvSpPr>
            <p:nvPr/>
          </p:nvSpPr>
          <p:spPr bwMode="auto">
            <a:xfrm flipV="1">
              <a:off x="3648" y="3744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737" name="Freeform 39"/>
            <p:cNvSpPr>
              <a:spLocks/>
            </p:cNvSpPr>
            <p:nvPr/>
          </p:nvSpPr>
          <p:spPr bwMode="auto">
            <a:xfrm flipV="1">
              <a:off x="3840" y="37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7571" name="Group 40"/>
          <p:cNvGrpSpPr>
            <a:grpSpLocks/>
          </p:cNvGrpSpPr>
          <p:nvPr/>
        </p:nvGrpSpPr>
        <p:grpSpPr bwMode="auto">
          <a:xfrm>
            <a:off x="4876800" y="2438400"/>
            <a:ext cx="3048000" cy="1828800"/>
            <a:chOff x="3072" y="1536"/>
            <a:chExt cx="1920" cy="1152"/>
          </a:xfrm>
        </p:grpSpPr>
        <p:sp>
          <p:nvSpPr>
            <p:cNvPr id="237656" name="Rectangle 41"/>
            <p:cNvSpPr>
              <a:spLocks noChangeArrowheads="1"/>
            </p:cNvSpPr>
            <p:nvPr/>
          </p:nvSpPr>
          <p:spPr bwMode="auto">
            <a:xfrm>
              <a:off x="4224" y="15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57" name="Rectangle 42"/>
            <p:cNvSpPr>
              <a:spLocks noChangeArrowheads="1"/>
            </p:cNvSpPr>
            <p:nvPr/>
          </p:nvSpPr>
          <p:spPr bwMode="auto">
            <a:xfrm>
              <a:off x="4416" y="15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58" name="Rectangle 43"/>
            <p:cNvSpPr>
              <a:spLocks noChangeArrowheads="1"/>
            </p:cNvSpPr>
            <p:nvPr/>
          </p:nvSpPr>
          <p:spPr bwMode="auto">
            <a:xfrm>
              <a:off x="4608" y="15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59" name="Rectangle 44"/>
            <p:cNvSpPr>
              <a:spLocks noChangeArrowheads="1"/>
            </p:cNvSpPr>
            <p:nvPr/>
          </p:nvSpPr>
          <p:spPr bwMode="auto">
            <a:xfrm>
              <a:off x="4800" y="15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60" name="Rectangle 45"/>
            <p:cNvSpPr>
              <a:spLocks noChangeArrowheads="1"/>
            </p:cNvSpPr>
            <p:nvPr/>
          </p:nvSpPr>
          <p:spPr bwMode="auto">
            <a:xfrm>
              <a:off x="3648" y="17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61" name="Rectangle 46"/>
            <p:cNvSpPr>
              <a:spLocks noChangeArrowheads="1"/>
            </p:cNvSpPr>
            <p:nvPr/>
          </p:nvSpPr>
          <p:spPr bwMode="auto">
            <a:xfrm>
              <a:off x="3840" y="17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62" name="Rectangle 47"/>
            <p:cNvSpPr>
              <a:spLocks noChangeArrowheads="1"/>
            </p:cNvSpPr>
            <p:nvPr/>
          </p:nvSpPr>
          <p:spPr bwMode="auto">
            <a:xfrm>
              <a:off x="4032" y="17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63" name="Rectangle 48"/>
            <p:cNvSpPr>
              <a:spLocks noChangeArrowheads="1"/>
            </p:cNvSpPr>
            <p:nvPr/>
          </p:nvSpPr>
          <p:spPr bwMode="auto">
            <a:xfrm>
              <a:off x="4224" y="17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64" name="Rectangle 49"/>
            <p:cNvSpPr>
              <a:spLocks noChangeArrowheads="1"/>
            </p:cNvSpPr>
            <p:nvPr/>
          </p:nvSpPr>
          <p:spPr bwMode="auto">
            <a:xfrm>
              <a:off x="4416" y="17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65" name="Rectangle 50"/>
            <p:cNvSpPr>
              <a:spLocks noChangeArrowheads="1"/>
            </p:cNvSpPr>
            <p:nvPr/>
          </p:nvSpPr>
          <p:spPr bwMode="auto">
            <a:xfrm>
              <a:off x="4608" y="17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66" name="Rectangle 51"/>
            <p:cNvSpPr>
              <a:spLocks noChangeArrowheads="1"/>
            </p:cNvSpPr>
            <p:nvPr/>
          </p:nvSpPr>
          <p:spPr bwMode="auto">
            <a:xfrm>
              <a:off x="4800" y="17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67" name="Rectangle 52"/>
            <p:cNvSpPr>
              <a:spLocks noChangeArrowheads="1"/>
            </p:cNvSpPr>
            <p:nvPr/>
          </p:nvSpPr>
          <p:spPr bwMode="auto">
            <a:xfrm>
              <a:off x="3264" y="19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68" name="Rectangle 53"/>
            <p:cNvSpPr>
              <a:spLocks noChangeArrowheads="1"/>
            </p:cNvSpPr>
            <p:nvPr/>
          </p:nvSpPr>
          <p:spPr bwMode="auto">
            <a:xfrm>
              <a:off x="3456" y="19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69" name="Rectangle 54"/>
            <p:cNvSpPr>
              <a:spLocks noChangeArrowheads="1"/>
            </p:cNvSpPr>
            <p:nvPr/>
          </p:nvSpPr>
          <p:spPr bwMode="auto">
            <a:xfrm>
              <a:off x="3648" y="19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70" name="Rectangle 55"/>
            <p:cNvSpPr>
              <a:spLocks noChangeArrowheads="1"/>
            </p:cNvSpPr>
            <p:nvPr/>
          </p:nvSpPr>
          <p:spPr bwMode="auto">
            <a:xfrm>
              <a:off x="4032" y="19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71" name="Rectangle 56"/>
            <p:cNvSpPr>
              <a:spLocks noChangeArrowheads="1"/>
            </p:cNvSpPr>
            <p:nvPr/>
          </p:nvSpPr>
          <p:spPr bwMode="auto">
            <a:xfrm>
              <a:off x="4224" y="19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72" name="Rectangle 57"/>
            <p:cNvSpPr>
              <a:spLocks noChangeArrowheads="1"/>
            </p:cNvSpPr>
            <p:nvPr/>
          </p:nvSpPr>
          <p:spPr bwMode="auto">
            <a:xfrm>
              <a:off x="4416" y="19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73" name="Rectangle 58"/>
            <p:cNvSpPr>
              <a:spLocks noChangeArrowheads="1"/>
            </p:cNvSpPr>
            <p:nvPr/>
          </p:nvSpPr>
          <p:spPr bwMode="auto">
            <a:xfrm>
              <a:off x="4608" y="19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74" name="Freeform 59"/>
            <p:cNvSpPr>
              <a:spLocks/>
            </p:cNvSpPr>
            <p:nvPr/>
          </p:nvSpPr>
          <p:spPr bwMode="auto">
            <a:xfrm>
              <a:off x="3072" y="19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75" name="Freeform 60"/>
            <p:cNvSpPr>
              <a:spLocks/>
            </p:cNvSpPr>
            <p:nvPr/>
          </p:nvSpPr>
          <p:spPr bwMode="auto">
            <a:xfrm>
              <a:off x="3264" y="1824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76" name="Freeform 61"/>
            <p:cNvSpPr>
              <a:spLocks/>
            </p:cNvSpPr>
            <p:nvPr/>
          </p:nvSpPr>
          <p:spPr bwMode="auto">
            <a:xfrm>
              <a:off x="3456" y="17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77" name="Freeform 62"/>
            <p:cNvSpPr>
              <a:spLocks/>
            </p:cNvSpPr>
            <p:nvPr/>
          </p:nvSpPr>
          <p:spPr bwMode="auto">
            <a:xfrm>
              <a:off x="3648" y="1632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78" name="Rectangle 63"/>
            <p:cNvSpPr>
              <a:spLocks noChangeArrowheads="1"/>
            </p:cNvSpPr>
            <p:nvPr/>
          </p:nvSpPr>
          <p:spPr bwMode="auto">
            <a:xfrm flipV="1">
              <a:off x="4032" y="249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79" name="Rectangle 64"/>
            <p:cNvSpPr>
              <a:spLocks noChangeArrowheads="1"/>
            </p:cNvSpPr>
            <p:nvPr/>
          </p:nvSpPr>
          <p:spPr bwMode="auto">
            <a:xfrm flipV="1">
              <a:off x="4224" y="249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80" name="Rectangle 65"/>
            <p:cNvSpPr>
              <a:spLocks noChangeArrowheads="1"/>
            </p:cNvSpPr>
            <p:nvPr/>
          </p:nvSpPr>
          <p:spPr bwMode="auto">
            <a:xfrm flipV="1">
              <a:off x="4608" y="249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81" name="Rectangle 66"/>
            <p:cNvSpPr>
              <a:spLocks noChangeArrowheads="1"/>
            </p:cNvSpPr>
            <p:nvPr/>
          </p:nvSpPr>
          <p:spPr bwMode="auto">
            <a:xfrm flipV="1">
              <a:off x="3648" y="230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82" name="Rectangle 67"/>
            <p:cNvSpPr>
              <a:spLocks noChangeArrowheads="1"/>
            </p:cNvSpPr>
            <p:nvPr/>
          </p:nvSpPr>
          <p:spPr bwMode="auto">
            <a:xfrm flipV="1">
              <a:off x="3840" y="230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83" name="Rectangle 68"/>
            <p:cNvSpPr>
              <a:spLocks noChangeArrowheads="1"/>
            </p:cNvSpPr>
            <p:nvPr/>
          </p:nvSpPr>
          <p:spPr bwMode="auto">
            <a:xfrm flipV="1">
              <a:off x="4032" y="230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84" name="Rectangle 69"/>
            <p:cNvSpPr>
              <a:spLocks noChangeArrowheads="1"/>
            </p:cNvSpPr>
            <p:nvPr/>
          </p:nvSpPr>
          <p:spPr bwMode="auto">
            <a:xfrm flipV="1">
              <a:off x="4224" y="230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85" name="Rectangle 70"/>
            <p:cNvSpPr>
              <a:spLocks noChangeArrowheads="1"/>
            </p:cNvSpPr>
            <p:nvPr/>
          </p:nvSpPr>
          <p:spPr bwMode="auto">
            <a:xfrm flipV="1">
              <a:off x="4416" y="230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86" name="Rectangle 71"/>
            <p:cNvSpPr>
              <a:spLocks noChangeArrowheads="1"/>
            </p:cNvSpPr>
            <p:nvPr/>
          </p:nvSpPr>
          <p:spPr bwMode="auto">
            <a:xfrm flipV="1">
              <a:off x="4608" y="230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87" name="Rectangle 72"/>
            <p:cNvSpPr>
              <a:spLocks noChangeArrowheads="1"/>
            </p:cNvSpPr>
            <p:nvPr/>
          </p:nvSpPr>
          <p:spPr bwMode="auto">
            <a:xfrm flipV="1">
              <a:off x="4800" y="230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88" name="Rectangle 73"/>
            <p:cNvSpPr>
              <a:spLocks noChangeArrowheads="1"/>
            </p:cNvSpPr>
            <p:nvPr/>
          </p:nvSpPr>
          <p:spPr bwMode="auto">
            <a:xfrm flipV="1">
              <a:off x="3264" y="211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89" name="Rectangle 74"/>
            <p:cNvSpPr>
              <a:spLocks noChangeArrowheads="1"/>
            </p:cNvSpPr>
            <p:nvPr/>
          </p:nvSpPr>
          <p:spPr bwMode="auto">
            <a:xfrm flipV="1">
              <a:off x="3456" y="211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90" name="Rectangle 75"/>
            <p:cNvSpPr>
              <a:spLocks noChangeArrowheads="1"/>
            </p:cNvSpPr>
            <p:nvPr/>
          </p:nvSpPr>
          <p:spPr bwMode="auto">
            <a:xfrm flipV="1">
              <a:off x="3648" y="211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91" name="Rectangle 76"/>
            <p:cNvSpPr>
              <a:spLocks noChangeArrowheads="1"/>
            </p:cNvSpPr>
            <p:nvPr/>
          </p:nvSpPr>
          <p:spPr bwMode="auto">
            <a:xfrm flipV="1">
              <a:off x="3840" y="211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92" name="Rectangle 77"/>
            <p:cNvSpPr>
              <a:spLocks noChangeArrowheads="1"/>
            </p:cNvSpPr>
            <p:nvPr/>
          </p:nvSpPr>
          <p:spPr bwMode="auto">
            <a:xfrm flipV="1">
              <a:off x="4032" y="211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93" name="Rectangle 78"/>
            <p:cNvSpPr>
              <a:spLocks noChangeArrowheads="1"/>
            </p:cNvSpPr>
            <p:nvPr/>
          </p:nvSpPr>
          <p:spPr bwMode="auto">
            <a:xfrm flipV="1">
              <a:off x="4224" y="211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94" name="Rectangle 79"/>
            <p:cNvSpPr>
              <a:spLocks noChangeArrowheads="1"/>
            </p:cNvSpPr>
            <p:nvPr/>
          </p:nvSpPr>
          <p:spPr bwMode="auto">
            <a:xfrm flipV="1">
              <a:off x="4416" y="211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95" name="Rectangle 80"/>
            <p:cNvSpPr>
              <a:spLocks noChangeArrowheads="1"/>
            </p:cNvSpPr>
            <p:nvPr/>
          </p:nvSpPr>
          <p:spPr bwMode="auto">
            <a:xfrm flipV="1">
              <a:off x="4608" y="211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96" name="Freeform 81"/>
            <p:cNvSpPr>
              <a:spLocks/>
            </p:cNvSpPr>
            <p:nvPr/>
          </p:nvSpPr>
          <p:spPr bwMode="auto">
            <a:xfrm flipV="1">
              <a:off x="3072" y="211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97" name="Freeform 82"/>
            <p:cNvSpPr>
              <a:spLocks/>
            </p:cNvSpPr>
            <p:nvPr/>
          </p:nvSpPr>
          <p:spPr bwMode="auto">
            <a:xfrm flipV="1">
              <a:off x="3264" y="2304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98" name="Freeform 83"/>
            <p:cNvSpPr>
              <a:spLocks/>
            </p:cNvSpPr>
            <p:nvPr/>
          </p:nvSpPr>
          <p:spPr bwMode="auto">
            <a:xfrm flipV="1">
              <a:off x="3456" y="230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99" name="Freeform 84"/>
            <p:cNvSpPr>
              <a:spLocks/>
            </p:cNvSpPr>
            <p:nvPr/>
          </p:nvSpPr>
          <p:spPr bwMode="auto">
            <a:xfrm flipV="1">
              <a:off x="3648" y="249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700" name="Freeform 85"/>
            <p:cNvSpPr>
              <a:spLocks/>
            </p:cNvSpPr>
            <p:nvPr/>
          </p:nvSpPr>
          <p:spPr bwMode="auto">
            <a:xfrm flipV="1">
              <a:off x="3840" y="249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7572" name="Group 86"/>
          <p:cNvGrpSpPr>
            <a:grpSpLocks/>
          </p:cNvGrpSpPr>
          <p:nvPr/>
        </p:nvGrpSpPr>
        <p:grpSpPr bwMode="auto">
          <a:xfrm>
            <a:off x="838200" y="3429000"/>
            <a:ext cx="3048000" cy="1828800"/>
            <a:chOff x="528" y="2160"/>
            <a:chExt cx="1920" cy="1152"/>
          </a:xfrm>
        </p:grpSpPr>
        <p:sp>
          <p:nvSpPr>
            <p:cNvPr id="237611" name="Rectangle 87"/>
            <p:cNvSpPr>
              <a:spLocks noChangeArrowheads="1"/>
            </p:cNvSpPr>
            <p:nvPr/>
          </p:nvSpPr>
          <p:spPr bwMode="auto">
            <a:xfrm>
              <a:off x="1488" y="21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12" name="Rectangle 88"/>
            <p:cNvSpPr>
              <a:spLocks noChangeArrowheads="1"/>
            </p:cNvSpPr>
            <p:nvPr/>
          </p:nvSpPr>
          <p:spPr bwMode="auto">
            <a:xfrm>
              <a:off x="1680" y="21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13" name="Rectangle 89"/>
            <p:cNvSpPr>
              <a:spLocks noChangeArrowheads="1"/>
            </p:cNvSpPr>
            <p:nvPr/>
          </p:nvSpPr>
          <p:spPr bwMode="auto">
            <a:xfrm>
              <a:off x="1872" y="21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14" name="Rectangle 90"/>
            <p:cNvSpPr>
              <a:spLocks noChangeArrowheads="1"/>
            </p:cNvSpPr>
            <p:nvPr/>
          </p:nvSpPr>
          <p:spPr bwMode="auto">
            <a:xfrm>
              <a:off x="2064" y="216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15" name="Rectangle 91"/>
            <p:cNvSpPr>
              <a:spLocks noChangeArrowheads="1"/>
            </p:cNvSpPr>
            <p:nvPr/>
          </p:nvSpPr>
          <p:spPr bwMode="auto">
            <a:xfrm>
              <a:off x="1104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16" name="Rectangle 92"/>
            <p:cNvSpPr>
              <a:spLocks noChangeArrowheads="1"/>
            </p:cNvSpPr>
            <p:nvPr/>
          </p:nvSpPr>
          <p:spPr bwMode="auto">
            <a:xfrm>
              <a:off x="1296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17" name="Rectangle 93"/>
            <p:cNvSpPr>
              <a:spLocks noChangeArrowheads="1"/>
            </p:cNvSpPr>
            <p:nvPr/>
          </p:nvSpPr>
          <p:spPr bwMode="auto">
            <a:xfrm>
              <a:off x="1488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18" name="Rectangle 94"/>
            <p:cNvSpPr>
              <a:spLocks noChangeArrowheads="1"/>
            </p:cNvSpPr>
            <p:nvPr/>
          </p:nvSpPr>
          <p:spPr bwMode="auto">
            <a:xfrm>
              <a:off x="1680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19" name="Rectangle 95"/>
            <p:cNvSpPr>
              <a:spLocks noChangeArrowheads="1"/>
            </p:cNvSpPr>
            <p:nvPr/>
          </p:nvSpPr>
          <p:spPr bwMode="auto">
            <a:xfrm>
              <a:off x="1872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20" name="Rectangle 96"/>
            <p:cNvSpPr>
              <a:spLocks noChangeArrowheads="1"/>
            </p:cNvSpPr>
            <p:nvPr/>
          </p:nvSpPr>
          <p:spPr bwMode="auto">
            <a:xfrm>
              <a:off x="2064" y="2352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21" name="Rectangle 97"/>
            <p:cNvSpPr>
              <a:spLocks noChangeArrowheads="1"/>
            </p:cNvSpPr>
            <p:nvPr/>
          </p:nvSpPr>
          <p:spPr bwMode="auto">
            <a:xfrm>
              <a:off x="720" y="25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22" name="Rectangle 98"/>
            <p:cNvSpPr>
              <a:spLocks noChangeArrowheads="1"/>
            </p:cNvSpPr>
            <p:nvPr/>
          </p:nvSpPr>
          <p:spPr bwMode="auto">
            <a:xfrm>
              <a:off x="912" y="25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23" name="Rectangle 99"/>
            <p:cNvSpPr>
              <a:spLocks noChangeArrowheads="1"/>
            </p:cNvSpPr>
            <p:nvPr/>
          </p:nvSpPr>
          <p:spPr bwMode="auto">
            <a:xfrm>
              <a:off x="1104" y="25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24" name="Rectangle 100"/>
            <p:cNvSpPr>
              <a:spLocks noChangeArrowheads="1"/>
            </p:cNvSpPr>
            <p:nvPr/>
          </p:nvSpPr>
          <p:spPr bwMode="auto">
            <a:xfrm>
              <a:off x="1296" y="25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25" name="Rectangle 101"/>
            <p:cNvSpPr>
              <a:spLocks noChangeArrowheads="1"/>
            </p:cNvSpPr>
            <p:nvPr/>
          </p:nvSpPr>
          <p:spPr bwMode="auto">
            <a:xfrm>
              <a:off x="1488" y="25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26" name="Rectangle 102"/>
            <p:cNvSpPr>
              <a:spLocks noChangeArrowheads="1"/>
            </p:cNvSpPr>
            <p:nvPr/>
          </p:nvSpPr>
          <p:spPr bwMode="auto">
            <a:xfrm>
              <a:off x="1680" y="25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27" name="Rectangle 103"/>
            <p:cNvSpPr>
              <a:spLocks noChangeArrowheads="1"/>
            </p:cNvSpPr>
            <p:nvPr/>
          </p:nvSpPr>
          <p:spPr bwMode="auto">
            <a:xfrm>
              <a:off x="1872" y="25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28" name="Rectangle 104"/>
            <p:cNvSpPr>
              <a:spLocks noChangeArrowheads="1"/>
            </p:cNvSpPr>
            <p:nvPr/>
          </p:nvSpPr>
          <p:spPr bwMode="auto">
            <a:xfrm>
              <a:off x="2064" y="2544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29" name="Freeform 105"/>
            <p:cNvSpPr>
              <a:spLocks/>
            </p:cNvSpPr>
            <p:nvPr/>
          </p:nvSpPr>
          <p:spPr bwMode="auto">
            <a:xfrm>
              <a:off x="528" y="254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30" name="Freeform 106"/>
            <p:cNvSpPr>
              <a:spLocks/>
            </p:cNvSpPr>
            <p:nvPr/>
          </p:nvSpPr>
          <p:spPr bwMode="auto">
            <a:xfrm>
              <a:off x="720" y="244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31" name="Freeform 107"/>
            <p:cNvSpPr>
              <a:spLocks/>
            </p:cNvSpPr>
            <p:nvPr/>
          </p:nvSpPr>
          <p:spPr bwMode="auto">
            <a:xfrm>
              <a:off x="912" y="235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32" name="Freeform 108"/>
            <p:cNvSpPr>
              <a:spLocks/>
            </p:cNvSpPr>
            <p:nvPr/>
          </p:nvSpPr>
          <p:spPr bwMode="auto">
            <a:xfrm>
              <a:off x="1296" y="216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33" name="Rectangle 109"/>
            <p:cNvSpPr>
              <a:spLocks noChangeArrowheads="1"/>
            </p:cNvSpPr>
            <p:nvPr/>
          </p:nvSpPr>
          <p:spPr bwMode="auto">
            <a:xfrm flipV="1">
              <a:off x="1488" y="31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34" name="Rectangle 110"/>
            <p:cNvSpPr>
              <a:spLocks noChangeArrowheads="1"/>
            </p:cNvSpPr>
            <p:nvPr/>
          </p:nvSpPr>
          <p:spPr bwMode="auto">
            <a:xfrm flipV="1">
              <a:off x="1680" y="31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35" name="Rectangle 111"/>
            <p:cNvSpPr>
              <a:spLocks noChangeArrowheads="1"/>
            </p:cNvSpPr>
            <p:nvPr/>
          </p:nvSpPr>
          <p:spPr bwMode="auto">
            <a:xfrm flipV="1">
              <a:off x="1872" y="31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36" name="Rectangle 112"/>
            <p:cNvSpPr>
              <a:spLocks noChangeArrowheads="1"/>
            </p:cNvSpPr>
            <p:nvPr/>
          </p:nvSpPr>
          <p:spPr bwMode="auto">
            <a:xfrm flipV="1">
              <a:off x="2064" y="31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37" name="Rectangle 113"/>
            <p:cNvSpPr>
              <a:spLocks noChangeArrowheads="1"/>
            </p:cNvSpPr>
            <p:nvPr/>
          </p:nvSpPr>
          <p:spPr bwMode="auto">
            <a:xfrm flipV="1">
              <a:off x="2256" y="3120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38" name="Rectangle 114"/>
            <p:cNvSpPr>
              <a:spLocks noChangeArrowheads="1"/>
            </p:cNvSpPr>
            <p:nvPr/>
          </p:nvSpPr>
          <p:spPr bwMode="auto">
            <a:xfrm flipV="1">
              <a:off x="1104" y="29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39" name="Rectangle 115"/>
            <p:cNvSpPr>
              <a:spLocks noChangeArrowheads="1"/>
            </p:cNvSpPr>
            <p:nvPr/>
          </p:nvSpPr>
          <p:spPr bwMode="auto">
            <a:xfrm flipV="1">
              <a:off x="1296" y="29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40" name="Rectangle 116"/>
            <p:cNvSpPr>
              <a:spLocks noChangeArrowheads="1"/>
            </p:cNvSpPr>
            <p:nvPr/>
          </p:nvSpPr>
          <p:spPr bwMode="auto">
            <a:xfrm flipV="1">
              <a:off x="1488" y="29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41" name="Rectangle 117"/>
            <p:cNvSpPr>
              <a:spLocks noChangeArrowheads="1"/>
            </p:cNvSpPr>
            <p:nvPr/>
          </p:nvSpPr>
          <p:spPr bwMode="auto">
            <a:xfrm flipV="1">
              <a:off x="1680" y="29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42" name="Rectangle 118"/>
            <p:cNvSpPr>
              <a:spLocks noChangeArrowheads="1"/>
            </p:cNvSpPr>
            <p:nvPr/>
          </p:nvSpPr>
          <p:spPr bwMode="auto">
            <a:xfrm flipV="1">
              <a:off x="1872" y="29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43" name="Rectangle 119"/>
            <p:cNvSpPr>
              <a:spLocks noChangeArrowheads="1"/>
            </p:cNvSpPr>
            <p:nvPr/>
          </p:nvSpPr>
          <p:spPr bwMode="auto">
            <a:xfrm flipV="1">
              <a:off x="2064" y="29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44" name="Rectangle 120"/>
            <p:cNvSpPr>
              <a:spLocks noChangeArrowheads="1"/>
            </p:cNvSpPr>
            <p:nvPr/>
          </p:nvSpPr>
          <p:spPr bwMode="auto">
            <a:xfrm flipV="1">
              <a:off x="2256" y="2928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45" name="Rectangle 121"/>
            <p:cNvSpPr>
              <a:spLocks noChangeArrowheads="1"/>
            </p:cNvSpPr>
            <p:nvPr/>
          </p:nvSpPr>
          <p:spPr bwMode="auto">
            <a:xfrm flipV="1">
              <a:off x="720" y="27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46" name="Rectangle 122"/>
            <p:cNvSpPr>
              <a:spLocks noChangeArrowheads="1"/>
            </p:cNvSpPr>
            <p:nvPr/>
          </p:nvSpPr>
          <p:spPr bwMode="auto">
            <a:xfrm flipV="1">
              <a:off x="912" y="27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47" name="Rectangle 123"/>
            <p:cNvSpPr>
              <a:spLocks noChangeArrowheads="1"/>
            </p:cNvSpPr>
            <p:nvPr/>
          </p:nvSpPr>
          <p:spPr bwMode="auto">
            <a:xfrm flipV="1">
              <a:off x="1104" y="27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48" name="Rectangle 124"/>
            <p:cNvSpPr>
              <a:spLocks noChangeArrowheads="1"/>
            </p:cNvSpPr>
            <p:nvPr/>
          </p:nvSpPr>
          <p:spPr bwMode="auto">
            <a:xfrm flipV="1">
              <a:off x="1296" y="27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49" name="Rectangle 125"/>
            <p:cNvSpPr>
              <a:spLocks noChangeArrowheads="1"/>
            </p:cNvSpPr>
            <p:nvPr/>
          </p:nvSpPr>
          <p:spPr bwMode="auto">
            <a:xfrm flipV="1">
              <a:off x="1488" y="27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50" name="Rectangle 126"/>
            <p:cNvSpPr>
              <a:spLocks noChangeArrowheads="1"/>
            </p:cNvSpPr>
            <p:nvPr/>
          </p:nvSpPr>
          <p:spPr bwMode="auto">
            <a:xfrm flipV="1">
              <a:off x="1680" y="27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51" name="Rectangle 127"/>
            <p:cNvSpPr>
              <a:spLocks noChangeArrowheads="1"/>
            </p:cNvSpPr>
            <p:nvPr/>
          </p:nvSpPr>
          <p:spPr bwMode="auto">
            <a:xfrm flipV="1">
              <a:off x="1872" y="27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52" name="Rectangle 128"/>
            <p:cNvSpPr>
              <a:spLocks noChangeArrowheads="1"/>
            </p:cNvSpPr>
            <p:nvPr/>
          </p:nvSpPr>
          <p:spPr bwMode="auto">
            <a:xfrm flipV="1">
              <a:off x="2064" y="2736"/>
              <a:ext cx="192" cy="192"/>
            </a:xfrm>
            <a:prstGeom prst="rect">
              <a:avLst/>
            </a:prstGeom>
            <a:solidFill>
              <a:srgbClr val="EAEAEA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53" name="Freeform 129"/>
            <p:cNvSpPr>
              <a:spLocks/>
            </p:cNvSpPr>
            <p:nvPr/>
          </p:nvSpPr>
          <p:spPr bwMode="auto">
            <a:xfrm flipV="1">
              <a:off x="528" y="273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54" name="Freeform 130"/>
            <p:cNvSpPr>
              <a:spLocks/>
            </p:cNvSpPr>
            <p:nvPr/>
          </p:nvSpPr>
          <p:spPr bwMode="auto">
            <a:xfrm flipV="1">
              <a:off x="912" y="292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55" name="Freeform 131"/>
            <p:cNvSpPr>
              <a:spLocks/>
            </p:cNvSpPr>
            <p:nvPr/>
          </p:nvSpPr>
          <p:spPr bwMode="auto">
            <a:xfrm flipV="1">
              <a:off x="1296" y="312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EAEAEA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7573" name="Rectangle 1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Partitioning</a:t>
            </a:r>
          </a:p>
        </p:txBody>
      </p:sp>
      <p:sp>
        <p:nvSpPr>
          <p:cNvPr id="237574" name="Rectangle 13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990600"/>
          </a:xfrm>
        </p:spPr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Partitions should be load balanced and spatially coherent.</a:t>
            </a:r>
          </a:p>
        </p:txBody>
      </p:sp>
      <p:grpSp>
        <p:nvGrpSpPr>
          <p:cNvPr id="237575" name="Group 134"/>
          <p:cNvGrpSpPr>
            <a:grpSpLocks/>
          </p:cNvGrpSpPr>
          <p:nvPr/>
        </p:nvGrpSpPr>
        <p:grpSpPr bwMode="auto">
          <a:xfrm>
            <a:off x="838200" y="3429000"/>
            <a:ext cx="3048000" cy="1828800"/>
            <a:chOff x="528" y="2208"/>
            <a:chExt cx="1920" cy="1152"/>
          </a:xfrm>
        </p:grpSpPr>
        <p:sp>
          <p:nvSpPr>
            <p:cNvPr id="237592" name="Rectangle 135"/>
            <p:cNvSpPr>
              <a:spLocks noChangeArrowheads="1"/>
            </p:cNvSpPr>
            <p:nvPr/>
          </p:nvSpPr>
          <p:spPr bwMode="auto">
            <a:xfrm>
              <a:off x="1488" y="220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93" name="Rectangle 136"/>
            <p:cNvSpPr>
              <a:spLocks noChangeArrowheads="1"/>
            </p:cNvSpPr>
            <p:nvPr/>
          </p:nvSpPr>
          <p:spPr bwMode="auto">
            <a:xfrm>
              <a:off x="1296" y="2400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94" name="Rectangle 137"/>
            <p:cNvSpPr>
              <a:spLocks noChangeArrowheads="1"/>
            </p:cNvSpPr>
            <p:nvPr/>
          </p:nvSpPr>
          <p:spPr bwMode="auto">
            <a:xfrm>
              <a:off x="1872" y="2400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95" name="Rectangle 138"/>
            <p:cNvSpPr>
              <a:spLocks noChangeArrowheads="1"/>
            </p:cNvSpPr>
            <p:nvPr/>
          </p:nvSpPr>
          <p:spPr bwMode="auto">
            <a:xfrm>
              <a:off x="912" y="259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96" name="Rectangle 139"/>
            <p:cNvSpPr>
              <a:spLocks noChangeArrowheads="1"/>
            </p:cNvSpPr>
            <p:nvPr/>
          </p:nvSpPr>
          <p:spPr bwMode="auto">
            <a:xfrm>
              <a:off x="1104" y="259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97" name="Rectangle 140"/>
            <p:cNvSpPr>
              <a:spLocks noChangeArrowheads="1"/>
            </p:cNvSpPr>
            <p:nvPr/>
          </p:nvSpPr>
          <p:spPr bwMode="auto">
            <a:xfrm>
              <a:off x="1296" y="259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98" name="Rectangle 141"/>
            <p:cNvSpPr>
              <a:spLocks noChangeArrowheads="1"/>
            </p:cNvSpPr>
            <p:nvPr/>
          </p:nvSpPr>
          <p:spPr bwMode="auto">
            <a:xfrm>
              <a:off x="1872" y="2592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99" name="Freeform 142"/>
            <p:cNvSpPr>
              <a:spLocks/>
            </p:cNvSpPr>
            <p:nvPr/>
          </p:nvSpPr>
          <p:spPr bwMode="auto">
            <a:xfrm>
              <a:off x="528" y="2592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00" name="Freeform 143"/>
            <p:cNvSpPr>
              <a:spLocks/>
            </p:cNvSpPr>
            <p:nvPr/>
          </p:nvSpPr>
          <p:spPr bwMode="auto">
            <a:xfrm>
              <a:off x="720" y="249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01" name="Freeform 144"/>
            <p:cNvSpPr>
              <a:spLocks/>
            </p:cNvSpPr>
            <p:nvPr/>
          </p:nvSpPr>
          <p:spPr bwMode="auto">
            <a:xfrm>
              <a:off x="912" y="2400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CECFF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602" name="Rectangle 145"/>
            <p:cNvSpPr>
              <a:spLocks noChangeArrowheads="1"/>
            </p:cNvSpPr>
            <p:nvPr/>
          </p:nvSpPr>
          <p:spPr bwMode="auto">
            <a:xfrm flipV="1">
              <a:off x="1488" y="316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3" name="Rectangle 146"/>
            <p:cNvSpPr>
              <a:spLocks noChangeArrowheads="1"/>
            </p:cNvSpPr>
            <p:nvPr/>
          </p:nvSpPr>
          <p:spPr bwMode="auto">
            <a:xfrm flipV="1">
              <a:off x="1680" y="316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4" name="Rectangle 147"/>
            <p:cNvSpPr>
              <a:spLocks noChangeArrowheads="1"/>
            </p:cNvSpPr>
            <p:nvPr/>
          </p:nvSpPr>
          <p:spPr bwMode="auto">
            <a:xfrm flipV="1">
              <a:off x="1872" y="3168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5" name="Rectangle 148"/>
            <p:cNvSpPr>
              <a:spLocks noChangeArrowheads="1"/>
            </p:cNvSpPr>
            <p:nvPr/>
          </p:nvSpPr>
          <p:spPr bwMode="auto">
            <a:xfrm flipV="1">
              <a:off x="1296" y="297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6" name="Rectangle 149"/>
            <p:cNvSpPr>
              <a:spLocks noChangeArrowheads="1"/>
            </p:cNvSpPr>
            <p:nvPr/>
          </p:nvSpPr>
          <p:spPr bwMode="auto">
            <a:xfrm flipV="1">
              <a:off x="1872" y="297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7" name="Rectangle 150"/>
            <p:cNvSpPr>
              <a:spLocks noChangeArrowheads="1"/>
            </p:cNvSpPr>
            <p:nvPr/>
          </p:nvSpPr>
          <p:spPr bwMode="auto">
            <a:xfrm flipV="1">
              <a:off x="2256" y="2976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8" name="Rectangle 151"/>
            <p:cNvSpPr>
              <a:spLocks noChangeArrowheads="1"/>
            </p:cNvSpPr>
            <p:nvPr/>
          </p:nvSpPr>
          <p:spPr bwMode="auto">
            <a:xfrm flipV="1">
              <a:off x="912" y="278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09" name="Rectangle 152"/>
            <p:cNvSpPr>
              <a:spLocks noChangeArrowheads="1"/>
            </p:cNvSpPr>
            <p:nvPr/>
          </p:nvSpPr>
          <p:spPr bwMode="auto">
            <a:xfrm flipV="1">
              <a:off x="1296" y="278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610" name="Rectangle 153"/>
            <p:cNvSpPr>
              <a:spLocks noChangeArrowheads="1"/>
            </p:cNvSpPr>
            <p:nvPr/>
          </p:nvSpPr>
          <p:spPr bwMode="auto">
            <a:xfrm flipV="1">
              <a:off x="1872" y="2784"/>
              <a:ext cx="192" cy="192"/>
            </a:xfrm>
            <a:prstGeom prst="rect">
              <a:avLst/>
            </a:prstGeom>
            <a:solidFill>
              <a:srgbClr val="CCEC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7576" name="Group 154"/>
          <p:cNvGrpSpPr>
            <a:grpSpLocks/>
          </p:cNvGrpSpPr>
          <p:nvPr/>
        </p:nvGrpSpPr>
        <p:grpSpPr bwMode="auto">
          <a:xfrm>
            <a:off x="5486400" y="4419600"/>
            <a:ext cx="2438400" cy="1828800"/>
            <a:chOff x="912" y="2208"/>
            <a:chExt cx="1536" cy="1152"/>
          </a:xfrm>
        </p:grpSpPr>
        <p:sp>
          <p:nvSpPr>
            <p:cNvPr id="237578" name="Rectangle 155"/>
            <p:cNvSpPr>
              <a:spLocks noChangeArrowheads="1"/>
            </p:cNvSpPr>
            <p:nvPr/>
          </p:nvSpPr>
          <p:spPr bwMode="auto">
            <a:xfrm>
              <a:off x="1680" y="220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79" name="Rectangle 156"/>
            <p:cNvSpPr>
              <a:spLocks noChangeArrowheads="1"/>
            </p:cNvSpPr>
            <p:nvPr/>
          </p:nvSpPr>
          <p:spPr bwMode="auto">
            <a:xfrm>
              <a:off x="1872" y="220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80" name="Rectangle 157"/>
            <p:cNvSpPr>
              <a:spLocks noChangeArrowheads="1"/>
            </p:cNvSpPr>
            <p:nvPr/>
          </p:nvSpPr>
          <p:spPr bwMode="auto">
            <a:xfrm>
              <a:off x="1488" y="2400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81" name="Rectangle 158"/>
            <p:cNvSpPr>
              <a:spLocks noChangeArrowheads="1"/>
            </p:cNvSpPr>
            <p:nvPr/>
          </p:nvSpPr>
          <p:spPr bwMode="auto">
            <a:xfrm>
              <a:off x="1488" y="259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82" name="Rectangle 159"/>
            <p:cNvSpPr>
              <a:spLocks noChangeArrowheads="1"/>
            </p:cNvSpPr>
            <p:nvPr/>
          </p:nvSpPr>
          <p:spPr bwMode="auto">
            <a:xfrm>
              <a:off x="1680" y="2592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83" name="Freeform 160"/>
            <p:cNvSpPr>
              <a:spLocks/>
            </p:cNvSpPr>
            <p:nvPr/>
          </p:nvSpPr>
          <p:spPr bwMode="auto">
            <a:xfrm>
              <a:off x="1104" y="2304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584" name="Freeform 161"/>
            <p:cNvSpPr>
              <a:spLocks/>
            </p:cNvSpPr>
            <p:nvPr/>
          </p:nvSpPr>
          <p:spPr bwMode="auto">
            <a:xfrm>
              <a:off x="1296" y="220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585" name="Rectangle 162"/>
            <p:cNvSpPr>
              <a:spLocks noChangeArrowheads="1"/>
            </p:cNvSpPr>
            <p:nvPr/>
          </p:nvSpPr>
          <p:spPr bwMode="auto">
            <a:xfrm flipV="1">
              <a:off x="2064" y="316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86" name="Rectangle 163"/>
            <p:cNvSpPr>
              <a:spLocks noChangeArrowheads="1"/>
            </p:cNvSpPr>
            <p:nvPr/>
          </p:nvSpPr>
          <p:spPr bwMode="auto">
            <a:xfrm flipV="1">
              <a:off x="2256" y="3168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87" name="Rectangle 164"/>
            <p:cNvSpPr>
              <a:spLocks noChangeArrowheads="1"/>
            </p:cNvSpPr>
            <p:nvPr/>
          </p:nvSpPr>
          <p:spPr bwMode="auto">
            <a:xfrm flipV="1">
              <a:off x="1104" y="2976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88" name="Rectangle 165"/>
            <p:cNvSpPr>
              <a:spLocks noChangeArrowheads="1"/>
            </p:cNvSpPr>
            <p:nvPr/>
          </p:nvSpPr>
          <p:spPr bwMode="auto">
            <a:xfrm flipV="1">
              <a:off x="1680" y="2976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89" name="Rectangle 166"/>
            <p:cNvSpPr>
              <a:spLocks noChangeArrowheads="1"/>
            </p:cNvSpPr>
            <p:nvPr/>
          </p:nvSpPr>
          <p:spPr bwMode="auto">
            <a:xfrm flipV="1">
              <a:off x="2064" y="2784"/>
              <a:ext cx="192" cy="192"/>
            </a:xfrm>
            <a:prstGeom prst="rect">
              <a:avLst/>
            </a:prstGeom>
            <a:solidFill>
              <a:srgbClr val="FFCCCC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590" name="Freeform 167"/>
            <p:cNvSpPr>
              <a:spLocks/>
            </p:cNvSpPr>
            <p:nvPr/>
          </p:nvSpPr>
          <p:spPr bwMode="auto">
            <a:xfrm flipV="1">
              <a:off x="912" y="2976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591" name="Freeform 168"/>
            <p:cNvSpPr>
              <a:spLocks/>
            </p:cNvSpPr>
            <p:nvPr/>
          </p:nvSpPr>
          <p:spPr bwMode="auto">
            <a:xfrm flipV="1">
              <a:off x="1104" y="3168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CC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169"/>
          <p:cNvGrpSpPr>
            <a:grpSpLocks/>
          </p:cNvGrpSpPr>
          <p:nvPr/>
        </p:nvGrpSpPr>
        <p:grpSpPr bwMode="auto">
          <a:xfrm>
            <a:off x="4876800" y="2438400"/>
            <a:ext cx="3048000" cy="1828800"/>
            <a:chOff x="528" y="2208"/>
            <a:chExt cx="1920" cy="1152"/>
          </a:xfrm>
          <a:solidFill>
            <a:srgbClr val="FFFF66"/>
          </a:solidFill>
        </p:grpSpPr>
        <p:sp>
          <p:nvSpPr>
            <p:cNvPr id="218122" name="Rectangle 170"/>
            <p:cNvSpPr>
              <a:spLocks noChangeArrowheads="1"/>
            </p:cNvSpPr>
            <p:nvPr/>
          </p:nvSpPr>
          <p:spPr bwMode="auto">
            <a:xfrm>
              <a:off x="2064" y="220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23" name="Rectangle 171"/>
            <p:cNvSpPr>
              <a:spLocks noChangeArrowheads="1"/>
            </p:cNvSpPr>
            <p:nvPr/>
          </p:nvSpPr>
          <p:spPr bwMode="auto">
            <a:xfrm>
              <a:off x="2256" y="2208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24" name="Rectangle 172"/>
            <p:cNvSpPr>
              <a:spLocks noChangeArrowheads="1"/>
            </p:cNvSpPr>
            <p:nvPr/>
          </p:nvSpPr>
          <p:spPr bwMode="auto">
            <a:xfrm>
              <a:off x="1104" y="240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25" name="Rectangle 173"/>
            <p:cNvSpPr>
              <a:spLocks noChangeArrowheads="1"/>
            </p:cNvSpPr>
            <p:nvPr/>
          </p:nvSpPr>
          <p:spPr bwMode="auto">
            <a:xfrm>
              <a:off x="1680" y="240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26" name="Rectangle 174"/>
            <p:cNvSpPr>
              <a:spLocks noChangeArrowheads="1"/>
            </p:cNvSpPr>
            <p:nvPr/>
          </p:nvSpPr>
          <p:spPr bwMode="auto">
            <a:xfrm>
              <a:off x="2064" y="240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27" name="Rectangle 175"/>
            <p:cNvSpPr>
              <a:spLocks noChangeArrowheads="1"/>
            </p:cNvSpPr>
            <p:nvPr/>
          </p:nvSpPr>
          <p:spPr bwMode="auto">
            <a:xfrm>
              <a:off x="2256" y="2400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28" name="Rectangle 176"/>
            <p:cNvSpPr>
              <a:spLocks noChangeArrowheads="1"/>
            </p:cNvSpPr>
            <p:nvPr/>
          </p:nvSpPr>
          <p:spPr bwMode="auto">
            <a:xfrm>
              <a:off x="720" y="2592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29" name="Rectangle 177"/>
            <p:cNvSpPr>
              <a:spLocks noChangeArrowheads="1"/>
            </p:cNvSpPr>
            <p:nvPr/>
          </p:nvSpPr>
          <p:spPr bwMode="auto">
            <a:xfrm>
              <a:off x="2064" y="2592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30" name="Rectangle 178"/>
            <p:cNvSpPr>
              <a:spLocks noChangeArrowheads="1"/>
            </p:cNvSpPr>
            <p:nvPr/>
          </p:nvSpPr>
          <p:spPr bwMode="auto">
            <a:xfrm flipV="1">
              <a:off x="1488" y="29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31" name="Rectangle 179"/>
            <p:cNvSpPr>
              <a:spLocks noChangeArrowheads="1"/>
            </p:cNvSpPr>
            <p:nvPr/>
          </p:nvSpPr>
          <p:spPr bwMode="auto">
            <a:xfrm flipV="1">
              <a:off x="2064" y="2976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32" name="Rectangle 180"/>
            <p:cNvSpPr>
              <a:spLocks noChangeArrowheads="1"/>
            </p:cNvSpPr>
            <p:nvPr/>
          </p:nvSpPr>
          <p:spPr bwMode="auto">
            <a:xfrm flipV="1">
              <a:off x="720" y="2784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33" name="Rectangle 181"/>
            <p:cNvSpPr>
              <a:spLocks noChangeArrowheads="1"/>
            </p:cNvSpPr>
            <p:nvPr/>
          </p:nvSpPr>
          <p:spPr bwMode="auto">
            <a:xfrm flipV="1">
              <a:off x="1104" y="2784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34" name="Rectangle 182"/>
            <p:cNvSpPr>
              <a:spLocks noChangeArrowheads="1"/>
            </p:cNvSpPr>
            <p:nvPr/>
          </p:nvSpPr>
          <p:spPr bwMode="auto">
            <a:xfrm flipV="1">
              <a:off x="1488" y="2784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35" name="Rectangle 183"/>
            <p:cNvSpPr>
              <a:spLocks noChangeArrowheads="1"/>
            </p:cNvSpPr>
            <p:nvPr/>
          </p:nvSpPr>
          <p:spPr bwMode="auto">
            <a:xfrm flipV="1">
              <a:off x="1680" y="2784"/>
              <a:ext cx="192" cy="192"/>
            </a:xfrm>
            <a:prstGeom prst="rect">
              <a:avLst/>
            </a:prstGeom>
            <a:grp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36" name="Freeform 184"/>
            <p:cNvSpPr>
              <a:spLocks/>
            </p:cNvSpPr>
            <p:nvPr/>
          </p:nvSpPr>
          <p:spPr bwMode="auto">
            <a:xfrm flipV="1">
              <a:off x="528" y="2784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37" name="Freeform 185"/>
            <p:cNvSpPr>
              <a:spLocks/>
            </p:cNvSpPr>
            <p:nvPr/>
          </p:nvSpPr>
          <p:spPr bwMode="auto">
            <a:xfrm flipV="1">
              <a:off x="720" y="2976"/>
              <a:ext cx="192" cy="96"/>
            </a:xfrm>
            <a:custGeom>
              <a:avLst/>
              <a:gdLst>
                <a:gd name="T0" fmla="*/ 0 w 192"/>
                <a:gd name="T1" fmla="*/ 96 h 96"/>
                <a:gd name="T2" fmla="*/ 192 w 192"/>
                <a:gd name="T3" fmla="*/ 96 h 96"/>
                <a:gd name="T4" fmla="*/ 192 w 192"/>
                <a:gd name="T5" fmla="*/ 0 h 96"/>
                <a:gd name="T6" fmla="*/ 0 w 192"/>
                <a:gd name="T7" fmla="*/ 96 h 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96"/>
                <a:gd name="T14" fmla="*/ 192 w 192"/>
                <a:gd name="T15" fmla="*/ 96 h 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96">
                  <a:moveTo>
                    <a:pt x="0" y="96"/>
                  </a:moveTo>
                  <a:lnTo>
                    <a:pt x="192" y="96"/>
                  </a:lnTo>
                  <a:lnTo>
                    <a:pt x="192" y="0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  <p:sp>
          <p:nvSpPr>
            <p:cNvPr id="218138" name="Freeform 186"/>
            <p:cNvSpPr>
              <a:spLocks/>
            </p:cNvSpPr>
            <p:nvPr/>
          </p:nvSpPr>
          <p:spPr bwMode="auto">
            <a:xfrm flipV="1">
              <a:off x="1296" y="3168"/>
              <a:ext cx="192" cy="192"/>
            </a:xfrm>
            <a:custGeom>
              <a:avLst/>
              <a:gdLst>
                <a:gd name="T0" fmla="*/ 0 w 192"/>
                <a:gd name="T1" fmla="*/ 192 h 192"/>
                <a:gd name="T2" fmla="*/ 192 w 192"/>
                <a:gd name="T3" fmla="*/ 192 h 192"/>
                <a:gd name="T4" fmla="*/ 192 w 192"/>
                <a:gd name="T5" fmla="*/ 0 h 192"/>
                <a:gd name="T6" fmla="*/ 0 w 192"/>
                <a:gd name="T7" fmla="*/ 96 h 192"/>
                <a:gd name="T8" fmla="*/ 0 w 192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2"/>
                <a:gd name="T16" fmla="*/ 0 h 192"/>
                <a:gd name="T17" fmla="*/ 192 w 192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2" h="192">
                  <a:moveTo>
                    <a:pt x="0" y="192"/>
                  </a:moveTo>
                  <a:lnTo>
                    <a:pt x="192" y="192"/>
                  </a:lnTo>
                  <a:lnTo>
                    <a:pt x="192" y="0"/>
                  </a:lnTo>
                  <a:lnTo>
                    <a:pt x="0" y="96"/>
                  </a:lnTo>
                  <a:lnTo>
                    <a:pt x="0" y="192"/>
                  </a:lnTo>
                  <a:close/>
                </a:path>
              </a:pathLst>
            </a:custGeom>
            <a:grpFill/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charset="0"/>
                <a:ea typeface="+mn-ea"/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Load Balancing/Ghost Cells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Automatic for Structured Meshes.</a:t>
            </a:r>
          </a:p>
          <a:p>
            <a:r>
              <a:rPr lang="en-US" smtClean="0">
                <a:ea typeface="ＭＳ Ｐゴシック" pitchFamily="-107" charset="-128"/>
              </a:rPr>
              <a:t>Partitioning/ghost cells for unstructured is “manual.”</a:t>
            </a:r>
          </a:p>
          <a:p>
            <a:r>
              <a:rPr lang="en-US" smtClean="0">
                <a:ea typeface="ＭＳ Ｐゴシック" pitchFamily="-107" charset="-128"/>
              </a:rPr>
              <a:t>Use the D3 filter for unstructured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 (Filters → Alphabetical → D3)</a:t>
            </a:r>
          </a:p>
        </p:txBody>
      </p:sp>
      <p:grpSp>
        <p:nvGrpSpPr>
          <p:cNvPr id="239620" name="Group 8"/>
          <p:cNvGrpSpPr>
            <a:grpSpLocks/>
          </p:cNvGrpSpPr>
          <p:nvPr/>
        </p:nvGrpSpPr>
        <p:grpSpPr bwMode="auto">
          <a:xfrm>
            <a:off x="2555875" y="4343400"/>
            <a:ext cx="4030663" cy="2362200"/>
            <a:chOff x="1584" y="2736"/>
            <a:chExt cx="2539" cy="1488"/>
          </a:xfrm>
        </p:grpSpPr>
        <p:pic>
          <p:nvPicPr>
            <p:cNvPr id="239621" name="Picture 6" descr="ExternalFacesNoGhos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84" y="2736"/>
              <a:ext cx="1243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9622" name="Picture 7" descr="ExternalFacesWithGhos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80" y="2736"/>
              <a:ext cx="1243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Job Size Rules of Thumb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Structured Data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Try for max 20 M cell/processor.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Shoot for 5 – 10 M cell/processor.</a:t>
            </a:r>
          </a:p>
          <a:p>
            <a:r>
              <a:rPr lang="en-US" smtClean="0">
                <a:ea typeface="ＭＳ Ｐゴシック" pitchFamily="-107" charset="-128"/>
              </a:rPr>
              <a:t>Unstructured Data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Try for max 1 M cell/processor.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Shoot for 250 – 500 K cell/processor.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Avoiding Data Explosion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Pipeline may cause data to be copied, created, converted.</a:t>
            </a:r>
          </a:p>
          <a:p>
            <a:r>
              <a:rPr lang="en-US" smtClean="0">
                <a:ea typeface="ＭＳ Ｐゴシック" pitchFamily="-107" charset="-128"/>
              </a:rPr>
              <a:t>This advice </a:t>
            </a:r>
            <a:r>
              <a:rPr lang="en-US" b="1" smtClean="0">
                <a:ea typeface="ＭＳ Ｐゴシック" pitchFamily="-107" charset="-128"/>
              </a:rPr>
              <a:t>only for dealing with very large amounts of data</a:t>
            </a:r>
            <a:r>
              <a:rPr lang="en-US" smtClean="0">
                <a:ea typeface="ＭＳ Ｐゴシック" pitchFamily="-107" charset="-128"/>
              </a:rPr>
              <a:t>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Remaining available memory is low.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Topology Changing, No Reduction</a:t>
            </a:r>
          </a:p>
        </p:txBody>
      </p:sp>
      <p:sp>
        <p:nvSpPr>
          <p:cNvPr id="24576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smtClean="0">
                <a:ea typeface="ＭＳ Ｐゴシック" pitchFamily="-107" charset="-128"/>
              </a:rPr>
              <a:t>Append Datasets</a:t>
            </a:r>
          </a:p>
          <a:p>
            <a:r>
              <a:rPr lang="en-US" sz="2400" smtClean="0">
                <a:ea typeface="ＭＳ Ｐゴシック" pitchFamily="-107" charset="-128"/>
              </a:rPr>
              <a:t>Append Geometry</a:t>
            </a:r>
          </a:p>
          <a:p>
            <a:r>
              <a:rPr lang="en-US" sz="2400" smtClean="0">
                <a:ea typeface="ＭＳ Ｐゴシック" pitchFamily="-107" charset="-128"/>
              </a:rPr>
              <a:t>Clean</a:t>
            </a:r>
          </a:p>
          <a:p>
            <a:r>
              <a:rPr lang="en-US" sz="2400" smtClean="0">
                <a:ea typeface="ＭＳ Ｐゴシック" pitchFamily="-107" charset="-128"/>
              </a:rPr>
              <a:t>Clean to Grid</a:t>
            </a:r>
          </a:p>
          <a:p>
            <a:r>
              <a:rPr lang="en-US" sz="2400" smtClean="0">
                <a:ea typeface="ＭＳ Ｐゴシック" pitchFamily="-107" charset="-128"/>
              </a:rPr>
              <a:t>Connectivity</a:t>
            </a:r>
          </a:p>
          <a:p>
            <a:r>
              <a:rPr lang="en-US" sz="2400" smtClean="0">
                <a:ea typeface="ＭＳ Ｐゴシック" pitchFamily="-107" charset="-128"/>
              </a:rPr>
              <a:t>D3</a:t>
            </a:r>
          </a:p>
          <a:p>
            <a:r>
              <a:rPr lang="en-US" sz="2400" smtClean="0">
                <a:ea typeface="ＭＳ Ｐゴシック" pitchFamily="-107" charset="-128"/>
              </a:rPr>
              <a:t>Delaunay 2D/3D</a:t>
            </a:r>
          </a:p>
          <a:p>
            <a:r>
              <a:rPr lang="en-US" sz="2400" smtClean="0">
                <a:ea typeface="ＭＳ Ｐゴシック" pitchFamily="-107" charset="-128"/>
              </a:rPr>
              <a:t>Extract Edges</a:t>
            </a:r>
          </a:p>
          <a:p>
            <a:r>
              <a:rPr lang="en-US" sz="2400" smtClean="0">
                <a:ea typeface="ＭＳ Ｐゴシック" pitchFamily="-107" charset="-128"/>
              </a:rPr>
              <a:t>Linear Extrusion</a:t>
            </a:r>
          </a:p>
          <a:p>
            <a:r>
              <a:rPr lang="en-US" sz="2400" smtClean="0">
                <a:ea typeface="ＭＳ Ｐゴシック" pitchFamily="-107" charset="-128"/>
              </a:rPr>
              <a:t>Loop Subdivision</a:t>
            </a:r>
          </a:p>
        </p:txBody>
      </p:sp>
      <p:sp>
        <p:nvSpPr>
          <p:cNvPr id="24576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smtClean="0">
                <a:ea typeface="ＭＳ Ｐゴシック" pitchFamily="-107" charset="-128"/>
              </a:rPr>
              <a:t>Reflect</a:t>
            </a:r>
          </a:p>
          <a:p>
            <a:r>
              <a:rPr lang="en-US" sz="2400" smtClean="0">
                <a:ea typeface="ＭＳ Ｐゴシック" pitchFamily="-107" charset="-128"/>
              </a:rPr>
              <a:t>Rotational Extrusion</a:t>
            </a:r>
          </a:p>
          <a:p>
            <a:r>
              <a:rPr lang="en-US" sz="2400" smtClean="0">
                <a:ea typeface="ＭＳ Ｐゴシック" pitchFamily="-107" charset="-128"/>
              </a:rPr>
              <a:t>Shrink</a:t>
            </a:r>
          </a:p>
          <a:p>
            <a:r>
              <a:rPr lang="en-US" sz="2400" smtClean="0">
                <a:ea typeface="ＭＳ Ｐゴシック" pitchFamily="-107" charset="-128"/>
              </a:rPr>
              <a:t>Smooth</a:t>
            </a:r>
          </a:p>
          <a:p>
            <a:r>
              <a:rPr lang="en-US" sz="2400" smtClean="0">
                <a:ea typeface="ＭＳ Ｐゴシック" pitchFamily="-107" charset="-128"/>
              </a:rPr>
              <a:t>Subdivide</a:t>
            </a:r>
          </a:p>
          <a:p>
            <a:r>
              <a:rPr lang="en-US" sz="2400" smtClean="0">
                <a:ea typeface="ＭＳ Ｐゴシック" pitchFamily="-107" charset="-128"/>
              </a:rPr>
              <a:t>Tessellate</a:t>
            </a:r>
          </a:p>
          <a:p>
            <a:r>
              <a:rPr lang="en-US" sz="2400" smtClean="0">
                <a:ea typeface="ＭＳ Ｐゴシック" pitchFamily="-107" charset="-128"/>
              </a:rPr>
              <a:t>Tetrahedralize</a:t>
            </a:r>
          </a:p>
          <a:p>
            <a:r>
              <a:rPr lang="en-US" sz="2400" smtClean="0">
                <a:ea typeface="ＭＳ Ｐゴシック" pitchFamily="-107" charset="-128"/>
              </a:rPr>
              <a:t>Triangle Strips</a:t>
            </a:r>
          </a:p>
          <a:p>
            <a:r>
              <a:rPr lang="en-US" sz="2400" smtClean="0">
                <a:ea typeface="ＭＳ Ｐゴシック" pitchFamily="-107" charset="-128"/>
              </a:rPr>
              <a:t>Triangulate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Topology Changing,</a:t>
            </a:r>
            <a:br>
              <a:rPr lang="en-US" smtClean="0">
                <a:ea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</a:rPr>
              <a:t>Moderate Reduction</a:t>
            </a:r>
          </a:p>
        </p:txBody>
      </p:sp>
      <p:sp>
        <p:nvSpPr>
          <p:cNvPr id="247811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Clip </a:t>
            </a:r>
          </a:p>
          <a:p>
            <a:r>
              <a:rPr lang="en-US" smtClean="0">
                <a:ea typeface="ＭＳ Ｐゴシック" pitchFamily="-107" charset="-128"/>
              </a:rPr>
              <a:t>Decimate</a:t>
            </a:r>
          </a:p>
          <a:p>
            <a:r>
              <a:rPr lang="en-US" smtClean="0">
                <a:ea typeface="ＭＳ Ｐゴシック" pitchFamily="-107" charset="-128"/>
              </a:rPr>
              <a:t>Extract Cells by Region</a:t>
            </a:r>
          </a:p>
        </p:txBody>
      </p:sp>
      <p:sp>
        <p:nvSpPr>
          <p:cNvPr id="247812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Extract Selection</a:t>
            </a:r>
          </a:p>
          <a:p>
            <a:r>
              <a:rPr lang="en-US" smtClean="0">
                <a:ea typeface="ＭＳ Ｐゴシック" pitchFamily="-107" charset="-128"/>
              </a:rPr>
              <a:t>Quadric Clustering</a:t>
            </a:r>
          </a:p>
          <a:p>
            <a:r>
              <a:rPr lang="en-US" smtClean="0">
                <a:ea typeface="ＭＳ Ｐゴシック" pitchFamily="-107" charset="-128"/>
              </a:rPr>
              <a:t>Threshold </a:t>
            </a:r>
          </a:p>
        </p:txBody>
      </p:sp>
      <p:sp>
        <p:nvSpPr>
          <p:cNvPr id="247813" name="Text Box 6"/>
          <p:cNvSpPr txBox="1">
            <a:spLocks noChangeArrowheads="1"/>
          </p:cNvSpPr>
          <p:nvPr/>
        </p:nvSpPr>
        <p:spPr bwMode="auto">
          <a:xfrm>
            <a:off x="2832100" y="5248275"/>
            <a:ext cx="34798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Similar: Extract Subset</a:t>
            </a:r>
          </a:p>
        </p:txBody>
      </p:sp>
      <p:pic>
        <p:nvPicPr>
          <p:cNvPr id="24781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600200"/>
            <a:ext cx="41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5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2590800"/>
            <a:ext cx="4206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6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5257800"/>
            <a:ext cx="4206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781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2800" y="9144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Topology Changing,</a:t>
            </a:r>
            <a:br>
              <a:rPr lang="en-US" smtClean="0">
                <a:ea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</a:rPr>
              <a:t>Dimension Reduction</a:t>
            </a:r>
          </a:p>
        </p:txBody>
      </p:sp>
      <p:sp>
        <p:nvSpPr>
          <p:cNvPr id="24985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Cell Centers</a:t>
            </a:r>
          </a:p>
          <a:p>
            <a:r>
              <a:rPr lang="en-US" smtClean="0">
                <a:ea typeface="ＭＳ Ｐゴシック" pitchFamily="-107" charset="-128"/>
              </a:rPr>
              <a:t>Contour </a:t>
            </a:r>
          </a:p>
          <a:p>
            <a:r>
              <a:rPr lang="en-US" smtClean="0">
                <a:ea typeface="ＭＳ Ｐゴシック" pitchFamily="-107" charset="-128"/>
              </a:rPr>
              <a:t>Extract CTH Fragments</a:t>
            </a:r>
          </a:p>
          <a:p>
            <a:r>
              <a:rPr lang="en-US" smtClean="0">
                <a:ea typeface="ＭＳ Ｐゴシック" pitchFamily="-107" charset="-128"/>
              </a:rPr>
              <a:t>Extract CTH Parts</a:t>
            </a:r>
          </a:p>
          <a:p>
            <a:r>
              <a:rPr lang="en-US" smtClean="0">
                <a:ea typeface="ＭＳ Ｐゴシック" pitchFamily="-107" charset="-128"/>
              </a:rPr>
              <a:t>Extract Surface</a:t>
            </a:r>
          </a:p>
        </p:txBody>
      </p:sp>
      <p:sp>
        <p:nvSpPr>
          <p:cNvPr id="24986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Feature Edges</a:t>
            </a:r>
          </a:p>
          <a:p>
            <a:r>
              <a:rPr lang="en-US" smtClean="0">
                <a:ea typeface="ＭＳ Ｐゴシック" pitchFamily="-107" charset="-128"/>
              </a:rPr>
              <a:t>Mask Points</a:t>
            </a:r>
          </a:p>
          <a:p>
            <a:r>
              <a:rPr lang="en-US" smtClean="0">
                <a:ea typeface="ＭＳ Ｐゴシック" pitchFamily="-107" charset="-128"/>
              </a:rPr>
              <a:t>Outline (curvilinear)</a:t>
            </a:r>
          </a:p>
          <a:p>
            <a:r>
              <a:rPr lang="en-US" smtClean="0">
                <a:ea typeface="ＭＳ Ｐゴシック" pitchFamily="-107" charset="-128"/>
              </a:rPr>
              <a:t>Slice </a:t>
            </a:r>
          </a:p>
          <a:p>
            <a:r>
              <a:rPr lang="en-US" smtClean="0">
                <a:ea typeface="ＭＳ Ｐゴシック" pitchFamily="-107" charset="-128"/>
              </a:rPr>
              <a:t>Stream Tracer </a:t>
            </a:r>
          </a:p>
        </p:txBody>
      </p:sp>
      <p:pic>
        <p:nvPicPr>
          <p:cNvPr id="24986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057400"/>
            <a:ext cx="4381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2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3144838"/>
            <a:ext cx="4206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63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3678238"/>
            <a:ext cx="4572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Adds Field Data</a:t>
            </a:r>
          </a:p>
        </p:txBody>
      </p:sp>
      <p:sp>
        <p:nvSpPr>
          <p:cNvPr id="251907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Block Scalars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Calculator 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Cell Data to Point Data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Compute Derivatives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Curvature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Elevation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Generate Ids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Gen. Surface Normals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Gradient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Level Scalars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Median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Mesh Quality</a:t>
            </a:r>
          </a:p>
        </p:txBody>
      </p:sp>
      <p:sp>
        <p:nvSpPr>
          <p:cNvPr id="251908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Octree Depth Limit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Octree Depth Scalars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Point Data to Cell Data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Process Id Scalars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Random Vectors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Resample with dataset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Surface Flow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Surface Vectors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Texture Map to…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Transform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Warp (scalar)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Warp (vector)</a:t>
            </a:r>
          </a:p>
        </p:txBody>
      </p:sp>
      <p:pic>
        <p:nvPicPr>
          <p:cNvPr id="251909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1905000"/>
            <a:ext cx="36512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191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0400" y="5943600"/>
            <a:ext cx="45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Total Shallow Copy or</a:t>
            </a:r>
            <a:br>
              <a:rPr lang="en-US" smtClean="0">
                <a:ea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</a:rPr>
              <a:t>Output Independent of Input</a:t>
            </a:r>
          </a:p>
        </p:txBody>
      </p:sp>
      <p:sp>
        <p:nvSpPr>
          <p:cNvPr id="253955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smtClean="0">
                <a:ea typeface="ＭＳ Ｐゴシック" pitchFamily="-107" charset="-128"/>
              </a:rPr>
              <a:t>Annotate Time</a:t>
            </a:r>
          </a:p>
          <a:p>
            <a:r>
              <a:rPr lang="en-US" sz="2400" smtClean="0">
                <a:ea typeface="ＭＳ Ｐゴシック" pitchFamily="-107" charset="-128"/>
              </a:rPr>
              <a:t>Append Attributes</a:t>
            </a:r>
          </a:p>
          <a:p>
            <a:r>
              <a:rPr lang="en-US" sz="2400" smtClean="0">
                <a:ea typeface="ＭＳ Ｐゴシック" pitchFamily="-107" charset="-128"/>
              </a:rPr>
              <a:t>Extract Block</a:t>
            </a:r>
          </a:p>
          <a:p>
            <a:r>
              <a:rPr lang="en-US" sz="2400" smtClean="0">
                <a:ea typeface="ＭＳ Ｐゴシック" pitchFamily="-107" charset="-128"/>
              </a:rPr>
              <a:t>Extract Datasets</a:t>
            </a:r>
          </a:p>
          <a:p>
            <a:r>
              <a:rPr lang="en-US" sz="2400" smtClean="0">
                <a:ea typeface="ＭＳ Ｐゴシック" pitchFamily="-107" charset="-128"/>
              </a:rPr>
              <a:t>Extract Level </a:t>
            </a:r>
          </a:p>
          <a:p>
            <a:r>
              <a:rPr lang="en-US" sz="2400" smtClean="0">
                <a:ea typeface="ＭＳ Ｐゴシック" pitchFamily="-107" charset="-128"/>
              </a:rPr>
              <a:t>Glyph </a:t>
            </a:r>
          </a:p>
          <a:p>
            <a:r>
              <a:rPr lang="en-US" sz="2400" smtClean="0">
                <a:ea typeface="ＭＳ Ｐゴシック" pitchFamily="-107" charset="-128"/>
              </a:rPr>
              <a:t>Group Datasets </a:t>
            </a:r>
          </a:p>
          <a:p>
            <a:r>
              <a:rPr lang="en-US" sz="2400" smtClean="0">
                <a:ea typeface="ＭＳ Ｐゴシック" pitchFamily="-107" charset="-128"/>
              </a:rPr>
              <a:t>Histogram</a:t>
            </a:r>
          </a:p>
          <a:p>
            <a:r>
              <a:rPr lang="en-US" sz="2400" smtClean="0">
                <a:ea typeface="ＭＳ Ｐゴシック" pitchFamily="-107" charset="-128"/>
              </a:rPr>
              <a:t>Integrate Variables</a:t>
            </a:r>
          </a:p>
          <a:p>
            <a:r>
              <a:rPr lang="en-US" sz="2400" smtClean="0">
                <a:ea typeface="ＭＳ Ｐゴシック" pitchFamily="-107" charset="-128"/>
              </a:rPr>
              <a:t>Normal Glyphs</a:t>
            </a:r>
          </a:p>
          <a:p>
            <a:r>
              <a:rPr lang="en-US" sz="2400" smtClean="0">
                <a:ea typeface="ＭＳ Ｐゴシック" pitchFamily="-107" charset="-128"/>
              </a:rPr>
              <a:t>Outline</a:t>
            </a:r>
          </a:p>
        </p:txBody>
      </p:sp>
      <p:sp>
        <p:nvSpPr>
          <p:cNvPr id="253956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400" smtClean="0">
                <a:ea typeface="ＭＳ Ｐゴシック" pitchFamily="-107" charset="-128"/>
              </a:rPr>
              <a:t>Outline Corners</a:t>
            </a:r>
          </a:p>
          <a:p>
            <a:r>
              <a:rPr lang="en-US" sz="2400" smtClean="0">
                <a:ea typeface="ＭＳ Ｐゴシック" pitchFamily="-107" charset="-128"/>
              </a:rPr>
              <a:t>Plot Global Variables Over Time</a:t>
            </a:r>
          </a:p>
          <a:p>
            <a:r>
              <a:rPr lang="en-US" sz="2400" smtClean="0">
                <a:ea typeface="ＭＳ Ｐゴシック" pitchFamily="-107" charset="-128"/>
              </a:rPr>
              <a:t>Plot Over Line</a:t>
            </a:r>
          </a:p>
          <a:p>
            <a:r>
              <a:rPr lang="en-US" sz="2400" smtClean="0">
                <a:ea typeface="ＭＳ Ｐゴシック" pitchFamily="-107" charset="-128"/>
              </a:rPr>
              <a:t>Plot Selection Over Time</a:t>
            </a:r>
          </a:p>
          <a:p>
            <a:r>
              <a:rPr lang="en-US" sz="2400" smtClean="0">
                <a:ea typeface="ＭＳ Ｐゴシック" pitchFamily="-107" charset="-128"/>
              </a:rPr>
              <a:t>Probe Location</a:t>
            </a:r>
          </a:p>
          <a:p>
            <a:r>
              <a:rPr lang="en-US" sz="2400" smtClean="0">
                <a:ea typeface="ＭＳ Ｐゴシック" pitchFamily="-107" charset="-128"/>
              </a:rPr>
              <a:t>Temporal Shift Scale</a:t>
            </a:r>
          </a:p>
          <a:p>
            <a:r>
              <a:rPr lang="en-US" sz="2400" smtClean="0">
                <a:ea typeface="ＭＳ Ｐゴシック" pitchFamily="-107" charset="-128"/>
              </a:rPr>
              <a:t>Temporal Snap-to-Time-Steps</a:t>
            </a:r>
          </a:p>
          <a:p>
            <a:r>
              <a:rPr lang="en-US" sz="2400" smtClean="0">
                <a:ea typeface="ＭＳ Ｐゴシック" pitchFamily="-107" charset="-128"/>
              </a:rPr>
              <a:t>Temporal Statistics</a:t>
            </a:r>
          </a:p>
        </p:txBody>
      </p:sp>
      <p:pic>
        <p:nvPicPr>
          <p:cNvPr id="25395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3657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114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5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3276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6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0" y="39624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396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4038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2743200"/>
            <a:ext cx="457200" cy="425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3581400"/>
            <a:ext cx="457200" cy="44547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Basics of Visualization</a:t>
            </a:r>
          </a:p>
        </p:txBody>
      </p:sp>
      <p:grpSp>
        <p:nvGrpSpPr>
          <p:cNvPr id="33795" name="Group 10"/>
          <p:cNvGrpSpPr>
            <a:grpSpLocks/>
          </p:cNvGrpSpPr>
          <p:nvPr/>
        </p:nvGrpSpPr>
        <p:grpSpPr bwMode="auto">
          <a:xfrm>
            <a:off x="304800" y="1981200"/>
            <a:ext cx="8534400" cy="3084513"/>
            <a:chOff x="432" y="1536"/>
            <a:chExt cx="3552" cy="1284"/>
          </a:xfrm>
        </p:grpSpPr>
        <p:pic>
          <p:nvPicPr>
            <p:cNvPr id="33798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32" y="1536"/>
              <a:ext cx="1530" cy="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799" name="Picture 5" descr="shuttl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4" y="1536"/>
              <a:ext cx="1440" cy="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800" name="AutoShape 7"/>
            <p:cNvSpPr>
              <a:spLocks noChangeArrowheads="1"/>
            </p:cNvSpPr>
            <p:nvPr/>
          </p:nvSpPr>
          <p:spPr bwMode="auto">
            <a:xfrm>
              <a:off x="2073" y="2070"/>
              <a:ext cx="360" cy="216"/>
            </a:xfrm>
            <a:prstGeom prst="rightArrow">
              <a:avLst>
                <a:gd name="adj1" fmla="val 50000"/>
                <a:gd name="adj2" fmla="val 4166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0" y="1254125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797" name="Rectangle 9"/>
          <p:cNvSpPr>
            <a:spLocks noChangeArrowheads="1"/>
          </p:cNvSpPr>
          <p:nvPr/>
        </p:nvSpPr>
        <p:spPr bwMode="auto">
          <a:xfrm>
            <a:off x="0" y="3292475"/>
            <a:ext cx="109855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latin typeface="Times" pitchFamily="-107" charset="0"/>
                <a:cs typeface="Times New Roman" pitchFamily="-107" charset="0"/>
              </a:rPr>
              <a:t>	</a:t>
            </a:r>
            <a:endParaRPr lang="en-US">
              <a:latin typeface="Times" pitchFamily="-107" charset="0"/>
              <a:cs typeface="Times New Roman" pitchFamily="-107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Special Cases</a:t>
            </a:r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Temporal Filters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Temporal Interpolator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Particle Tracer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Temporal Cache</a:t>
            </a:r>
          </a:p>
          <a:p>
            <a:r>
              <a:rPr lang="en-US" smtClean="0">
                <a:ea typeface="ＭＳ Ｐゴシック" pitchFamily="-107" charset="-128"/>
              </a:rPr>
              <a:t>Programmable Filter</a:t>
            </a:r>
          </a:p>
        </p:txBody>
      </p:sp>
      <p:pic>
        <p:nvPicPr>
          <p:cNvPr id="25600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810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Culling Data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Reduce dimensionality early.</a:t>
            </a:r>
          </a:p>
          <a:p>
            <a:pPr lvl="1"/>
            <a:r>
              <a:rPr lang="en-US" dirty="0" smtClean="0">
                <a:ea typeface="ＭＳ Ｐゴシック" pitchFamily="-107" charset="-128"/>
              </a:rPr>
              <a:t>Contour and slice “see” inside volumes.</a:t>
            </a:r>
          </a:p>
          <a:p>
            <a:r>
              <a:rPr lang="en-US" dirty="0" smtClean="0">
                <a:ea typeface="ＭＳ Ｐゴシック" pitchFamily="-107" charset="-128"/>
              </a:rPr>
              <a:t>Prefer data reduction over extraction.</a:t>
            </a:r>
          </a:p>
          <a:p>
            <a:pPr lvl="1"/>
            <a:r>
              <a:rPr lang="en-US" dirty="0" smtClean="0">
                <a:ea typeface="ＭＳ Ｐゴシック" pitchFamily="-107" charset="-128"/>
              </a:rPr>
              <a:t>Slice instead of Clip.</a:t>
            </a:r>
          </a:p>
          <a:p>
            <a:pPr lvl="1"/>
            <a:r>
              <a:rPr lang="en-US" dirty="0" smtClean="0">
                <a:ea typeface="ＭＳ Ｐゴシック" pitchFamily="-107" charset="-128"/>
              </a:rPr>
              <a:t>Contour instead of Threshold.</a:t>
            </a:r>
          </a:p>
          <a:p>
            <a:r>
              <a:rPr lang="en-US" dirty="0" smtClean="0">
                <a:ea typeface="ＭＳ Ｐゴシック" pitchFamily="-107" charset="-128"/>
              </a:rPr>
              <a:t>Only extract when reducing an order of magnitude or more.</a:t>
            </a:r>
          </a:p>
          <a:p>
            <a:pPr lvl="1"/>
            <a:r>
              <a:rPr lang="en-US" dirty="0" smtClean="0">
                <a:ea typeface="ＭＳ Ｐゴシック" pitchFamily="-107" charset="-128"/>
              </a:rPr>
              <a:t>Can still run into troubles.</a:t>
            </a:r>
          </a:p>
        </p:txBody>
      </p:sp>
      <p:pic>
        <p:nvPicPr>
          <p:cNvPr id="25805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1676400"/>
            <a:ext cx="43815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805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1676400"/>
            <a:ext cx="4206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Culling Data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Experiment with subsampled data.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Extract Subset</a:t>
            </a:r>
          </a:p>
          <a:p>
            <a:r>
              <a:rPr lang="en-US" smtClean="0">
                <a:ea typeface="ＭＳ Ｐゴシック" pitchFamily="-107" charset="-128"/>
              </a:rPr>
              <a:t>Use caution.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Subsampled data may be lacking.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Use full data to draw final conclusions.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Memory Inspector</a:t>
            </a:r>
            <a:endParaRPr lang="en-US" dirty="0"/>
          </a:p>
        </p:txBody>
      </p:sp>
      <p:pic>
        <p:nvPicPr>
          <p:cNvPr id="3" name="Picture 2" descr="MemoryInspect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731" y="1600200"/>
            <a:ext cx="621853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845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Rendering Modes</a:t>
            </a:r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Still Render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Full detail render.</a:t>
            </a:r>
          </a:p>
          <a:p>
            <a:r>
              <a:rPr lang="en-US" smtClean="0">
                <a:ea typeface="ＭＳ Ｐゴシック" pitchFamily="-107" charset="-128"/>
              </a:rPr>
              <a:t>Interactive Render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Sacrifices detail for speed.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Provides quick rendering rate.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Used when interacting with 3D view.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Level of Detail (LOD)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Geometric decimation</a:t>
            </a:r>
          </a:p>
          <a:p>
            <a:r>
              <a:rPr lang="en-US" dirty="0" smtClean="0">
                <a:ea typeface="ＭＳ Ｐゴシック" pitchFamily="-107" charset="-128"/>
              </a:rPr>
              <a:t>Used only with Interactive Render</a:t>
            </a:r>
          </a:p>
        </p:txBody>
      </p:sp>
      <p:grpSp>
        <p:nvGrpSpPr>
          <p:cNvPr id="264196" name="Group 13"/>
          <p:cNvGrpSpPr>
            <a:grpSpLocks/>
          </p:cNvGrpSpPr>
          <p:nvPr/>
        </p:nvGrpSpPr>
        <p:grpSpPr bwMode="auto">
          <a:xfrm>
            <a:off x="966788" y="2895600"/>
            <a:ext cx="7210425" cy="2755900"/>
            <a:chOff x="612" y="1824"/>
            <a:chExt cx="4542" cy="1736"/>
          </a:xfrm>
        </p:grpSpPr>
        <p:grpSp>
          <p:nvGrpSpPr>
            <p:cNvPr id="264197" name="Group 12"/>
            <p:cNvGrpSpPr>
              <a:grpSpLocks/>
            </p:cNvGrpSpPr>
            <p:nvPr/>
          </p:nvGrpSpPr>
          <p:grpSpPr bwMode="auto">
            <a:xfrm>
              <a:off x="612" y="1824"/>
              <a:ext cx="1370" cy="1736"/>
              <a:chOff x="646" y="2256"/>
              <a:chExt cx="1370" cy="1736"/>
            </a:xfrm>
          </p:grpSpPr>
          <p:pic>
            <p:nvPicPr>
              <p:cNvPr id="264204" name="Picture 6" descr="GeoLodFull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46" y="2256"/>
                <a:ext cx="1370" cy="1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4205" name="Text Box 7"/>
              <p:cNvSpPr txBox="1">
                <a:spLocks noChangeArrowheads="1"/>
              </p:cNvSpPr>
              <p:nvPr/>
            </p:nvSpPr>
            <p:spPr bwMode="auto">
              <a:xfrm>
                <a:off x="879" y="3761"/>
                <a:ext cx="904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Original Data</a:t>
                </a:r>
              </a:p>
            </p:txBody>
          </p:sp>
        </p:grpSp>
        <p:grpSp>
          <p:nvGrpSpPr>
            <p:cNvPr id="264198" name="Group 11"/>
            <p:cNvGrpSpPr>
              <a:grpSpLocks/>
            </p:cNvGrpSpPr>
            <p:nvPr/>
          </p:nvGrpSpPr>
          <p:grpSpPr bwMode="auto">
            <a:xfrm>
              <a:off x="2208" y="1824"/>
              <a:ext cx="1359" cy="1736"/>
              <a:chOff x="2292" y="2256"/>
              <a:chExt cx="1359" cy="1736"/>
            </a:xfrm>
          </p:grpSpPr>
          <p:pic>
            <p:nvPicPr>
              <p:cNvPr id="264202" name="Picture 5" descr="GeoLod5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92" y="2256"/>
                <a:ext cx="1359" cy="1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4203" name="Text Box 8"/>
              <p:cNvSpPr txBox="1">
                <a:spLocks noChangeArrowheads="1"/>
              </p:cNvSpPr>
              <p:nvPr/>
            </p:nvSpPr>
            <p:spPr bwMode="auto">
              <a:xfrm>
                <a:off x="2311" y="3761"/>
                <a:ext cx="1320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Divisions: 50x50x50</a:t>
                </a:r>
              </a:p>
            </p:txBody>
          </p:sp>
        </p:grpSp>
        <p:grpSp>
          <p:nvGrpSpPr>
            <p:cNvPr id="264199" name="Group 10"/>
            <p:cNvGrpSpPr>
              <a:grpSpLocks/>
            </p:cNvGrpSpPr>
            <p:nvPr/>
          </p:nvGrpSpPr>
          <p:grpSpPr bwMode="auto">
            <a:xfrm>
              <a:off x="3793" y="1824"/>
              <a:ext cx="1361" cy="1736"/>
              <a:chOff x="3827" y="2256"/>
              <a:chExt cx="1361" cy="1736"/>
            </a:xfrm>
          </p:grpSpPr>
          <p:pic>
            <p:nvPicPr>
              <p:cNvPr id="264200" name="Picture 4" descr="GeoLod10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827" y="2256"/>
                <a:ext cx="1361" cy="1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4201" name="Text Box 9"/>
              <p:cNvSpPr txBox="1">
                <a:spLocks noChangeArrowheads="1"/>
              </p:cNvSpPr>
              <p:nvPr/>
            </p:nvSpPr>
            <p:spPr bwMode="auto">
              <a:xfrm>
                <a:off x="3847" y="3761"/>
                <a:ext cx="1320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/>
                  <a:t>Divisions: 10x10x10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6"/>
          <p:cNvSpPr>
            <a:spLocks noChangeArrowheads="1"/>
          </p:cNvSpPr>
          <p:nvPr/>
        </p:nvSpPr>
        <p:spPr bwMode="auto">
          <a:xfrm>
            <a:off x="7543800" y="5867400"/>
            <a:ext cx="1600200" cy="990600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6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3D Rendering Parameters</a:t>
            </a:r>
          </a:p>
        </p:txBody>
      </p:sp>
      <p:sp>
        <p:nvSpPr>
          <p:cNvPr id="2662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z="2800" smtClean="0">
                <a:ea typeface="ＭＳ Ｐゴシック" pitchFamily="-107" charset="-128"/>
              </a:rPr>
              <a:t>Edit → Settings, Render View → General </a:t>
            </a:r>
          </a:p>
        </p:txBody>
      </p:sp>
      <p:pic>
        <p:nvPicPr>
          <p:cNvPr id="3" name="Picture 2" descr="SettingsRender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02" y="2133600"/>
            <a:ext cx="4476997" cy="457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Parallel Rendering</a:t>
            </a:r>
          </a:p>
        </p:txBody>
      </p:sp>
      <p:grpSp>
        <p:nvGrpSpPr>
          <p:cNvPr id="268291" name="Group 4"/>
          <p:cNvGrpSpPr>
            <a:grpSpLocks/>
          </p:cNvGrpSpPr>
          <p:nvPr/>
        </p:nvGrpSpPr>
        <p:grpSpPr bwMode="auto">
          <a:xfrm>
            <a:off x="349250" y="1905000"/>
            <a:ext cx="8445500" cy="4011613"/>
            <a:chOff x="220" y="912"/>
            <a:chExt cx="5320" cy="2527"/>
          </a:xfrm>
        </p:grpSpPr>
        <p:pic>
          <p:nvPicPr>
            <p:cNvPr id="268292" name="Picture 5" descr="Composite01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2352"/>
              <a:ext cx="1164" cy="108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68293" name="Line 6"/>
            <p:cNvSpPr>
              <a:spLocks noChangeShapeType="1"/>
            </p:cNvSpPr>
            <p:nvPr/>
          </p:nvSpPr>
          <p:spPr bwMode="auto">
            <a:xfrm>
              <a:off x="768" y="1968"/>
              <a:ext cx="1536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94" name="Line 7"/>
            <p:cNvSpPr>
              <a:spLocks noChangeShapeType="1"/>
            </p:cNvSpPr>
            <p:nvPr/>
          </p:nvSpPr>
          <p:spPr bwMode="auto">
            <a:xfrm>
              <a:off x="2256" y="1968"/>
              <a:ext cx="480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95" name="Line 8"/>
            <p:cNvSpPr>
              <a:spLocks noChangeShapeType="1"/>
            </p:cNvSpPr>
            <p:nvPr/>
          </p:nvSpPr>
          <p:spPr bwMode="auto">
            <a:xfrm flipH="1">
              <a:off x="3072" y="1968"/>
              <a:ext cx="528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296" name="Line 9"/>
            <p:cNvSpPr>
              <a:spLocks noChangeShapeType="1"/>
            </p:cNvSpPr>
            <p:nvPr/>
          </p:nvSpPr>
          <p:spPr bwMode="auto">
            <a:xfrm flipH="1">
              <a:off x="3456" y="1968"/>
              <a:ext cx="1536" cy="3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68297" name="Picture 10" descr="Composite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20" y="912"/>
              <a:ext cx="1164" cy="10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68298" name="Picture 11" descr="Composit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05" y="912"/>
              <a:ext cx="1164" cy="10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68299" name="Picture 12" descr="Composite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90" y="912"/>
              <a:ext cx="1164" cy="10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68300" name="Picture 13" descr="Composite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76" y="912"/>
              <a:ext cx="1164" cy="107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Parallel Rendering</a:t>
            </a:r>
          </a:p>
        </p:txBody>
      </p:sp>
      <p:grpSp>
        <p:nvGrpSpPr>
          <p:cNvPr id="270339" name="Group 18"/>
          <p:cNvGrpSpPr>
            <a:grpSpLocks/>
          </p:cNvGrpSpPr>
          <p:nvPr/>
        </p:nvGrpSpPr>
        <p:grpSpPr bwMode="auto">
          <a:xfrm>
            <a:off x="304800" y="2133600"/>
            <a:ext cx="4000500" cy="3140075"/>
            <a:chOff x="972" y="2258"/>
            <a:chExt cx="2520" cy="1978"/>
          </a:xfrm>
        </p:grpSpPr>
        <p:pic>
          <p:nvPicPr>
            <p:cNvPr id="270382" name="Picture 5" descr="Composite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2" y="2258"/>
              <a:ext cx="576" cy="53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0383" name="Picture 6" descr="Composite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20" y="2258"/>
              <a:ext cx="576" cy="53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0384" name="Picture 7" descr="Composit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68" y="2258"/>
              <a:ext cx="576" cy="53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0385" name="Picture 8" descr="Composite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16" y="2258"/>
              <a:ext cx="576" cy="53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0386" name="Picture 9" descr="Composite0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32" y="2978"/>
              <a:ext cx="576" cy="53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0387" name="Picture 10" descr="Composite23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628" y="2978"/>
              <a:ext cx="576" cy="53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0388" name="Picture 11" descr="Composite012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80" y="3698"/>
              <a:ext cx="576" cy="53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70389" name="Line 12"/>
            <p:cNvSpPr>
              <a:spLocks noChangeShapeType="1"/>
            </p:cNvSpPr>
            <p:nvPr/>
          </p:nvSpPr>
          <p:spPr bwMode="auto">
            <a:xfrm>
              <a:off x="1260" y="2790"/>
              <a:ext cx="216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90" name="Line 13"/>
            <p:cNvSpPr>
              <a:spLocks noChangeShapeType="1"/>
            </p:cNvSpPr>
            <p:nvPr/>
          </p:nvSpPr>
          <p:spPr bwMode="auto">
            <a:xfrm flipH="1">
              <a:off x="1764" y="2790"/>
              <a:ext cx="144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91" name="Line 14"/>
            <p:cNvSpPr>
              <a:spLocks noChangeShapeType="1"/>
            </p:cNvSpPr>
            <p:nvPr/>
          </p:nvSpPr>
          <p:spPr bwMode="auto">
            <a:xfrm>
              <a:off x="2556" y="2790"/>
              <a:ext cx="216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92" name="Line 15"/>
            <p:cNvSpPr>
              <a:spLocks noChangeShapeType="1"/>
            </p:cNvSpPr>
            <p:nvPr/>
          </p:nvSpPr>
          <p:spPr bwMode="auto">
            <a:xfrm flipH="1">
              <a:off x="3060" y="2790"/>
              <a:ext cx="144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93" name="Line 16"/>
            <p:cNvSpPr>
              <a:spLocks noChangeShapeType="1"/>
            </p:cNvSpPr>
            <p:nvPr/>
          </p:nvSpPr>
          <p:spPr bwMode="auto">
            <a:xfrm>
              <a:off x="1620" y="3510"/>
              <a:ext cx="360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94" name="Line 17"/>
            <p:cNvSpPr>
              <a:spLocks noChangeShapeType="1"/>
            </p:cNvSpPr>
            <p:nvPr/>
          </p:nvSpPr>
          <p:spPr bwMode="auto">
            <a:xfrm flipH="1">
              <a:off x="2556" y="3510"/>
              <a:ext cx="432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0340" name="Group 60"/>
          <p:cNvGrpSpPr>
            <a:grpSpLocks/>
          </p:cNvGrpSpPr>
          <p:nvPr/>
        </p:nvGrpSpPr>
        <p:grpSpPr bwMode="auto">
          <a:xfrm>
            <a:off x="4724400" y="1600200"/>
            <a:ext cx="4114800" cy="4724400"/>
            <a:chOff x="936" y="722"/>
            <a:chExt cx="2592" cy="2976"/>
          </a:xfrm>
        </p:grpSpPr>
        <p:pic>
          <p:nvPicPr>
            <p:cNvPr id="270341" name="Picture 19" descr="Composite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36" y="722"/>
              <a:ext cx="576" cy="5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0342" name="Picture 20" descr="Composite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08" y="722"/>
              <a:ext cx="576" cy="5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0343" name="Picture 21" descr="Composite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80" y="722"/>
              <a:ext cx="576" cy="5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0344" name="Picture 22" descr="Composite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952" y="722"/>
              <a:ext cx="576" cy="5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0345" name="Picture 23" descr="Composite02"/>
            <p:cNvPicPr>
              <a:picLocks noChangeAspect="1" noChangeArrowheads="1"/>
            </p:cNvPicPr>
            <p:nvPr/>
          </p:nvPicPr>
          <p:blipFill>
            <a:blip r:embed="rId10"/>
            <a:srcRect b="50327"/>
            <a:stretch>
              <a:fillRect/>
            </a:stretch>
          </p:blipFill>
          <p:spPr bwMode="auto">
            <a:xfrm>
              <a:off x="936" y="1586"/>
              <a:ext cx="576" cy="26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270346" name="Picture 24" descr="Composite02"/>
            <p:cNvPicPr>
              <a:picLocks noChangeAspect="1" noChangeArrowheads="1"/>
            </p:cNvPicPr>
            <p:nvPr/>
          </p:nvPicPr>
          <p:blipFill>
            <a:blip r:embed="rId10"/>
            <a:srcRect t="50327"/>
            <a:stretch>
              <a:fillRect/>
            </a:stretch>
          </p:blipFill>
          <p:spPr bwMode="auto">
            <a:xfrm>
              <a:off x="2280" y="1860"/>
              <a:ext cx="576" cy="26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270347" name="Picture 25" descr="Composite13"/>
            <p:cNvPicPr>
              <a:picLocks noChangeAspect="1" noChangeArrowheads="1"/>
            </p:cNvPicPr>
            <p:nvPr/>
          </p:nvPicPr>
          <p:blipFill>
            <a:blip r:embed="rId11"/>
            <a:srcRect b="50327"/>
            <a:stretch>
              <a:fillRect/>
            </a:stretch>
          </p:blipFill>
          <p:spPr bwMode="auto">
            <a:xfrm>
              <a:off x="1608" y="1586"/>
              <a:ext cx="576" cy="269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270348" name="Picture 26" descr="Composite13"/>
            <p:cNvPicPr>
              <a:picLocks noChangeAspect="1" noChangeArrowheads="1"/>
            </p:cNvPicPr>
            <p:nvPr/>
          </p:nvPicPr>
          <p:blipFill>
            <a:blip r:embed="rId11"/>
            <a:srcRect t="50327"/>
            <a:stretch>
              <a:fillRect/>
            </a:stretch>
          </p:blipFill>
          <p:spPr bwMode="auto">
            <a:xfrm>
              <a:off x="2952" y="1860"/>
              <a:ext cx="576" cy="268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270349" name="Picture 27" descr="Composite0123"/>
            <p:cNvPicPr>
              <a:picLocks noChangeAspect="1" noChangeArrowheads="1"/>
            </p:cNvPicPr>
            <p:nvPr/>
          </p:nvPicPr>
          <p:blipFill>
            <a:blip r:embed="rId9"/>
            <a:srcRect b="75015"/>
            <a:stretch>
              <a:fillRect/>
            </a:stretch>
          </p:blipFill>
          <p:spPr bwMode="auto">
            <a:xfrm>
              <a:off x="936" y="2402"/>
              <a:ext cx="576" cy="136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270350" name="Picture 28" descr="Composite0123"/>
            <p:cNvPicPr>
              <a:picLocks noChangeAspect="1" noChangeArrowheads="1"/>
            </p:cNvPicPr>
            <p:nvPr/>
          </p:nvPicPr>
          <p:blipFill>
            <a:blip r:embed="rId9"/>
            <a:srcRect t="24689" b="50327"/>
            <a:stretch>
              <a:fillRect/>
            </a:stretch>
          </p:blipFill>
          <p:spPr bwMode="auto">
            <a:xfrm>
              <a:off x="1608" y="2536"/>
              <a:ext cx="576" cy="135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270351" name="Picture 29" descr="Composite0123"/>
            <p:cNvPicPr>
              <a:picLocks noChangeAspect="1" noChangeArrowheads="1"/>
            </p:cNvPicPr>
            <p:nvPr/>
          </p:nvPicPr>
          <p:blipFill>
            <a:blip r:embed="rId9"/>
            <a:srcRect t="50327" b="24689"/>
            <a:stretch>
              <a:fillRect/>
            </a:stretch>
          </p:blipFill>
          <p:spPr bwMode="auto">
            <a:xfrm>
              <a:off x="2280" y="2676"/>
              <a:ext cx="576" cy="134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270352" name="Picture 30" descr="Composite0123"/>
            <p:cNvPicPr>
              <a:picLocks noChangeAspect="1" noChangeArrowheads="1"/>
            </p:cNvPicPr>
            <p:nvPr/>
          </p:nvPicPr>
          <p:blipFill>
            <a:blip r:embed="rId9"/>
            <a:srcRect t="75015"/>
            <a:stretch>
              <a:fillRect/>
            </a:stretch>
          </p:blipFill>
          <p:spPr bwMode="auto">
            <a:xfrm>
              <a:off x="2952" y="2808"/>
              <a:ext cx="576" cy="137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</p:pic>
        <p:pic>
          <p:nvPicPr>
            <p:cNvPr id="270353" name="Picture 31" descr="Composite012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944" y="3156"/>
              <a:ext cx="576" cy="5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70354" name="Line 32"/>
            <p:cNvSpPr>
              <a:spLocks noChangeShapeType="1"/>
            </p:cNvSpPr>
            <p:nvPr/>
          </p:nvSpPr>
          <p:spPr bwMode="auto">
            <a:xfrm>
              <a:off x="1224" y="1264"/>
              <a:ext cx="0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5" name="Line 33"/>
            <p:cNvSpPr>
              <a:spLocks noChangeShapeType="1"/>
            </p:cNvSpPr>
            <p:nvPr/>
          </p:nvSpPr>
          <p:spPr bwMode="auto">
            <a:xfrm>
              <a:off x="1464" y="1264"/>
              <a:ext cx="912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6" name="Line 34"/>
            <p:cNvSpPr>
              <a:spLocks noChangeShapeType="1"/>
            </p:cNvSpPr>
            <p:nvPr/>
          </p:nvSpPr>
          <p:spPr bwMode="auto">
            <a:xfrm>
              <a:off x="1896" y="1264"/>
              <a:ext cx="0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7" name="Line 35"/>
            <p:cNvSpPr>
              <a:spLocks noChangeShapeType="1"/>
            </p:cNvSpPr>
            <p:nvPr/>
          </p:nvSpPr>
          <p:spPr bwMode="auto">
            <a:xfrm>
              <a:off x="2136" y="1264"/>
              <a:ext cx="912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8" name="Line 36"/>
            <p:cNvSpPr>
              <a:spLocks noChangeShapeType="1"/>
            </p:cNvSpPr>
            <p:nvPr/>
          </p:nvSpPr>
          <p:spPr bwMode="auto">
            <a:xfrm>
              <a:off x="2568" y="1264"/>
              <a:ext cx="0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59" name="Line 37"/>
            <p:cNvSpPr>
              <a:spLocks noChangeShapeType="1"/>
            </p:cNvSpPr>
            <p:nvPr/>
          </p:nvSpPr>
          <p:spPr bwMode="auto">
            <a:xfrm flipH="1">
              <a:off x="1464" y="1264"/>
              <a:ext cx="864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0" name="Line 38"/>
            <p:cNvSpPr>
              <a:spLocks noChangeShapeType="1"/>
            </p:cNvSpPr>
            <p:nvPr/>
          </p:nvSpPr>
          <p:spPr bwMode="auto">
            <a:xfrm>
              <a:off x="3240" y="1264"/>
              <a:ext cx="0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1" name="Line 39"/>
            <p:cNvSpPr>
              <a:spLocks noChangeShapeType="1"/>
            </p:cNvSpPr>
            <p:nvPr/>
          </p:nvSpPr>
          <p:spPr bwMode="auto">
            <a:xfrm flipH="1">
              <a:off x="2088" y="1264"/>
              <a:ext cx="912" cy="32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2" name="Line 40"/>
            <p:cNvSpPr>
              <a:spLocks noChangeShapeType="1"/>
            </p:cNvSpPr>
            <p:nvPr/>
          </p:nvSpPr>
          <p:spPr bwMode="auto">
            <a:xfrm>
              <a:off x="1224" y="2128"/>
              <a:ext cx="0" cy="2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3" name="Line 41"/>
            <p:cNvSpPr>
              <a:spLocks noChangeShapeType="1"/>
            </p:cNvSpPr>
            <p:nvPr/>
          </p:nvSpPr>
          <p:spPr bwMode="auto">
            <a:xfrm flipH="1">
              <a:off x="1902" y="2128"/>
              <a:ext cx="0" cy="2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4" name="Line 42"/>
            <p:cNvSpPr>
              <a:spLocks noChangeShapeType="1"/>
            </p:cNvSpPr>
            <p:nvPr/>
          </p:nvSpPr>
          <p:spPr bwMode="auto">
            <a:xfrm>
              <a:off x="2568" y="2128"/>
              <a:ext cx="0" cy="2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5" name="Line 43"/>
            <p:cNvSpPr>
              <a:spLocks noChangeShapeType="1"/>
            </p:cNvSpPr>
            <p:nvPr/>
          </p:nvSpPr>
          <p:spPr bwMode="auto">
            <a:xfrm>
              <a:off x="2760" y="2128"/>
              <a:ext cx="288" cy="2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6" name="Line 44"/>
            <p:cNvSpPr>
              <a:spLocks noChangeShapeType="1"/>
            </p:cNvSpPr>
            <p:nvPr/>
          </p:nvSpPr>
          <p:spPr bwMode="auto">
            <a:xfrm flipH="1">
              <a:off x="2760" y="2128"/>
              <a:ext cx="288" cy="2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7" name="Line 45"/>
            <p:cNvSpPr>
              <a:spLocks noChangeShapeType="1"/>
            </p:cNvSpPr>
            <p:nvPr/>
          </p:nvSpPr>
          <p:spPr bwMode="auto">
            <a:xfrm>
              <a:off x="3240" y="2128"/>
              <a:ext cx="0" cy="2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8" name="Line 46"/>
            <p:cNvSpPr>
              <a:spLocks noChangeShapeType="1"/>
            </p:cNvSpPr>
            <p:nvPr/>
          </p:nvSpPr>
          <p:spPr bwMode="auto">
            <a:xfrm>
              <a:off x="1416" y="2128"/>
              <a:ext cx="288" cy="2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69" name="Line 47"/>
            <p:cNvSpPr>
              <a:spLocks noChangeShapeType="1"/>
            </p:cNvSpPr>
            <p:nvPr/>
          </p:nvSpPr>
          <p:spPr bwMode="auto">
            <a:xfrm flipH="1">
              <a:off x="1416" y="2128"/>
              <a:ext cx="288" cy="27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0" name="Line 48"/>
            <p:cNvSpPr>
              <a:spLocks noChangeShapeType="1"/>
            </p:cNvSpPr>
            <p:nvPr/>
          </p:nvSpPr>
          <p:spPr bwMode="auto">
            <a:xfrm>
              <a:off x="1464" y="2945"/>
              <a:ext cx="480" cy="2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1" name="Line 49"/>
            <p:cNvSpPr>
              <a:spLocks noChangeShapeType="1"/>
            </p:cNvSpPr>
            <p:nvPr/>
          </p:nvSpPr>
          <p:spPr bwMode="auto">
            <a:xfrm>
              <a:off x="1896" y="2945"/>
              <a:ext cx="192" cy="2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2" name="Line 50"/>
            <p:cNvSpPr>
              <a:spLocks noChangeShapeType="1"/>
            </p:cNvSpPr>
            <p:nvPr/>
          </p:nvSpPr>
          <p:spPr bwMode="auto">
            <a:xfrm flipH="1">
              <a:off x="2376" y="2945"/>
              <a:ext cx="192" cy="2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3" name="Line 51"/>
            <p:cNvSpPr>
              <a:spLocks noChangeShapeType="1"/>
            </p:cNvSpPr>
            <p:nvPr/>
          </p:nvSpPr>
          <p:spPr bwMode="auto">
            <a:xfrm flipH="1">
              <a:off x="2520" y="2945"/>
              <a:ext cx="720" cy="2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374" name="Rectangle 52"/>
            <p:cNvSpPr>
              <a:spLocks noChangeArrowheads="1"/>
            </p:cNvSpPr>
            <p:nvPr/>
          </p:nvSpPr>
          <p:spPr bwMode="auto">
            <a:xfrm>
              <a:off x="936" y="2400"/>
              <a:ext cx="576" cy="5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75" name="Rectangle 53"/>
            <p:cNvSpPr>
              <a:spLocks noChangeArrowheads="1"/>
            </p:cNvSpPr>
            <p:nvPr/>
          </p:nvSpPr>
          <p:spPr bwMode="auto">
            <a:xfrm>
              <a:off x="1608" y="2400"/>
              <a:ext cx="576" cy="5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76" name="Rectangle 54"/>
            <p:cNvSpPr>
              <a:spLocks noChangeArrowheads="1"/>
            </p:cNvSpPr>
            <p:nvPr/>
          </p:nvSpPr>
          <p:spPr bwMode="auto">
            <a:xfrm>
              <a:off x="2280" y="2400"/>
              <a:ext cx="576" cy="5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77" name="Rectangle 55"/>
            <p:cNvSpPr>
              <a:spLocks noChangeArrowheads="1"/>
            </p:cNvSpPr>
            <p:nvPr/>
          </p:nvSpPr>
          <p:spPr bwMode="auto">
            <a:xfrm>
              <a:off x="2952" y="2400"/>
              <a:ext cx="576" cy="5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78" name="Rectangle 56"/>
            <p:cNvSpPr>
              <a:spLocks noChangeArrowheads="1"/>
            </p:cNvSpPr>
            <p:nvPr/>
          </p:nvSpPr>
          <p:spPr bwMode="auto">
            <a:xfrm>
              <a:off x="936" y="1584"/>
              <a:ext cx="576" cy="54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79" name="Rectangle 57"/>
            <p:cNvSpPr>
              <a:spLocks noChangeArrowheads="1"/>
            </p:cNvSpPr>
            <p:nvPr/>
          </p:nvSpPr>
          <p:spPr bwMode="auto">
            <a:xfrm>
              <a:off x="1608" y="1588"/>
              <a:ext cx="576" cy="5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80" name="Rectangle 58"/>
            <p:cNvSpPr>
              <a:spLocks noChangeArrowheads="1"/>
            </p:cNvSpPr>
            <p:nvPr/>
          </p:nvSpPr>
          <p:spPr bwMode="auto">
            <a:xfrm>
              <a:off x="2280" y="1588"/>
              <a:ext cx="576" cy="5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81" name="Rectangle 59"/>
            <p:cNvSpPr>
              <a:spLocks noChangeArrowheads="1"/>
            </p:cNvSpPr>
            <p:nvPr/>
          </p:nvSpPr>
          <p:spPr bwMode="auto">
            <a:xfrm>
              <a:off x="2952" y="1588"/>
              <a:ext cx="576" cy="5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Tiled Displays</a:t>
            </a:r>
          </a:p>
        </p:txBody>
      </p:sp>
      <p:grpSp>
        <p:nvGrpSpPr>
          <p:cNvPr id="272387" name="Group 5"/>
          <p:cNvGrpSpPr>
            <a:grpSpLocks/>
          </p:cNvGrpSpPr>
          <p:nvPr/>
        </p:nvGrpSpPr>
        <p:grpSpPr bwMode="auto">
          <a:xfrm>
            <a:off x="1295400" y="1828800"/>
            <a:ext cx="6553200" cy="3581400"/>
            <a:chOff x="624" y="186"/>
            <a:chExt cx="4128" cy="2256"/>
          </a:xfrm>
        </p:grpSpPr>
        <p:pic>
          <p:nvPicPr>
            <p:cNvPr id="272388" name="Picture 6" descr="TileComposite0"/>
            <p:cNvPicPr>
              <a:picLocks noChangeAspect="1" noChangeArrowheads="1"/>
            </p:cNvPicPr>
            <p:nvPr/>
          </p:nvPicPr>
          <p:blipFill>
            <a:blip r:embed="rId3"/>
            <a:srcRect r="50023" b="50023"/>
            <a:stretch>
              <a:fillRect/>
            </a:stretch>
          </p:blipFill>
          <p:spPr bwMode="auto">
            <a:xfrm>
              <a:off x="723" y="282"/>
              <a:ext cx="429" cy="42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389" name="Picture 7" descr="TileComposite1"/>
            <p:cNvPicPr>
              <a:picLocks noChangeAspect="1" noChangeArrowheads="1"/>
            </p:cNvPicPr>
            <p:nvPr/>
          </p:nvPicPr>
          <p:blipFill>
            <a:blip r:embed="rId4"/>
            <a:srcRect r="50023" b="50023"/>
            <a:stretch>
              <a:fillRect/>
            </a:stretch>
          </p:blipFill>
          <p:spPr bwMode="auto">
            <a:xfrm>
              <a:off x="1203" y="282"/>
              <a:ext cx="428" cy="42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390" name="Picture 8" descr="TileComposite2"/>
            <p:cNvPicPr>
              <a:picLocks noChangeAspect="1" noChangeArrowheads="1"/>
            </p:cNvPicPr>
            <p:nvPr/>
          </p:nvPicPr>
          <p:blipFill>
            <a:blip r:embed="rId5"/>
            <a:srcRect r="50023" b="50023"/>
            <a:stretch>
              <a:fillRect/>
            </a:stretch>
          </p:blipFill>
          <p:spPr bwMode="auto">
            <a:xfrm>
              <a:off x="1683" y="282"/>
              <a:ext cx="429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391" name="Picture 9" descr="TileComposite3"/>
            <p:cNvPicPr>
              <a:picLocks noChangeAspect="1" noChangeArrowheads="1"/>
            </p:cNvPicPr>
            <p:nvPr/>
          </p:nvPicPr>
          <p:blipFill>
            <a:blip r:embed="rId6"/>
            <a:srcRect r="50023" b="50023"/>
            <a:stretch>
              <a:fillRect/>
            </a:stretch>
          </p:blipFill>
          <p:spPr bwMode="auto">
            <a:xfrm>
              <a:off x="723" y="762"/>
              <a:ext cx="428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392" name="Picture 10" descr="TileComposite4"/>
            <p:cNvPicPr>
              <a:picLocks noChangeAspect="1" noChangeArrowheads="1"/>
            </p:cNvPicPr>
            <p:nvPr/>
          </p:nvPicPr>
          <p:blipFill>
            <a:blip r:embed="rId7"/>
            <a:srcRect r="50023" b="50023"/>
            <a:stretch>
              <a:fillRect/>
            </a:stretch>
          </p:blipFill>
          <p:spPr bwMode="auto">
            <a:xfrm>
              <a:off x="1203" y="762"/>
              <a:ext cx="429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72393" name="AutoShape 11"/>
            <p:cNvSpPr>
              <a:spLocks noChangeArrowheads="1"/>
            </p:cNvSpPr>
            <p:nvPr/>
          </p:nvSpPr>
          <p:spPr bwMode="auto">
            <a:xfrm>
              <a:off x="624" y="192"/>
              <a:ext cx="1590" cy="1098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2394" name="AutoShape 12"/>
            <p:cNvCxnSpPr>
              <a:cxnSpLocks noChangeShapeType="1"/>
              <a:stCxn id="272393" idx="3"/>
            </p:cNvCxnSpPr>
            <p:nvPr/>
          </p:nvCxnSpPr>
          <p:spPr bwMode="auto">
            <a:xfrm>
              <a:off x="2220" y="741"/>
              <a:ext cx="282" cy="171"/>
            </a:xfrm>
            <a:prstGeom prst="curvedConnector2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pic>
          <p:nvPicPr>
            <p:cNvPr id="272395" name="Picture 13" descr="TileComposite4"/>
            <p:cNvPicPr>
              <a:picLocks noChangeAspect="1" noChangeArrowheads="1"/>
            </p:cNvPicPr>
            <p:nvPr/>
          </p:nvPicPr>
          <p:blipFill>
            <a:blip r:embed="rId7"/>
            <a:srcRect l="50023" b="50023"/>
            <a:stretch>
              <a:fillRect/>
            </a:stretch>
          </p:blipFill>
          <p:spPr bwMode="auto">
            <a:xfrm>
              <a:off x="3771" y="291"/>
              <a:ext cx="428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396" name="Picture 14" descr="TileComposite5"/>
            <p:cNvPicPr>
              <a:picLocks noChangeAspect="1" noChangeArrowheads="1"/>
            </p:cNvPicPr>
            <p:nvPr/>
          </p:nvPicPr>
          <p:blipFill>
            <a:blip r:embed="rId8"/>
            <a:srcRect l="50023" b="50023"/>
            <a:stretch>
              <a:fillRect/>
            </a:stretch>
          </p:blipFill>
          <p:spPr bwMode="auto">
            <a:xfrm>
              <a:off x="4224" y="291"/>
              <a:ext cx="429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397" name="Picture 15" descr="TileComposite6"/>
            <p:cNvPicPr>
              <a:picLocks noChangeAspect="1" noChangeArrowheads="1"/>
            </p:cNvPicPr>
            <p:nvPr/>
          </p:nvPicPr>
          <p:blipFill>
            <a:blip r:embed="rId9"/>
            <a:srcRect l="50023" b="50023"/>
            <a:stretch>
              <a:fillRect/>
            </a:stretch>
          </p:blipFill>
          <p:spPr bwMode="auto">
            <a:xfrm>
              <a:off x="3771" y="762"/>
              <a:ext cx="428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398" name="Picture 16" descr="TileComposite7"/>
            <p:cNvPicPr>
              <a:picLocks noChangeAspect="1" noChangeArrowheads="1"/>
            </p:cNvPicPr>
            <p:nvPr/>
          </p:nvPicPr>
          <p:blipFill>
            <a:blip r:embed="rId10"/>
            <a:srcRect l="50023" b="50023"/>
            <a:stretch>
              <a:fillRect/>
            </a:stretch>
          </p:blipFill>
          <p:spPr bwMode="auto">
            <a:xfrm>
              <a:off x="4224" y="762"/>
              <a:ext cx="429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399" name="Picture 17" descr="TileComposite2"/>
            <p:cNvPicPr>
              <a:picLocks noChangeAspect="1" noChangeArrowheads="1"/>
            </p:cNvPicPr>
            <p:nvPr/>
          </p:nvPicPr>
          <p:blipFill>
            <a:blip r:embed="rId5"/>
            <a:srcRect l="50023" b="50023"/>
            <a:stretch>
              <a:fillRect/>
            </a:stretch>
          </p:blipFill>
          <p:spPr bwMode="auto">
            <a:xfrm>
              <a:off x="3312" y="291"/>
              <a:ext cx="428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400" name="Picture 18" descr="TileComposite3"/>
            <p:cNvPicPr>
              <a:picLocks noChangeAspect="1" noChangeArrowheads="1"/>
            </p:cNvPicPr>
            <p:nvPr/>
          </p:nvPicPr>
          <p:blipFill>
            <a:blip r:embed="rId6"/>
            <a:srcRect l="50023" b="50023"/>
            <a:stretch>
              <a:fillRect/>
            </a:stretch>
          </p:blipFill>
          <p:spPr bwMode="auto">
            <a:xfrm>
              <a:off x="3312" y="762"/>
              <a:ext cx="429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72401" name="AutoShape 19"/>
            <p:cNvSpPr>
              <a:spLocks noChangeArrowheads="1"/>
            </p:cNvSpPr>
            <p:nvPr/>
          </p:nvSpPr>
          <p:spPr bwMode="auto">
            <a:xfrm>
              <a:off x="3226" y="186"/>
              <a:ext cx="1526" cy="1086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2402" name="AutoShape 20"/>
            <p:cNvCxnSpPr>
              <a:cxnSpLocks noChangeShapeType="1"/>
              <a:stCxn id="272401" idx="1"/>
            </p:cNvCxnSpPr>
            <p:nvPr/>
          </p:nvCxnSpPr>
          <p:spPr bwMode="auto">
            <a:xfrm rot="10800000" flipV="1">
              <a:off x="2934" y="729"/>
              <a:ext cx="286" cy="183"/>
            </a:xfrm>
            <a:prstGeom prst="curvedConnector2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pic>
          <p:nvPicPr>
            <p:cNvPr id="272403" name="Picture 21" descr="TileComposite4"/>
            <p:cNvPicPr>
              <a:picLocks noChangeAspect="1" noChangeArrowheads="1"/>
            </p:cNvPicPr>
            <p:nvPr/>
          </p:nvPicPr>
          <p:blipFill>
            <a:blip r:embed="rId7"/>
            <a:srcRect t="50023" r="50023"/>
            <a:stretch>
              <a:fillRect/>
            </a:stretch>
          </p:blipFill>
          <p:spPr bwMode="auto">
            <a:xfrm>
              <a:off x="1696" y="1513"/>
              <a:ext cx="428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404" name="Picture 22" descr="TileComposite5"/>
            <p:cNvPicPr>
              <a:picLocks noChangeAspect="1" noChangeArrowheads="1"/>
            </p:cNvPicPr>
            <p:nvPr/>
          </p:nvPicPr>
          <p:blipFill>
            <a:blip r:embed="rId8"/>
            <a:srcRect t="50023" r="50023"/>
            <a:stretch>
              <a:fillRect/>
            </a:stretch>
          </p:blipFill>
          <p:spPr bwMode="auto">
            <a:xfrm>
              <a:off x="1225" y="1978"/>
              <a:ext cx="429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72405" name="AutoShape 23"/>
            <p:cNvSpPr>
              <a:spLocks noChangeArrowheads="1"/>
            </p:cNvSpPr>
            <p:nvPr/>
          </p:nvSpPr>
          <p:spPr bwMode="auto">
            <a:xfrm>
              <a:off x="1152" y="1435"/>
              <a:ext cx="1008" cy="100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2406" name="AutoShape 24"/>
            <p:cNvCxnSpPr>
              <a:cxnSpLocks noChangeShapeType="1"/>
              <a:stCxn id="272405" idx="3"/>
            </p:cNvCxnSpPr>
            <p:nvPr/>
          </p:nvCxnSpPr>
          <p:spPr bwMode="auto">
            <a:xfrm flipV="1">
              <a:off x="2166" y="1772"/>
              <a:ext cx="336" cy="167"/>
            </a:xfrm>
            <a:prstGeom prst="curvedConnector2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pic>
          <p:nvPicPr>
            <p:cNvPr id="272407" name="Picture 25" descr="TileComposite3"/>
            <p:cNvPicPr>
              <a:picLocks noChangeAspect="1" noChangeArrowheads="1"/>
            </p:cNvPicPr>
            <p:nvPr/>
          </p:nvPicPr>
          <p:blipFill>
            <a:blip r:embed="rId6"/>
            <a:srcRect t="50023" r="50023"/>
            <a:stretch>
              <a:fillRect/>
            </a:stretch>
          </p:blipFill>
          <p:spPr bwMode="auto">
            <a:xfrm>
              <a:off x="1225" y="1513"/>
              <a:ext cx="429" cy="42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408" name="Picture 26" descr="TileComposite4"/>
            <p:cNvPicPr>
              <a:picLocks noChangeAspect="1" noChangeArrowheads="1"/>
            </p:cNvPicPr>
            <p:nvPr/>
          </p:nvPicPr>
          <p:blipFill>
            <a:blip r:embed="rId7"/>
            <a:srcRect l="50023" t="50023"/>
            <a:stretch>
              <a:fillRect/>
            </a:stretch>
          </p:blipFill>
          <p:spPr bwMode="auto">
            <a:xfrm>
              <a:off x="3761" y="1445"/>
              <a:ext cx="429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409" name="Picture 27" descr="TileComposite6"/>
            <p:cNvPicPr>
              <a:picLocks noChangeAspect="1" noChangeArrowheads="1"/>
            </p:cNvPicPr>
            <p:nvPr/>
          </p:nvPicPr>
          <p:blipFill>
            <a:blip r:embed="rId9"/>
            <a:srcRect l="50023" t="50023"/>
            <a:stretch>
              <a:fillRect/>
            </a:stretch>
          </p:blipFill>
          <p:spPr bwMode="auto">
            <a:xfrm>
              <a:off x="3761" y="1917"/>
              <a:ext cx="429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410" name="Picture 28" descr="TileComposite7"/>
            <p:cNvPicPr>
              <a:picLocks noChangeAspect="1" noChangeArrowheads="1"/>
            </p:cNvPicPr>
            <p:nvPr/>
          </p:nvPicPr>
          <p:blipFill>
            <a:blip r:embed="rId10"/>
            <a:srcRect l="50023" t="50023"/>
            <a:stretch>
              <a:fillRect/>
            </a:stretch>
          </p:blipFill>
          <p:spPr bwMode="auto">
            <a:xfrm>
              <a:off x="4228" y="1445"/>
              <a:ext cx="428" cy="42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72411" name="AutoShape 29"/>
            <p:cNvSpPr>
              <a:spLocks noChangeArrowheads="1"/>
            </p:cNvSpPr>
            <p:nvPr/>
          </p:nvSpPr>
          <p:spPr bwMode="auto">
            <a:xfrm>
              <a:off x="3222" y="1387"/>
              <a:ext cx="1530" cy="1007"/>
            </a:xfrm>
            <a:prstGeom prst="roundRect">
              <a:avLst>
                <a:gd name="adj" fmla="val 16667"/>
              </a:avLst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72412" name="AutoShape 30"/>
            <p:cNvCxnSpPr>
              <a:cxnSpLocks noChangeShapeType="1"/>
              <a:stCxn id="272411" idx="1"/>
            </p:cNvCxnSpPr>
            <p:nvPr/>
          </p:nvCxnSpPr>
          <p:spPr bwMode="auto">
            <a:xfrm rot="10800000">
              <a:off x="2934" y="1772"/>
              <a:ext cx="282" cy="119"/>
            </a:xfrm>
            <a:prstGeom prst="curvedConnector2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  <p:pic>
          <p:nvPicPr>
            <p:cNvPr id="272413" name="Picture 31" descr="TileComposite5"/>
            <p:cNvPicPr>
              <a:picLocks noChangeAspect="1" noChangeArrowheads="1"/>
            </p:cNvPicPr>
            <p:nvPr/>
          </p:nvPicPr>
          <p:blipFill>
            <a:blip r:embed="rId8"/>
            <a:srcRect l="50023" t="50023"/>
            <a:stretch>
              <a:fillRect/>
            </a:stretch>
          </p:blipFill>
          <p:spPr bwMode="auto">
            <a:xfrm>
              <a:off x="3295" y="1917"/>
              <a:ext cx="428" cy="42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pic>
          <p:nvPicPr>
            <p:cNvPr id="272414" name="Picture 32" descr="TileComposite3"/>
            <p:cNvPicPr>
              <a:picLocks noChangeAspect="1" noChangeArrowheads="1"/>
            </p:cNvPicPr>
            <p:nvPr/>
          </p:nvPicPr>
          <p:blipFill>
            <a:blip r:embed="rId6"/>
            <a:srcRect l="50023" t="49518"/>
            <a:stretch>
              <a:fillRect/>
            </a:stretch>
          </p:blipFill>
          <p:spPr bwMode="auto">
            <a:xfrm>
              <a:off x="3295" y="1444"/>
              <a:ext cx="428" cy="43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  <p:grpSp>
          <p:nvGrpSpPr>
            <p:cNvPr id="272415" name="Group 33"/>
            <p:cNvGrpSpPr>
              <a:grpSpLocks/>
            </p:cNvGrpSpPr>
            <p:nvPr/>
          </p:nvGrpSpPr>
          <p:grpSpPr bwMode="auto">
            <a:xfrm>
              <a:off x="2287" y="912"/>
              <a:ext cx="865" cy="860"/>
              <a:chOff x="2263" y="1471"/>
              <a:chExt cx="872" cy="867"/>
            </a:xfrm>
          </p:grpSpPr>
          <p:pic>
            <p:nvPicPr>
              <p:cNvPr id="272416" name="Picture 34" descr="TileCompositeAll"/>
              <p:cNvPicPr>
                <a:picLocks noChangeAspect="1" noChangeArrowheads="1"/>
              </p:cNvPicPr>
              <p:nvPr/>
            </p:nvPicPr>
            <p:blipFill>
              <a:blip r:embed="rId11"/>
              <a:srcRect r="50023" b="50023"/>
              <a:stretch>
                <a:fillRect/>
              </a:stretch>
            </p:blipFill>
            <p:spPr bwMode="auto">
              <a:xfrm>
                <a:off x="2263" y="1471"/>
                <a:ext cx="432" cy="43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272417" name="Picture 35" descr="TileCompositeAll"/>
              <p:cNvPicPr>
                <a:picLocks noChangeAspect="1" noChangeArrowheads="1"/>
              </p:cNvPicPr>
              <p:nvPr/>
            </p:nvPicPr>
            <p:blipFill>
              <a:blip r:embed="rId11"/>
              <a:srcRect l="49518" b="50023"/>
              <a:stretch>
                <a:fillRect/>
              </a:stretch>
            </p:blipFill>
            <p:spPr bwMode="auto">
              <a:xfrm>
                <a:off x="2695" y="1471"/>
                <a:ext cx="440" cy="432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272418" name="Picture 36" descr="TileCompositeAll"/>
              <p:cNvPicPr>
                <a:picLocks noChangeAspect="1" noChangeArrowheads="1"/>
              </p:cNvPicPr>
              <p:nvPr/>
            </p:nvPicPr>
            <p:blipFill>
              <a:blip r:embed="rId11"/>
              <a:srcRect t="49518" r="50023"/>
              <a:stretch>
                <a:fillRect/>
              </a:stretch>
            </p:blipFill>
            <p:spPr bwMode="auto">
              <a:xfrm>
                <a:off x="2263" y="1903"/>
                <a:ext cx="432" cy="43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  <p:pic>
            <p:nvPicPr>
              <p:cNvPr id="272419" name="Picture 37" descr="TileCompositeAll"/>
              <p:cNvPicPr>
                <a:picLocks noChangeAspect="1" noChangeArrowheads="1"/>
              </p:cNvPicPr>
              <p:nvPr/>
            </p:nvPicPr>
            <p:blipFill>
              <a:blip r:embed="rId11"/>
              <a:srcRect l="49518" t="49564"/>
              <a:stretch>
                <a:fillRect/>
              </a:stretch>
            </p:blipFill>
            <p:spPr bwMode="auto">
              <a:xfrm>
                <a:off x="2695" y="1903"/>
                <a:ext cx="440" cy="435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Types</a:t>
            </a:r>
          </a:p>
        </p:txBody>
      </p:sp>
      <p:grpSp>
        <p:nvGrpSpPr>
          <p:cNvPr id="35843" name="Group 39"/>
          <p:cNvGrpSpPr>
            <a:grpSpLocks/>
          </p:cNvGrpSpPr>
          <p:nvPr/>
        </p:nvGrpSpPr>
        <p:grpSpPr bwMode="auto">
          <a:xfrm>
            <a:off x="763588" y="1524000"/>
            <a:ext cx="7634289" cy="2398713"/>
            <a:chOff x="481" y="960"/>
            <a:chExt cx="4809" cy="1511"/>
          </a:xfrm>
        </p:grpSpPr>
        <p:grpSp>
          <p:nvGrpSpPr>
            <p:cNvPr id="35852" name="Group 34"/>
            <p:cNvGrpSpPr>
              <a:grpSpLocks/>
            </p:cNvGrpSpPr>
            <p:nvPr/>
          </p:nvGrpSpPr>
          <p:grpSpPr bwMode="auto">
            <a:xfrm>
              <a:off x="481" y="960"/>
              <a:ext cx="1280" cy="1508"/>
              <a:chOff x="576" y="960"/>
              <a:chExt cx="1280" cy="1508"/>
            </a:xfrm>
          </p:grpSpPr>
          <p:pic>
            <p:nvPicPr>
              <p:cNvPr id="35859" name="Picture 21" descr="image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40" y="960"/>
                <a:ext cx="1152" cy="1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60" name="Text Box 26"/>
              <p:cNvSpPr txBox="1">
                <a:spLocks noChangeArrowheads="1"/>
              </p:cNvSpPr>
              <p:nvPr/>
            </p:nvSpPr>
            <p:spPr bwMode="auto">
              <a:xfrm>
                <a:off x="576" y="2064"/>
                <a:ext cx="1280" cy="4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/>
                  <a:t>Uniform Rectilinear</a:t>
                </a:r>
              </a:p>
              <a:p>
                <a:pPr algn="ctr"/>
                <a:r>
                  <a:rPr lang="en-US" sz="1800" dirty="0" smtClean="0"/>
                  <a:t>(</a:t>
                </a:r>
                <a:r>
                  <a:rPr lang="en-US" sz="1800" dirty="0" err="1" smtClean="0"/>
                  <a:t>vtkImageData</a:t>
                </a:r>
                <a:r>
                  <a:rPr lang="en-US" sz="1800" dirty="0"/>
                  <a:t>)</a:t>
                </a:r>
              </a:p>
            </p:txBody>
          </p:sp>
        </p:grpSp>
        <p:grpSp>
          <p:nvGrpSpPr>
            <p:cNvPr id="35853" name="Group 33"/>
            <p:cNvGrpSpPr>
              <a:grpSpLocks/>
            </p:cNvGrpSpPr>
            <p:nvPr/>
          </p:nvGrpSpPr>
          <p:grpSpPr bwMode="auto">
            <a:xfrm>
              <a:off x="2113" y="960"/>
              <a:ext cx="1576" cy="1508"/>
              <a:chOff x="2092" y="960"/>
              <a:chExt cx="1576" cy="1508"/>
            </a:xfrm>
          </p:grpSpPr>
          <p:pic>
            <p:nvPicPr>
              <p:cNvPr id="35857" name="Picture 22" descr="image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89" y="960"/>
                <a:ext cx="1182" cy="11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58" name="Text Box 27"/>
              <p:cNvSpPr txBox="1">
                <a:spLocks noChangeArrowheads="1"/>
              </p:cNvSpPr>
              <p:nvPr/>
            </p:nvSpPr>
            <p:spPr bwMode="auto">
              <a:xfrm>
                <a:off x="2092" y="2064"/>
                <a:ext cx="1576" cy="4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/>
                  <a:t>Non-Uniform Rectilinear</a:t>
                </a:r>
              </a:p>
              <a:p>
                <a:pPr algn="ctr"/>
                <a:r>
                  <a:rPr lang="en-US" sz="1800" dirty="0" smtClean="0"/>
                  <a:t>(</a:t>
                </a:r>
                <a:r>
                  <a:rPr lang="en-US" sz="1800" dirty="0" err="1" smtClean="0"/>
                  <a:t>vtkRectilinearData</a:t>
                </a:r>
                <a:r>
                  <a:rPr lang="en-US" sz="1800" dirty="0"/>
                  <a:t>)</a:t>
                </a:r>
              </a:p>
            </p:txBody>
          </p:sp>
        </p:grpSp>
        <p:grpSp>
          <p:nvGrpSpPr>
            <p:cNvPr id="35854" name="Group 32"/>
            <p:cNvGrpSpPr>
              <a:grpSpLocks/>
            </p:cNvGrpSpPr>
            <p:nvPr/>
          </p:nvGrpSpPr>
          <p:grpSpPr bwMode="auto">
            <a:xfrm>
              <a:off x="3974" y="960"/>
              <a:ext cx="1316" cy="1511"/>
              <a:chOff x="3950" y="960"/>
              <a:chExt cx="1316" cy="1511"/>
            </a:xfrm>
          </p:grpSpPr>
          <p:pic>
            <p:nvPicPr>
              <p:cNvPr id="35855" name="Picture 23" descr="image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18" y="960"/>
                <a:ext cx="1179" cy="1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56" name="Text Box 28"/>
              <p:cNvSpPr txBox="1">
                <a:spLocks noChangeArrowheads="1"/>
              </p:cNvSpPr>
              <p:nvPr/>
            </p:nvSpPr>
            <p:spPr bwMode="auto">
              <a:xfrm>
                <a:off x="3950" y="2064"/>
                <a:ext cx="1316" cy="40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/>
                  <a:t>Curvilinear</a:t>
                </a:r>
              </a:p>
              <a:p>
                <a:pPr algn="ctr"/>
                <a:r>
                  <a:rPr lang="en-US" sz="1800" dirty="0" smtClean="0"/>
                  <a:t>(</a:t>
                </a:r>
                <a:r>
                  <a:rPr lang="en-US" sz="1800" dirty="0" err="1" smtClean="0"/>
                  <a:t>vtkStructuredData</a:t>
                </a:r>
                <a:r>
                  <a:rPr lang="en-US" sz="1800" dirty="0"/>
                  <a:t>)</a:t>
                </a:r>
              </a:p>
            </p:txBody>
          </p:sp>
        </p:grpSp>
      </p:grpSp>
      <p:grpSp>
        <p:nvGrpSpPr>
          <p:cNvPr id="35844" name="Group 40"/>
          <p:cNvGrpSpPr>
            <a:grpSpLocks/>
          </p:cNvGrpSpPr>
          <p:nvPr/>
        </p:nvGrpSpPr>
        <p:grpSpPr bwMode="auto">
          <a:xfrm>
            <a:off x="762000" y="4114800"/>
            <a:ext cx="7691437" cy="2414588"/>
            <a:chOff x="531" y="2592"/>
            <a:chExt cx="4845" cy="1521"/>
          </a:xfrm>
        </p:grpSpPr>
        <p:grpSp>
          <p:nvGrpSpPr>
            <p:cNvPr id="35845" name="Group 35"/>
            <p:cNvGrpSpPr>
              <a:grpSpLocks/>
            </p:cNvGrpSpPr>
            <p:nvPr/>
          </p:nvGrpSpPr>
          <p:grpSpPr bwMode="auto">
            <a:xfrm>
              <a:off x="531" y="2592"/>
              <a:ext cx="1180" cy="1511"/>
              <a:chOff x="386" y="2592"/>
              <a:chExt cx="1180" cy="1511"/>
            </a:xfrm>
          </p:grpSpPr>
          <p:pic>
            <p:nvPicPr>
              <p:cNvPr id="35850" name="Picture 24" descr="image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86" y="2592"/>
                <a:ext cx="1180" cy="1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51" name="Text Box 29"/>
              <p:cNvSpPr txBox="1">
                <a:spLocks noChangeArrowheads="1"/>
              </p:cNvSpPr>
              <p:nvPr/>
            </p:nvSpPr>
            <p:spPr bwMode="auto">
              <a:xfrm>
                <a:off x="488" y="3696"/>
                <a:ext cx="977" cy="40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/>
                  <a:t>Polygonal</a:t>
                </a:r>
              </a:p>
              <a:p>
                <a:pPr algn="ctr"/>
                <a:r>
                  <a:rPr lang="en-US" sz="1800" dirty="0" smtClean="0"/>
                  <a:t>(</a:t>
                </a:r>
                <a:r>
                  <a:rPr lang="en-US" sz="1800" dirty="0" err="1" smtClean="0"/>
                  <a:t>vtkPolyData</a:t>
                </a:r>
                <a:r>
                  <a:rPr lang="en-US" sz="1800" dirty="0"/>
                  <a:t>)</a:t>
                </a:r>
              </a:p>
            </p:txBody>
          </p:sp>
        </p:grpSp>
        <p:grpSp>
          <p:nvGrpSpPr>
            <p:cNvPr id="35846" name="Group 37"/>
            <p:cNvGrpSpPr>
              <a:grpSpLocks/>
            </p:cNvGrpSpPr>
            <p:nvPr/>
          </p:nvGrpSpPr>
          <p:grpSpPr bwMode="auto">
            <a:xfrm>
              <a:off x="2087" y="2592"/>
              <a:ext cx="1425" cy="1511"/>
              <a:chOff x="1992" y="2592"/>
              <a:chExt cx="1425" cy="1511"/>
            </a:xfrm>
          </p:grpSpPr>
          <p:pic>
            <p:nvPicPr>
              <p:cNvPr id="35848" name="Picture 25" descr="image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2114" y="2592"/>
                <a:ext cx="1180" cy="1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849" name="Text Box 36"/>
              <p:cNvSpPr txBox="1">
                <a:spLocks noChangeArrowheads="1"/>
              </p:cNvSpPr>
              <p:nvPr/>
            </p:nvSpPr>
            <p:spPr bwMode="auto">
              <a:xfrm>
                <a:off x="1992" y="3696"/>
                <a:ext cx="1425" cy="40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 dirty="0"/>
                  <a:t>Unstructured </a:t>
                </a:r>
                <a:r>
                  <a:rPr lang="en-US" sz="1800" dirty="0" smtClean="0"/>
                  <a:t>Grid</a:t>
                </a:r>
              </a:p>
              <a:p>
                <a:pPr algn="ctr"/>
                <a:r>
                  <a:rPr lang="en-US" sz="1800" dirty="0" smtClean="0"/>
                  <a:t>(</a:t>
                </a:r>
                <a:r>
                  <a:rPr lang="en-US" sz="1800" dirty="0" err="1" smtClean="0"/>
                  <a:t>vtkUnstructuredGrid</a:t>
                </a:r>
                <a:r>
                  <a:rPr lang="en-US" sz="1800" dirty="0" smtClean="0"/>
                  <a:t>)</a:t>
                </a:r>
                <a:endParaRPr lang="en-US" sz="1800" dirty="0"/>
              </a:p>
            </p:txBody>
          </p:sp>
        </p:grpSp>
        <p:sp>
          <p:nvSpPr>
            <p:cNvPr id="35847" name="Text Box 38"/>
            <p:cNvSpPr txBox="1">
              <a:spLocks noChangeArrowheads="1"/>
            </p:cNvSpPr>
            <p:nvPr/>
          </p:nvSpPr>
          <p:spPr bwMode="auto">
            <a:xfrm>
              <a:off x="3888" y="2592"/>
              <a:ext cx="1488" cy="15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30000"/>
                </a:spcBef>
              </a:pPr>
              <a:r>
                <a:rPr lang="en-US" sz="2800" b="1"/>
                <a:t>Multi-block</a:t>
              </a:r>
            </a:p>
            <a:p>
              <a:pPr algn="ctr">
                <a:spcBef>
                  <a:spcPct val="30000"/>
                </a:spcBef>
              </a:pPr>
              <a:r>
                <a:rPr lang="en-US" sz="1800"/>
                <a:t>Hierarchical Adaptive Mesh Refinement (AMR)</a:t>
              </a:r>
            </a:p>
            <a:p>
              <a:pPr algn="ctr">
                <a:spcBef>
                  <a:spcPct val="30000"/>
                </a:spcBef>
              </a:pPr>
              <a:r>
                <a:rPr lang="en-US" sz="1800"/>
                <a:t>Hierarchical Uniform AMR</a:t>
              </a:r>
            </a:p>
            <a:p>
              <a:pPr algn="ctr">
                <a:spcBef>
                  <a:spcPct val="30000"/>
                </a:spcBef>
              </a:pPr>
              <a:r>
                <a:rPr lang="en-US" sz="1800"/>
                <a:t>Octree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11"/>
          <p:cNvSpPr>
            <a:spLocks noChangeArrowheads="1"/>
          </p:cNvSpPr>
          <p:nvPr/>
        </p:nvSpPr>
        <p:spPr bwMode="auto">
          <a:xfrm>
            <a:off x="7543800" y="5867400"/>
            <a:ext cx="1600200" cy="990600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4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Image Size LOD</a:t>
            </a:r>
          </a:p>
        </p:txBody>
      </p:sp>
      <p:sp>
        <p:nvSpPr>
          <p:cNvPr id="274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ParaView’s parallel rendering overhead proportional to image size.</a:t>
            </a:r>
          </a:p>
          <a:p>
            <a:r>
              <a:rPr lang="en-US" smtClean="0">
                <a:ea typeface="ＭＳ Ｐゴシック" pitchFamily="-107" charset="-128"/>
              </a:rPr>
              <a:t>Can use smaller images for interactive rendering.</a:t>
            </a:r>
          </a:p>
        </p:txBody>
      </p:sp>
      <p:pic>
        <p:nvPicPr>
          <p:cNvPr id="274437" name="Picture 4" descr="ImageLodFull"/>
          <p:cNvPicPr>
            <a:picLocks noChangeAspect="1" noChangeArrowheads="1"/>
          </p:cNvPicPr>
          <p:nvPr/>
        </p:nvPicPr>
        <p:blipFill>
          <a:blip r:embed="rId2"/>
          <a:srcRect t="8304" b="4152"/>
          <a:stretch>
            <a:fillRect/>
          </a:stretch>
        </p:blipFill>
        <p:spPr bwMode="auto">
          <a:xfrm>
            <a:off x="96838" y="3857625"/>
            <a:ext cx="216693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8" name="Picture 5" descr="ImageLod2"/>
          <p:cNvPicPr>
            <a:picLocks noChangeAspect="1" noChangeArrowheads="1"/>
          </p:cNvPicPr>
          <p:nvPr/>
        </p:nvPicPr>
        <p:blipFill>
          <a:blip r:embed="rId3"/>
          <a:srcRect t="8304" b="4152"/>
          <a:stretch>
            <a:fillRect/>
          </a:stretch>
        </p:blipFill>
        <p:spPr bwMode="auto">
          <a:xfrm>
            <a:off x="2360613" y="3857625"/>
            <a:ext cx="21574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39" name="Picture 6" descr="ImageLod4"/>
          <p:cNvPicPr>
            <a:picLocks noChangeAspect="1" noChangeArrowheads="1"/>
          </p:cNvPicPr>
          <p:nvPr/>
        </p:nvPicPr>
        <p:blipFill>
          <a:blip r:embed="rId4"/>
          <a:srcRect t="8333" b="4167"/>
          <a:stretch>
            <a:fillRect/>
          </a:stretch>
        </p:blipFill>
        <p:spPr bwMode="auto">
          <a:xfrm>
            <a:off x="4614863" y="3857625"/>
            <a:ext cx="216693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0" name="Picture 7" descr="ImageLod8"/>
          <p:cNvPicPr>
            <a:picLocks noChangeAspect="1" noChangeArrowheads="1"/>
          </p:cNvPicPr>
          <p:nvPr/>
        </p:nvPicPr>
        <p:blipFill>
          <a:blip r:embed="rId5"/>
          <a:srcRect t="8304" b="4152"/>
          <a:stretch>
            <a:fillRect/>
          </a:stretch>
        </p:blipFill>
        <p:spPr bwMode="auto">
          <a:xfrm>
            <a:off x="6880225" y="3857625"/>
            <a:ext cx="2166938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41" name="Text Box 8"/>
          <p:cNvSpPr txBox="1">
            <a:spLocks noChangeArrowheads="1"/>
          </p:cNvSpPr>
          <p:nvPr/>
        </p:nvSpPr>
        <p:spPr bwMode="auto">
          <a:xfrm>
            <a:off x="601663" y="6019800"/>
            <a:ext cx="115728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Original Data</a:t>
            </a:r>
          </a:p>
        </p:txBody>
      </p:sp>
      <p:sp>
        <p:nvSpPr>
          <p:cNvPr id="274442" name="Text Box 9"/>
          <p:cNvSpPr txBox="1">
            <a:spLocks noChangeArrowheads="1"/>
          </p:cNvSpPr>
          <p:nvPr/>
        </p:nvSpPr>
        <p:spPr bwMode="auto">
          <a:xfrm>
            <a:off x="2444750" y="6019800"/>
            <a:ext cx="19875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Subsample Rate: 2 pixels</a:t>
            </a:r>
          </a:p>
        </p:txBody>
      </p:sp>
      <p:sp>
        <p:nvSpPr>
          <p:cNvPr id="274443" name="Text Box 10"/>
          <p:cNvSpPr txBox="1">
            <a:spLocks noChangeArrowheads="1"/>
          </p:cNvSpPr>
          <p:nvPr/>
        </p:nvSpPr>
        <p:spPr bwMode="auto">
          <a:xfrm>
            <a:off x="4703763" y="6019800"/>
            <a:ext cx="19875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Subsample Rate: 4 pixels</a:t>
            </a:r>
          </a:p>
        </p:txBody>
      </p:sp>
      <p:sp>
        <p:nvSpPr>
          <p:cNvPr id="274444" name="Text Box 11"/>
          <p:cNvSpPr txBox="1">
            <a:spLocks noChangeArrowheads="1"/>
          </p:cNvSpPr>
          <p:nvPr/>
        </p:nvSpPr>
        <p:spPr bwMode="auto">
          <a:xfrm>
            <a:off x="6969125" y="6019800"/>
            <a:ext cx="19875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Subsample Rate: 8 pixels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4"/>
          <p:cNvSpPr>
            <a:spLocks noChangeArrowheads="1"/>
          </p:cNvSpPr>
          <p:nvPr/>
        </p:nvSpPr>
        <p:spPr bwMode="auto">
          <a:xfrm>
            <a:off x="7543800" y="5867400"/>
            <a:ext cx="1600200" cy="990600"/>
          </a:xfrm>
          <a:prstGeom prst="rect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5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Parallel Rendering Parameters</a:t>
            </a:r>
          </a:p>
        </p:txBody>
      </p:sp>
      <p:sp>
        <p:nvSpPr>
          <p:cNvPr id="2754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z="2800" smtClean="0">
                <a:ea typeface="ＭＳ Ｐゴシック" pitchFamily="-107" charset="-128"/>
              </a:rPr>
              <a:t>Edit → Settings, Render View → Server </a:t>
            </a:r>
          </a:p>
        </p:txBody>
      </p:sp>
      <p:pic>
        <p:nvPicPr>
          <p:cNvPr id="3" name="Picture 2" descr="SettingsSer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407" y="2057400"/>
            <a:ext cx="4369186" cy="4572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Parameters for Large Data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Use Immediate Mode Rendering off for GPU, on for CPU.</a:t>
            </a:r>
          </a:p>
          <a:p>
            <a:r>
              <a:rPr lang="en-US" dirty="0" smtClean="0">
                <a:ea typeface="ＭＳ Ｐゴシック" pitchFamily="-107" charset="-128"/>
              </a:rPr>
              <a:t>Try LOD Threshold </a:t>
            </a:r>
            <a:r>
              <a:rPr lang="en-US" i="1" dirty="0" smtClean="0">
                <a:ea typeface="ＭＳ Ｐゴシック" pitchFamily="-107" charset="-128"/>
              </a:rPr>
              <a:t>off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lvl="1"/>
            <a:r>
              <a:rPr lang="en-US" dirty="0" smtClean="0">
                <a:ea typeface="ＭＳ Ｐゴシック" pitchFamily="-107" charset="-128"/>
              </a:rPr>
              <a:t>Also try LOD Resolution 10x10x10.</a:t>
            </a:r>
          </a:p>
          <a:p>
            <a:r>
              <a:rPr lang="en-US" dirty="0" smtClean="0">
                <a:ea typeface="ＭＳ Ｐゴシック" pitchFamily="-107" charset="-128"/>
              </a:rPr>
              <a:t>Always have remote rendering on.</a:t>
            </a:r>
          </a:p>
          <a:p>
            <a:r>
              <a:rPr lang="en-US" dirty="0" smtClean="0">
                <a:ea typeface="ＭＳ Ｐゴシック" pitchFamily="-107" charset="-128"/>
              </a:rPr>
              <a:t>Turn on </a:t>
            </a:r>
            <a:r>
              <a:rPr lang="en-US" dirty="0" err="1" smtClean="0">
                <a:ea typeface="ＭＳ Ｐゴシック" pitchFamily="-107" charset="-128"/>
              </a:rPr>
              <a:t>subsampling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r>
              <a:rPr lang="en-US" dirty="0" smtClean="0">
                <a:ea typeface="ＭＳ Ｐゴシック" pitchFamily="-107" charset="-128"/>
              </a:rPr>
              <a:t>Image Compression on.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for Low </a:t>
            </a:r>
            <a:r>
              <a:rPr lang="en-US" dirty="0"/>
              <a:t>B</a:t>
            </a:r>
            <a:r>
              <a:rPr lang="en-US" dirty="0" smtClean="0"/>
              <a:t>andwidth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171450">
              <a:buFontTx/>
              <a:buChar char="•"/>
            </a:pPr>
            <a:r>
              <a:rPr lang="en-US" dirty="0">
                <a:ea typeface="ＭＳ Ｐゴシック" pitchFamily="-107" charset="-128"/>
              </a:rPr>
              <a:t>Try larger subsampling rates.</a:t>
            </a:r>
          </a:p>
          <a:p>
            <a:r>
              <a:rPr lang="en-US" dirty="0" smtClean="0"/>
              <a:t>Try </a:t>
            </a:r>
            <a:r>
              <a:rPr lang="en-US" dirty="0" err="1" smtClean="0"/>
              <a:t>Zlib</a:t>
            </a:r>
            <a:r>
              <a:rPr lang="en-US" dirty="0" smtClean="0"/>
              <a:t> compression and fewer bits.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71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for High Latency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Turn up Remote Render Threshold.</a:t>
            </a:r>
          </a:p>
          <a:p>
            <a:r>
              <a:rPr lang="en-US" dirty="0" smtClean="0"/>
              <a:t>Turn on Use outline for LOD rendering if necessary.</a:t>
            </a:r>
          </a:p>
          <a:p>
            <a:r>
              <a:rPr lang="en-US" dirty="0" smtClean="0"/>
              <a:t>Play with the LOD Threshold and LOD Resolution to control geometry sent to client.</a:t>
            </a:r>
          </a:p>
          <a:p>
            <a:r>
              <a:rPr lang="en-US" dirty="0" smtClean="0"/>
              <a:t>Try turning on Lock Interactive Render.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3801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Trace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Plugin</a:t>
            </a:r>
            <a:r>
              <a:rPr lang="en-US" dirty="0" smtClean="0"/>
              <a:t>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for Attendin</a:t>
            </a:r>
            <a:r>
              <a:rPr lang="en-US" dirty="0"/>
              <a:t>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Fill Out the Survey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877" y="2032337"/>
            <a:ext cx="85669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http://</a:t>
            </a:r>
            <a:r>
              <a:rPr lang="en-US" sz="6000" dirty="0" err="1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bit.ly</a:t>
            </a:r>
            <a:r>
              <a:rPr lang="en-US" sz="6000" dirty="0">
                <a:solidFill>
                  <a:srgbClr val="000000"/>
                </a:solidFill>
                <a:latin typeface="+mn-lt"/>
                <a:ea typeface="Lucida Grande"/>
                <a:cs typeface="Lucida Grande"/>
              </a:rPr>
              <a:t>/sc13-tut-sh03 </a:t>
            </a:r>
            <a:endParaRPr lang="en-US" sz="60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52800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352800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3352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138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Further Reading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>
                <a:ea typeface="ＭＳ Ｐゴシック" pitchFamily="-107" charset="-128"/>
              </a:rPr>
              <a:t>The ParaView User’s Guide</a:t>
            </a:r>
          </a:p>
          <a:p>
            <a:pPr lvl="1"/>
            <a:r>
              <a:rPr lang="en-US" sz="2000" dirty="0">
                <a:ea typeface="ＭＳ Ｐゴシック" pitchFamily="-107" charset="-128"/>
                <a:hlinkClick r:id="rId3"/>
              </a:rPr>
              <a:t>http://paraview.org/Wiki/ParaView/Users_Guide/Table_Of_Contents</a:t>
            </a:r>
            <a:endParaRPr lang="en-US" sz="2000" dirty="0">
              <a:ea typeface="ＭＳ Ｐゴシック" pitchFamily="-107" charset="-128"/>
            </a:endParaRPr>
          </a:p>
          <a:p>
            <a:r>
              <a:rPr lang="en-US" dirty="0" smtClean="0">
                <a:ea typeface="ＭＳ Ｐゴシック" pitchFamily="-107" charset="-128"/>
                <a:hlinkClick r:id="rId4"/>
              </a:rPr>
              <a:t>http://www.paraview.org/Wiki/ParaView</a:t>
            </a:r>
            <a:endParaRPr lang="en-US" dirty="0" smtClean="0">
              <a:ea typeface="ＭＳ Ｐゴシック" pitchFamily="-107" charset="-128"/>
              <a:hlinkClick r:id="rId5"/>
            </a:endParaRPr>
          </a:p>
          <a:p>
            <a:r>
              <a:rPr lang="en-US" sz="2000" dirty="0" smtClean="0">
                <a:ea typeface="ＭＳ Ｐゴシック" pitchFamily="-107" charset="-128"/>
                <a:hlinkClick r:id="rId5"/>
              </a:rPr>
              <a:t>http://www.paraview.org/Wiki/Setting_up_a_ParaView_Server</a:t>
            </a: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Further Reading</a:t>
            </a:r>
            <a:br>
              <a:rPr lang="en-US" smtClean="0">
                <a:ea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</a:rPr>
              <a:t>Visualization and Customization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Will Schroeder, Ken Martin, and Bill Lorensen.  </a:t>
            </a:r>
            <a:r>
              <a:rPr lang="en-US" i="1" smtClean="0">
                <a:ea typeface="ＭＳ Ｐゴシック" pitchFamily="-107" charset="-128"/>
              </a:rPr>
              <a:t>The Visualization Toolkit</a:t>
            </a:r>
            <a:r>
              <a:rPr lang="en-US" smtClean="0">
                <a:ea typeface="ＭＳ Ｐゴシック" pitchFamily="-107" charset="-128"/>
              </a:rPr>
              <a:t>.  Kitware, Inc., fourth edition, 2006. </a:t>
            </a:r>
          </a:p>
          <a:p>
            <a:r>
              <a:rPr lang="en-US" smtClean="0">
                <a:ea typeface="ＭＳ Ｐゴシック" pitchFamily="-107" charset="-128"/>
              </a:rPr>
              <a:t>Kitware Inc.  </a:t>
            </a:r>
            <a:r>
              <a:rPr lang="en-US" i="1" smtClean="0">
                <a:ea typeface="ＭＳ Ｐゴシック" pitchFamily="-107" charset="-128"/>
              </a:rPr>
              <a:t>The VTK User’s Guide</a:t>
            </a:r>
            <a:r>
              <a:rPr lang="en-US" smtClean="0">
                <a:ea typeface="ＭＳ Ｐゴシック" pitchFamily="-107" charset="-128"/>
              </a:rPr>
              <a:t>.  Kitware, Inc., 2006.</a:t>
            </a:r>
          </a:p>
          <a:p>
            <a:r>
              <a:rPr lang="en-US" smtClean="0">
                <a:ea typeface="ＭＳ Ｐゴシック" pitchFamily="-107" charset="-128"/>
              </a:rPr>
              <a:t>Jasmin Blanchette and Mark Summerfield.  </a:t>
            </a:r>
            <a:r>
              <a:rPr lang="en-US" i="1" smtClean="0">
                <a:ea typeface="ＭＳ Ｐゴシック" pitchFamily="-107" charset="-128"/>
              </a:rPr>
              <a:t>C++ GUI Programming with Qt 4</a:t>
            </a:r>
            <a:r>
              <a:rPr lang="en-US" smtClean="0">
                <a:ea typeface="ＭＳ Ｐゴシック" pitchFamily="-107" charset="-128"/>
              </a:rPr>
              <a:t>.  Prentice Hall, 2006.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More Information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Online Help – </a:t>
            </a:r>
            <a:r>
              <a:rPr lang="en-US" dirty="0" smtClean="0">
                <a:solidFill>
                  <a:srgbClr val="FF0000"/>
                </a:solidFill>
                <a:ea typeface="ＭＳ Ｐゴシック" pitchFamily="-107" charset="-128"/>
              </a:rPr>
              <a:t>F1</a:t>
            </a:r>
          </a:p>
          <a:p>
            <a:r>
              <a:rPr lang="en-US" i="1" dirty="0" smtClean="0">
                <a:ea typeface="ＭＳ Ｐゴシック" pitchFamily="-107" charset="-128"/>
              </a:rPr>
              <a:t>The ParaView User’s Guide</a:t>
            </a:r>
          </a:p>
          <a:p>
            <a:pPr lvl="1"/>
            <a:r>
              <a:rPr lang="en-US" sz="2000" dirty="0">
                <a:ea typeface="ＭＳ Ｐゴシック" pitchFamily="-107" charset="-128"/>
                <a:hlinkClick r:id="rId3"/>
              </a:rPr>
              <a:t>http://paraview.org/Wiki/ParaView/</a:t>
            </a:r>
            <a:r>
              <a:rPr lang="en-US" sz="2000" dirty="0" smtClean="0">
                <a:ea typeface="ＭＳ Ｐゴシック" pitchFamily="-107" charset="-128"/>
                <a:hlinkClick r:id="rId3"/>
              </a:rPr>
              <a:t>Users_Guide</a:t>
            </a:r>
            <a:r>
              <a:rPr lang="en-US" sz="2000" dirty="0">
                <a:ea typeface="ＭＳ Ｐゴシック" pitchFamily="-107" charset="-128"/>
                <a:hlinkClick r:id="rId3"/>
              </a:rPr>
              <a:t>/</a:t>
            </a:r>
            <a:r>
              <a:rPr lang="en-US" sz="2000" dirty="0" smtClean="0">
                <a:ea typeface="ＭＳ Ｐゴシック" pitchFamily="-107" charset="-128"/>
                <a:hlinkClick r:id="rId3"/>
              </a:rPr>
              <a:t>Table_Of_Contents</a:t>
            </a:r>
            <a:endParaRPr lang="en-US" sz="2000" dirty="0" smtClean="0">
              <a:ea typeface="ＭＳ Ｐゴシック" pitchFamily="-107" charset="-128"/>
            </a:endParaRPr>
          </a:p>
          <a:p>
            <a:endParaRPr lang="en-US" dirty="0" smtClean="0">
              <a:ea typeface="ＭＳ Ｐゴシック" pitchFamily="-107" charset="-128"/>
            </a:endParaRPr>
          </a:p>
          <a:p>
            <a:r>
              <a:rPr lang="en-US" dirty="0" smtClean="0">
                <a:ea typeface="ＭＳ Ｐゴシック" pitchFamily="-107" charset="-128"/>
              </a:rPr>
              <a:t>The ParaView web page</a:t>
            </a:r>
          </a:p>
          <a:p>
            <a:pPr lvl="1"/>
            <a:r>
              <a:rPr lang="en-US" dirty="0" smtClean="0">
                <a:ea typeface="ＭＳ Ｐゴシック" pitchFamily="-107" charset="-128"/>
                <a:hlinkClick r:id="rId4"/>
              </a:rPr>
              <a:t>www.paraview.org</a:t>
            </a:r>
            <a:endParaRPr lang="en-US" dirty="0" smtClean="0">
              <a:ea typeface="ＭＳ Ｐゴシック" pitchFamily="-107" charset="-128"/>
            </a:endParaRPr>
          </a:p>
          <a:p>
            <a:r>
              <a:rPr lang="en-US" dirty="0" smtClean="0">
                <a:ea typeface="ＭＳ Ｐゴシック" pitchFamily="-107" charset="-128"/>
              </a:rPr>
              <a:t>ParaView mailing list</a:t>
            </a:r>
          </a:p>
          <a:p>
            <a:pPr lvl="1"/>
            <a:r>
              <a:rPr lang="en-US" dirty="0" smtClean="0">
                <a:ea typeface="ＭＳ Ｐゴシック" pitchFamily="-107" charset="-128"/>
                <a:hlinkClick r:id="rId5"/>
              </a:rPr>
              <a:t>paraview@paraview.org</a:t>
            </a:r>
            <a:endParaRPr lang="en-US" dirty="0" smtClean="0">
              <a:ea typeface="ＭＳ Ｐゴシック" pitchFamily="-107" charset="-128"/>
            </a:endParaRPr>
          </a:p>
        </p:txBody>
      </p:sp>
      <p:pic>
        <p:nvPicPr>
          <p:cNvPr id="37894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3810000"/>
            <a:ext cx="20605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pqHelp3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67200" y="1524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4200" y="1676400"/>
            <a:ext cx="2133600" cy="19770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8458200" y="1524000"/>
            <a:ext cx="685800" cy="381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Further Reading</a:t>
            </a:r>
            <a:br>
              <a:rPr lang="en-US" smtClean="0">
                <a:ea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</a:rPr>
              <a:t>Parallel VTK Topics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smtClean="0">
                <a:ea typeface="ＭＳ Ｐゴシック" pitchFamily="-107" charset="-128"/>
              </a:rPr>
              <a:t>James Ahrens, Charles Law, Will Schroeder, Ken Martin, and Michael Papka.  “A Parallel Approach for Efficiently Visualizing Extremely Large, Time-Varying Datasets.”  Technical Report #LAUR-00-1620, Los Alamos National Laboratory, 2000.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ea typeface="ＭＳ Ｐゴシック" pitchFamily="-107" charset="-128"/>
              </a:rPr>
              <a:t>James Ahrens, Kristi Brislawn, Ken Martin, Berk Geveci, C. Charles Law, and Michael Papka.  “Large-Scale Data Visualization Using Parallel Data Streaming.”  </a:t>
            </a:r>
            <a:r>
              <a:rPr lang="en-US" sz="2400" i="1" smtClean="0">
                <a:ea typeface="ＭＳ Ｐゴシック" pitchFamily="-107" charset="-128"/>
              </a:rPr>
              <a:t>IEEE Computer Graphics and Applications</a:t>
            </a:r>
            <a:r>
              <a:rPr lang="en-US" sz="2400" smtClean="0">
                <a:ea typeface="ＭＳ Ｐゴシック" pitchFamily="-107" charset="-128"/>
              </a:rPr>
              <a:t>, 21(4): 34–41, July/August 2001.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ea typeface="ＭＳ Ｐゴシック" pitchFamily="-107" charset="-128"/>
              </a:rPr>
              <a:t>Andy Cedilnik, Berk Geveci, Kenneth Moreland, James Ahrens, and Jean Farve.  “Remote Large Data Visualization in the ParaView Framework.”  </a:t>
            </a:r>
            <a:r>
              <a:rPr lang="en-US" sz="2400" i="1" smtClean="0">
                <a:ea typeface="ＭＳ Ｐゴシック" pitchFamily="-107" charset="-128"/>
              </a:rPr>
              <a:t>Eurographics Parallel Graphics and Visualization 2006</a:t>
            </a:r>
            <a:r>
              <a:rPr lang="en-US" sz="2400" smtClean="0">
                <a:ea typeface="ＭＳ Ｐゴシック" pitchFamily="-107" charset="-128"/>
              </a:rPr>
              <a:t>, pg. 163–170, May 2006.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Further Reading</a:t>
            </a:r>
            <a:br>
              <a:rPr lang="en-US" smtClean="0">
                <a:ea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</a:rPr>
              <a:t>Advanced Pipeline Execution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James P. Ahrens, Nehal Desai, Patrick S. McCormic, Ken Martin, and Jonathan Woodring.  “A Modular, Extensible Visualization System Architecture for Culled, Prioritized Data Streaming.”  </a:t>
            </a:r>
            <a:r>
              <a:rPr lang="en-US" sz="2400" i="1" smtClean="0">
                <a:ea typeface="ＭＳ Ｐゴシック" pitchFamily="-107" charset="-128"/>
              </a:rPr>
              <a:t>Visualization and Data Analysis 2007, Proceedings of SPIE-IS&amp;T Electronic Imaging</a:t>
            </a:r>
            <a:r>
              <a:rPr lang="en-US" sz="2400" smtClean="0">
                <a:ea typeface="ＭＳ Ｐゴシック" pitchFamily="-107" charset="-128"/>
              </a:rPr>
              <a:t>, pg 64950I-1–12, January 2007.</a:t>
            </a:r>
          </a:p>
          <a:p>
            <a:pPr>
              <a:lnSpc>
                <a:spcPct val="90000"/>
              </a:lnSpc>
            </a:pPr>
            <a:r>
              <a:rPr lang="en-US" sz="2400" smtClean="0">
                <a:ea typeface="ＭＳ Ｐゴシック" pitchFamily="-107" charset="-128"/>
              </a:rPr>
              <a:t>John Biddiscombe, Berk Geveci, Ken Martin, Kenneth Moreland, and David Thompson.  “Time Dependent Processing in a Parallel Pipeline Architecture.” </a:t>
            </a:r>
            <a:r>
              <a:rPr lang="en-US" sz="2400" i="1" smtClean="0">
                <a:ea typeface="ＭＳ Ｐゴシック" pitchFamily="-107" charset="-128"/>
              </a:rPr>
              <a:t>IEEE Visualization 2007</a:t>
            </a:r>
            <a:r>
              <a:rPr lang="en-US" sz="2400" smtClean="0">
                <a:ea typeface="ＭＳ Ｐゴシック" pitchFamily="-107" charset="-128"/>
              </a:rPr>
              <a:t>.  October 2007.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Further Reading</a:t>
            </a:r>
            <a:br>
              <a:rPr lang="en-US" smtClean="0">
                <a:ea typeface="ＭＳ Ｐゴシック" pitchFamily="-107" charset="-128"/>
              </a:rPr>
            </a:br>
            <a:r>
              <a:rPr lang="en-US" smtClean="0">
                <a:ea typeface="ＭＳ Ｐゴシック" pitchFamily="-107" charset="-128"/>
              </a:rPr>
              <a:t>Parallel Rendering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smtClean="0">
                <a:ea typeface="ＭＳ Ｐゴシック" pitchFamily="-107" charset="-128"/>
              </a:rPr>
              <a:t>Kenneth Moreland, Brian Wylie, and Constantine Pavlakos.  “Sort-Last Parallel Rendering for Viewing Extremely Large Data Sets on Tile Displays.”  </a:t>
            </a:r>
            <a:r>
              <a:rPr lang="en-US" sz="2400" i="1" smtClean="0">
                <a:ea typeface="ＭＳ Ｐゴシック" pitchFamily="-107" charset="-128"/>
              </a:rPr>
              <a:t>Proceedings of IEEE 2001 Symposium on Parallel and Large-Data Visualization and Graphics</a:t>
            </a:r>
            <a:r>
              <a:rPr lang="en-US" sz="2400" smtClean="0">
                <a:ea typeface="ＭＳ Ｐゴシック" pitchFamily="-107" charset="-128"/>
              </a:rPr>
              <a:t>, pg. 85–92, October 2001.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ea typeface="ＭＳ Ｐゴシック" pitchFamily="-107" charset="-128"/>
              </a:rPr>
              <a:t>Kenneth Moreland and David Thompson.  “From Cluster to Wall with VTK.”  </a:t>
            </a:r>
            <a:r>
              <a:rPr lang="en-US" sz="2400" i="1" smtClean="0">
                <a:ea typeface="ＭＳ Ｐゴシック" pitchFamily="-107" charset="-128"/>
              </a:rPr>
              <a:t>Proceddings of IEEE 2003 Symposium on Parallel and Large-Data Visualization and Graphics</a:t>
            </a:r>
            <a:r>
              <a:rPr lang="en-US" sz="2400" smtClean="0">
                <a:ea typeface="ＭＳ Ｐゴシック" pitchFamily="-107" charset="-128"/>
              </a:rPr>
              <a:t>, pg. 25–31, October 2003.</a:t>
            </a:r>
          </a:p>
          <a:p>
            <a:pPr>
              <a:lnSpc>
                <a:spcPct val="80000"/>
              </a:lnSpc>
            </a:pPr>
            <a:r>
              <a:rPr lang="en-US" sz="2400" smtClean="0">
                <a:ea typeface="ＭＳ Ｐゴシック" pitchFamily="-107" charset="-128"/>
              </a:rPr>
              <a:t>Kenneth Moreland, Lisa Avila, and Lee Ann Fisk.  “Parallel Unstructured Volume Rendering in ParaView.”  </a:t>
            </a:r>
            <a:r>
              <a:rPr lang="en-US" sz="2400" i="1" smtClean="0">
                <a:ea typeface="ＭＳ Ｐゴシック" pitchFamily="-107" charset="-128"/>
              </a:rPr>
              <a:t>Visualization and Data Analysis 2007, Proceedings of SPIE-IS&amp;T Electronic Imaging</a:t>
            </a:r>
            <a:r>
              <a:rPr lang="en-US" sz="2400" smtClean="0">
                <a:ea typeface="ＭＳ Ｐゴシック" pitchFamily="-107" charset="-128"/>
              </a:rPr>
              <a:t>, pg. 64950F-1–12, January 2007.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Basic Usage</a:t>
            </a:r>
          </a:p>
        </p:txBody>
      </p:sp>
      <p:sp>
        <p:nvSpPr>
          <p:cNvPr id="3993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171450"/>
            <a:endParaRPr lang="en-US" smtClean="0">
              <a:ea typeface="ＭＳ Ｐゴシック" pitchFamily="-107" charset="-128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76400"/>
            <a:ext cx="6858000" cy="4286250"/>
          </a:xfrm>
          <a:prstGeom prst="rect">
            <a:avLst/>
          </a:prstGeom>
        </p:spPr>
      </p:pic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User Interface</a:t>
            </a: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152400" y="1538288"/>
            <a:ext cx="117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>
                <a:latin typeface="Arial" charset="0"/>
              </a:rPr>
              <a:t>Menu Bar</a:t>
            </a: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152400" y="2057400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Toolbars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152400" y="2667000"/>
            <a:ext cx="189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Pipeline Browser</a:t>
            </a:r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156634" y="3673503"/>
            <a:ext cx="18912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 smtClean="0">
                <a:latin typeface="Arial" charset="0"/>
              </a:rPr>
              <a:t>Properties Panel</a:t>
            </a:r>
            <a:endParaRPr lang="en-US" sz="1800" dirty="0">
              <a:latin typeface="Arial" charset="0"/>
            </a:endParaRPr>
          </a:p>
        </p:txBody>
      </p:sp>
      <p:sp>
        <p:nvSpPr>
          <p:cNvPr id="41992" name="Text Box 10"/>
          <p:cNvSpPr txBox="1">
            <a:spLocks noChangeArrowheads="1"/>
          </p:cNvSpPr>
          <p:nvPr/>
        </p:nvSpPr>
        <p:spPr bwMode="auto">
          <a:xfrm>
            <a:off x="152400" y="5410200"/>
            <a:ext cx="103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3D View</a:t>
            </a:r>
          </a:p>
        </p:txBody>
      </p:sp>
      <p:sp>
        <p:nvSpPr>
          <p:cNvPr id="41993" name="Line 11"/>
          <p:cNvSpPr>
            <a:spLocks noChangeShapeType="1"/>
          </p:cNvSpPr>
          <p:nvPr/>
        </p:nvSpPr>
        <p:spPr bwMode="auto">
          <a:xfrm flipV="1">
            <a:off x="1295400" y="1752600"/>
            <a:ext cx="1143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1295400" y="2209800"/>
            <a:ext cx="1143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5" name="Line 13"/>
          <p:cNvSpPr>
            <a:spLocks noChangeShapeType="1"/>
          </p:cNvSpPr>
          <p:nvPr/>
        </p:nvSpPr>
        <p:spPr bwMode="auto">
          <a:xfrm>
            <a:off x="2057400" y="2819400"/>
            <a:ext cx="3810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6" name="Line 14"/>
          <p:cNvSpPr>
            <a:spLocks noChangeShapeType="1"/>
          </p:cNvSpPr>
          <p:nvPr/>
        </p:nvSpPr>
        <p:spPr bwMode="auto">
          <a:xfrm>
            <a:off x="1985432" y="3881967"/>
            <a:ext cx="643467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7" name="Line 15"/>
          <p:cNvSpPr>
            <a:spLocks noChangeShapeType="1"/>
          </p:cNvSpPr>
          <p:nvPr/>
        </p:nvSpPr>
        <p:spPr bwMode="auto">
          <a:xfrm>
            <a:off x="1219200" y="5562600"/>
            <a:ext cx="2971800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2400" y="4051305"/>
            <a:ext cx="1964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 smtClean="0">
                <a:latin typeface="Arial" charset="0"/>
              </a:rPr>
              <a:t>Advanced Toggle</a:t>
            </a:r>
            <a:endParaRPr lang="en-US" sz="1800" dirty="0">
              <a:latin typeface="Arial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2015067" y="4229100"/>
            <a:ext cx="1964267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Getting Back GUI Components</a:t>
            </a: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1700" y="1676400"/>
            <a:ext cx="4800600" cy="4773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Outline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Introduction</a:t>
            </a:r>
          </a:p>
          <a:p>
            <a:r>
              <a:rPr lang="en-US" dirty="0" smtClean="0">
                <a:ea typeface="ＭＳ Ｐゴシック" pitchFamily="-107" charset="-128"/>
              </a:rPr>
              <a:t>Basic Usage</a:t>
            </a:r>
          </a:p>
          <a:p>
            <a:r>
              <a:rPr lang="en-US" dirty="0" smtClean="0">
                <a:ea typeface="ＭＳ Ｐゴシック" pitchFamily="-107" charset="-128"/>
              </a:rPr>
              <a:t>Visualizing Large Models</a:t>
            </a:r>
          </a:p>
          <a:p>
            <a:r>
              <a:rPr lang="en-US" dirty="0" smtClean="0">
                <a:ea typeface="ＭＳ Ｐゴシック" pitchFamily="-107" charset="-128"/>
              </a:rPr>
              <a:t>Scripting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Creating a Cylinder Source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Go to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Source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menu and select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Cylinder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.</a:t>
            </a: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Click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Apply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button to accept the default parameters.</a:t>
            </a: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  <p:pic>
        <p:nvPicPr>
          <p:cNvPr id="2" name="Picture 1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9" y="31242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Simple Camera Manipulation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Drag left, middle, right buttons for rotate, pan, zoom.</a:t>
            </a:r>
          </a:p>
          <a:p>
            <a:pPr lvl="1"/>
            <a:r>
              <a:rPr lang="en-US" smtClean="0">
                <a:ea typeface="ＭＳ Ｐゴシック" pitchFamily="-107" charset="-128"/>
              </a:rPr>
              <a:t>Also use Shift, Ctrl, Alt modifiers.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16" y="5105400"/>
            <a:ext cx="4331368" cy="914400"/>
          </a:xfrm>
          <a:prstGeom prst="rect">
            <a:avLst/>
          </a:prstGeom>
        </p:spPr>
      </p:pic>
      <p:pic>
        <p:nvPicPr>
          <p:cNvPr id="4" name="Picture 3" descr="ToolbarCamer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5" y="3733800"/>
            <a:ext cx="8125691" cy="914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Creating a Cylinder Source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Go to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Source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menu and select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Cylinder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.</a:t>
            </a: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Click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Apply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button to accept the default parameters.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Increase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Resolution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parameter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marL="781050" indent="-609600">
              <a:buFontTx/>
              <a:buAutoNum type="arabicPeriod"/>
            </a:pPr>
            <a:endParaRPr lang="en-US" dirty="0" smtClean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Click the             button again.</a:t>
            </a:r>
          </a:p>
        </p:txBody>
      </p:sp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4210050"/>
            <a:ext cx="4419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9" y="3124200"/>
            <a:ext cx="1336431" cy="457200"/>
          </a:xfrm>
          <a:prstGeom prst="rect">
            <a:avLst/>
          </a:prstGeom>
        </p:spPr>
      </p:pic>
      <p:pic>
        <p:nvPicPr>
          <p:cNvPr id="8" name="Picture 7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89585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Pipeline Object Controls</a:t>
            </a:r>
          </a:p>
        </p:txBody>
      </p:sp>
      <p:pic>
        <p:nvPicPr>
          <p:cNvPr id="5222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424" y="2895600"/>
            <a:ext cx="8583152" cy="80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Undo Redo</a:t>
            </a:r>
          </a:p>
        </p:txBody>
      </p:sp>
      <p:grpSp>
        <p:nvGrpSpPr>
          <p:cNvPr id="54275" name="Group 21"/>
          <p:cNvGrpSpPr>
            <a:grpSpLocks/>
          </p:cNvGrpSpPr>
          <p:nvPr/>
        </p:nvGrpSpPr>
        <p:grpSpPr bwMode="auto">
          <a:xfrm>
            <a:off x="3311525" y="1905000"/>
            <a:ext cx="2520950" cy="1066800"/>
            <a:chOff x="3311525" y="1905000"/>
            <a:chExt cx="2520951" cy="1066800"/>
          </a:xfrm>
        </p:grpSpPr>
        <p:grpSp>
          <p:nvGrpSpPr>
            <p:cNvPr id="54283" name="Group 19"/>
            <p:cNvGrpSpPr>
              <a:grpSpLocks/>
            </p:cNvGrpSpPr>
            <p:nvPr/>
          </p:nvGrpSpPr>
          <p:grpSpPr bwMode="auto">
            <a:xfrm>
              <a:off x="5005388" y="1905000"/>
              <a:ext cx="827088" cy="1066800"/>
              <a:chOff x="5005388" y="1905000"/>
              <a:chExt cx="827088" cy="1066800"/>
            </a:xfrm>
          </p:grpSpPr>
          <p:sp>
            <p:nvSpPr>
              <p:cNvPr id="54287" name="Text Box 8"/>
              <p:cNvSpPr txBox="1">
                <a:spLocks noChangeArrowheads="1"/>
              </p:cNvSpPr>
              <p:nvPr/>
            </p:nvSpPr>
            <p:spPr bwMode="auto">
              <a:xfrm>
                <a:off x="5005388" y="2514600"/>
                <a:ext cx="827088" cy="4572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Redo</a:t>
                </a:r>
              </a:p>
            </p:txBody>
          </p:sp>
          <p:pic>
            <p:nvPicPr>
              <p:cNvPr id="54288" name="Picture 1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076032" y="1905000"/>
                <a:ext cx="6858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4284" name="Group 20"/>
            <p:cNvGrpSpPr>
              <a:grpSpLocks/>
            </p:cNvGrpSpPr>
            <p:nvPr/>
          </p:nvGrpSpPr>
          <p:grpSpPr bwMode="auto">
            <a:xfrm>
              <a:off x="3311525" y="1905000"/>
              <a:ext cx="862013" cy="1066800"/>
              <a:chOff x="3311525" y="1905000"/>
              <a:chExt cx="862013" cy="1066800"/>
            </a:xfrm>
          </p:grpSpPr>
          <p:sp>
            <p:nvSpPr>
              <p:cNvPr id="54285" name="Text Box 7"/>
              <p:cNvSpPr txBox="1">
                <a:spLocks noChangeArrowheads="1"/>
              </p:cNvSpPr>
              <p:nvPr/>
            </p:nvSpPr>
            <p:spPr bwMode="auto">
              <a:xfrm>
                <a:off x="3311525" y="2514600"/>
                <a:ext cx="862013" cy="4572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Undo</a:t>
                </a:r>
              </a:p>
            </p:txBody>
          </p:sp>
          <p:pic>
            <p:nvPicPr>
              <p:cNvPr id="54286" name="Picture 18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99631" y="1905000"/>
                <a:ext cx="6858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54276" name="Group 26"/>
          <p:cNvGrpSpPr>
            <a:grpSpLocks/>
          </p:cNvGrpSpPr>
          <p:nvPr/>
        </p:nvGrpSpPr>
        <p:grpSpPr bwMode="auto">
          <a:xfrm>
            <a:off x="3168650" y="3810000"/>
            <a:ext cx="2808288" cy="1508125"/>
            <a:chOff x="3168650" y="3810000"/>
            <a:chExt cx="2808288" cy="1508125"/>
          </a:xfrm>
        </p:grpSpPr>
        <p:grpSp>
          <p:nvGrpSpPr>
            <p:cNvPr id="54277" name="Group 23"/>
            <p:cNvGrpSpPr>
              <a:grpSpLocks/>
            </p:cNvGrpSpPr>
            <p:nvPr/>
          </p:nvGrpSpPr>
          <p:grpSpPr bwMode="auto">
            <a:xfrm>
              <a:off x="4845050" y="3810000"/>
              <a:ext cx="1131888" cy="1508125"/>
              <a:chOff x="4845050" y="3810000"/>
              <a:chExt cx="1131888" cy="1508125"/>
            </a:xfrm>
          </p:grpSpPr>
          <p:sp>
            <p:nvSpPr>
              <p:cNvPr id="54281" name="Text Box 22"/>
              <p:cNvSpPr txBox="1">
                <a:spLocks noChangeArrowheads="1"/>
              </p:cNvSpPr>
              <p:nvPr/>
            </p:nvSpPr>
            <p:spPr bwMode="auto">
              <a:xfrm>
                <a:off x="4845050" y="4495800"/>
                <a:ext cx="1131888" cy="822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Camera</a:t>
                </a:r>
              </a:p>
              <a:p>
                <a:pPr algn="ctr"/>
                <a:r>
                  <a:rPr lang="en-US"/>
                  <a:t>Redo</a:t>
                </a:r>
              </a:p>
            </p:txBody>
          </p:sp>
          <p:pic>
            <p:nvPicPr>
              <p:cNvPr id="54282" name="Picture 22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068094" y="3810000"/>
                <a:ext cx="6858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4278" name="Group 25"/>
            <p:cNvGrpSpPr>
              <a:grpSpLocks/>
            </p:cNvGrpSpPr>
            <p:nvPr/>
          </p:nvGrpSpPr>
          <p:grpSpPr bwMode="auto">
            <a:xfrm>
              <a:off x="3168650" y="3810000"/>
              <a:ext cx="1131888" cy="1508125"/>
              <a:chOff x="3168650" y="3810000"/>
              <a:chExt cx="1131888" cy="1508125"/>
            </a:xfrm>
          </p:grpSpPr>
          <p:sp>
            <p:nvSpPr>
              <p:cNvPr id="54279" name="Text Box 20"/>
              <p:cNvSpPr txBox="1">
                <a:spLocks noChangeArrowheads="1"/>
              </p:cNvSpPr>
              <p:nvPr/>
            </p:nvSpPr>
            <p:spPr bwMode="auto">
              <a:xfrm>
                <a:off x="3168650" y="4495800"/>
                <a:ext cx="1131888" cy="82232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Camera</a:t>
                </a:r>
              </a:p>
              <a:p>
                <a:pPr algn="ctr"/>
                <a:r>
                  <a:rPr lang="en-US"/>
                  <a:t>Undo</a:t>
                </a:r>
              </a:p>
            </p:txBody>
          </p:sp>
          <p:pic>
            <p:nvPicPr>
              <p:cNvPr id="54280" name="Picture 2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391694" y="3810000"/>
                <a:ext cx="6858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Render View Options</a:t>
            </a:r>
          </a:p>
        </p:txBody>
      </p:sp>
      <p:pic>
        <p:nvPicPr>
          <p:cNvPr id="5632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1828800"/>
            <a:ext cx="5638800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AutoShape 7"/>
          <p:cNvSpPr>
            <a:spLocks noChangeArrowheads="1"/>
          </p:cNvSpPr>
          <p:nvPr/>
        </p:nvSpPr>
        <p:spPr bwMode="auto">
          <a:xfrm>
            <a:off x="1600200" y="2209800"/>
            <a:ext cx="609600" cy="381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99CCFF"/>
          </a:solidFill>
          <a:ln w="127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632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057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playPropert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1752600"/>
            <a:ext cx="4381500" cy="4826000"/>
          </a:xfrm>
          <a:prstGeom prst="rect">
            <a:avLst/>
          </a:prstGeom>
        </p:spPr>
      </p:pic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Display Properties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Creating a Cylinder Source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Go to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Source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menu and select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Cylinder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.</a:t>
            </a: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Click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Apply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button to accept the default parameters.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Increase the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Resolution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parameter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marL="781050" indent="-609600">
              <a:buFontTx/>
              <a:buAutoNum type="arabicPeriod"/>
            </a:pPr>
            <a:endParaRPr lang="en-US" dirty="0" smtClean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Click the             button again.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Delete the Cylinder.</a:t>
            </a: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4191000"/>
            <a:ext cx="4419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69" y="3124200"/>
            <a:ext cx="1336431" cy="457200"/>
          </a:xfrm>
          <a:prstGeom prst="rect">
            <a:avLst/>
          </a:prstGeom>
        </p:spPr>
      </p:pic>
      <p:pic>
        <p:nvPicPr>
          <p:cNvPr id="10" name="Picture 9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895850"/>
            <a:ext cx="1336431" cy="457200"/>
          </a:xfrm>
          <a:prstGeom prst="rect">
            <a:avLst/>
          </a:prstGeom>
        </p:spPr>
      </p:pic>
      <p:pic>
        <p:nvPicPr>
          <p:cNvPr id="2" name="Picture 1" descr="Dele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4864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00" y="5791200"/>
            <a:ext cx="1524000" cy="1066800"/>
          </a:xfrm>
          <a:prstGeom prst="rect">
            <a:avLst/>
          </a:prstGeom>
          <a:solidFill>
            <a:schemeClr val="bg1"/>
          </a:solidFill>
          <a:ln w="12700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Supported Data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524000"/>
            <a:ext cx="2286000" cy="4572000"/>
          </a:xfrm>
        </p:spPr>
        <p:txBody>
          <a:bodyPr/>
          <a:lstStyle/>
          <a:p>
            <a:r>
              <a:rPr lang="en-US" sz="1000" dirty="0" smtClean="0"/>
              <a:t>ParaView </a:t>
            </a:r>
            <a:r>
              <a:rPr lang="en-US" sz="1000" dirty="0"/>
              <a:t>Data (.</a:t>
            </a:r>
            <a:r>
              <a:rPr lang="en-US" sz="1000" dirty="0" err="1"/>
              <a:t>pvd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VTK </a:t>
            </a:r>
            <a:r>
              <a:rPr lang="en-US" sz="1000" dirty="0"/>
              <a:t>(.</a:t>
            </a:r>
            <a:r>
              <a:rPr lang="en-US" sz="1000" dirty="0" err="1"/>
              <a:t>vtp</a:t>
            </a:r>
            <a:r>
              <a:rPr lang="en-US" sz="1000" dirty="0"/>
              <a:t>, .</a:t>
            </a:r>
            <a:r>
              <a:rPr lang="en-US" sz="1000" dirty="0" err="1"/>
              <a:t>vtu</a:t>
            </a:r>
            <a:r>
              <a:rPr lang="en-US" sz="1000" dirty="0"/>
              <a:t>, .</a:t>
            </a:r>
            <a:r>
              <a:rPr lang="en-US" sz="1000" dirty="0" err="1"/>
              <a:t>vti</a:t>
            </a:r>
            <a:r>
              <a:rPr lang="en-US" sz="1000" dirty="0"/>
              <a:t>, .</a:t>
            </a:r>
            <a:r>
              <a:rPr lang="en-US" sz="1000" dirty="0" err="1"/>
              <a:t>vts</a:t>
            </a:r>
            <a:r>
              <a:rPr lang="en-US" sz="1000" dirty="0"/>
              <a:t>, .</a:t>
            </a:r>
            <a:r>
              <a:rPr lang="en-US" sz="1000" dirty="0" err="1"/>
              <a:t>vtr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VTK </a:t>
            </a:r>
            <a:r>
              <a:rPr lang="en-US" sz="1000" dirty="0"/>
              <a:t>Legacy (.</a:t>
            </a:r>
            <a:r>
              <a:rPr lang="en-US" sz="1000" dirty="0" err="1"/>
              <a:t>vtk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VTK </a:t>
            </a:r>
            <a:r>
              <a:rPr lang="en-US" sz="1000" dirty="0"/>
              <a:t>Multi Block (.</a:t>
            </a:r>
            <a:r>
              <a:rPr lang="en-US" sz="1000" dirty="0" err="1"/>
              <a:t>vtm</a:t>
            </a:r>
            <a:r>
              <a:rPr lang="en-US" sz="1000" dirty="0" smtClean="0"/>
              <a:t>,.</a:t>
            </a:r>
            <a:r>
              <a:rPr lang="en-US" sz="1000" dirty="0" err="1"/>
              <a:t>vtmb</a:t>
            </a:r>
            <a:r>
              <a:rPr lang="en-US" sz="1000" dirty="0" smtClean="0"/>
              <a:t>,.</a:t>
            </a:r>
            <a:r>
              <a:rPr lang="en-US" sz="1000" dirty="0" err="1"/>
              <a:t>vtmg</a:t>
            </a:r>
            <a:r>
              <a:rPr lang="en-US" sz="1000" dirty="0" smtClean="0"/>
              <a:t>,.</a:t>
            </a:r>
            <a:r>
              <a:rPr lang="en-US" sz="1000" dirty="0" err="1"/>
              <a:t>vthd</a:t>
            </a:r>
            <a:r>
              <a:rPr lang="en-US" sz="1000" dirty="0" smtClean="0"/>
              <a:t>,.</a:t>
            </a:r>
            <a:r>
              <a:rPr lang="en-US" sz="1000" dirty="0" err="1"/>
              <a:t>vthb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Partitioned </a:t>
            </a:r>
            <a:r>
              <a:rPr lang="en-US" sz="1000" dirty="0"/>
              <a:t>VTK (.</a:t>
            </a:r>
            <a:r>
              <a:rPr lang="en-US" sz="1000" dirty="0" err="1"/>
              <a:t>pvtu</a:t>
            </a:r>
            <a:r>
              <a:rPr lang="en-US" sz="1000" dirty="0"/>
              <a:t>, .</a:t>
            </a:r>
            <a:r>
              <a:rPr lang="en-US" sz="1000" dirty="0" err="1"/>
              <a:t>pvti</a:t>
            </a:r>
            <a:r>
              <a:rPr lang="en-US" sz="1000" dirty="0"/>
              <a:t>, .</a:t>
            </a:r>
            <a:r>
              <a:rPr lang="en-US" sz="1000" dirty="0" err="1"/>
              <a:t>pvts</a:t>
            </a:r>
            <a:r>
              <a:rPr lang="en-US" sz="1000" dirty="0"/>
              <a:t>, .</a:t>
            </a:r>
            <a:r>
              <a:rPr lang="en-US" sz="1000" dirty="0" err="1"/>
              <a:t>pvtr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ADAPT </a:t>
            </a:r>
            <a:r>
              <a:rPr lang="en-US" sz="1000" dirty="0"/>
              <a:t>(.</a:t>
            </a:r>
            <a:r>
              <a:rPr lang="en-US" sz="1000" dirty="0" err="1"/>
              <a:t>nc</a:t>
            </a:r>
            <a:r>
              <a:rPr lang="en-US" sz="1000" dirty="0"/>
              <a:t>, .</a:t>
            </a:r>
            <a:r>
              <a:rPr lang="en-US" sz="1000" dirty="0" err="1"/>
              <a:t>cdf</a:t>
            </a:r>
            <a:r>
              <a:rPr lang="en-US" sz="1000" dirty="0"/>
              <a:t>, .</a:t>
            </a:r>
            <a:r>
              <a:rPr lang="en-US" sz="1000" dirty="0" err="1"/>
              <a:t>elev</a:t>
            </a:r>
            <a:r>
              <a:rPr lang="en-US" sz="1000" dirty="0"/>
              <a:t>, .</a:t>
            </a:r>
            <a:r>
              <a:rPr lang="en-US" sz="1000" dirty="0" err="1"/>
              <a:t>ncd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ANALYZE </a:t>
            </a:r>
            <a:r>
              <a:rPr lang="en-US" sz="1000" dirty="0"/>
              <a:t>(.</a:t>
            </a:r>
            <a:r>
              <a:rPr lang="en-US" sz="1000" dirty="0" err="1"/>
              <a:t>img</a:t>
            </a:r>
            <a:r>
              <a:rPr lang="en-US" sz="1000" dirty="0"/>
              <a:t>, .</a:t>
            </a:r>
            <a:r>
              <a:rPr lang="en-US" sz="1000" dirty="0" err="1"/>
              <a:t>hdr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ANSYS </a:t>
            </a:r>
            <a:r>
              <a:rPr lang="en-US" sz="1000" dirty="0"/>
              <a:t>(.</a:t>
            </a:r>
            <a:r>
              <a:rPr lang="en-US" sz="1000" dirty="0" err="1"/>
              <a:t>inp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AVS </a:t>
            </a:r>
            <a:r>
              <a:rPr lang="en-US" sz="1000" dirty="0"/>
              <a:t>UCD (.</a:t>
            </a:r>
            <a:r>
              <a:rPr lang="en-US" sz="1000" dirty="0" err="1"/>
              <a:t>inp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BOV </a:t>
            </a:r>
            <a:r>
              <a:rPr lang="en-US" sz="1000" dirty="0"/>
              <a:t>(.</a:t>
            </a:r>
            <a:r>
              <a:rPr lang="en-US" sz="1000" dirty="0" err="1"/>
              <a:t>bov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BYU </a:t>
            </a:r>
            <a:r>
              <a:rPr lang="en-US" sz="1000" dirty="0"/>
              <a:t>(.g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CAM </a:t>
            </a:r>
            <a:r>
              <a:rPr lang="en-US" sz="1000" dirty="0" err="1" smtClean="0"/>
              <a:t>NetCDF</a:t>
            </a:r>
            <a:r>
              <a:rPr lang="en-US" sz="1000" dirty="0" smtClean="0"/>
              <a:t> (.</a:t>
            </a:r>
            <a:r>
              <a:rPr lang="en-US" sz="1000" dirty="0" err="1" smtClean="0"/>
              <a:t>nc</a:t>
            </a:r>
            <a:r>
              <a:rPr lang="en-US" sz="1000" dirty="0" smtClean="0"/>
              <a:t>, .</a:t>
            </a:r>
            <a:r>
              <a:rPr lang="en-US" sz="1000" dirty="0" err="1" smtClean="0"/>
              <a:t>ncdf</a:t>
            </a:r>
            <a:r>
              <a:rPr lang="en-US" sz="1000" dirty="0" smtClean="0"/>
              <a:t>)</a:t>
            </a:r>
            <a:endParaRPr lang="en-US" sz="1000" dirty="0"/>
          </a:p>
          <a:p>
            <a:r>
              <a:rPr lang="en-US" sz="1000" dirty="0" smtClean="0"/>
              <a:t>CCSM </a:t>
            </a:r>
            <a:r>
              <a:rPr lang="en-US" sz="1000" dirty="0"/>
              <a:t>MTSD (.</a:t>
            </a:r>
            <a:r>
              <a:rPr lang="en-US" sz="1000" dirty="0" err="1"/>
              <a:t>nc</a:t>
            </a:r>
            <a:r>
              <a:rPr lang="en-US" sz="1000" dirty="0"/>
              <a:t>, .</a:t>
            </a:r>
            <a:r>
              <a:rPr lang="en-US" sz="1000" dirty="0" err="1"/>
              <a:t>cdf</a:t>
            </a:r>
            <a:r>
              <a:rPr lang="en-US" sz="1000" dirty="0"/>
              <a:t>, .</a:t>
            </a:r>
            <a:r>
              <a:rPr lang="en-US" sz="1000" dirty="0" err="1"/>
              <a:t>elev</a:t>
            </a:r>
            <a:r>
              <a:rPr lang="en-US" sz="1000" dirty="0"/>
              <a:t>, .</a:t>
            </a:r>
            <a:r>
              <a:rPr lang="en-US" sz="1000" dirty="0" err="1"/>
              <a:t>ncd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CCSM </a:t>
            </a:r>
            <a:r>
              <a:rPr lang="en-US" sz="1000" dirty="0"/>
              <a:t>STSD (.</a:t>
            </a:r>
            <a:r>
              <a:rPr lang="en-US" sz="1000" dirty="0" err="1"/>
              <a:t>nc</a:t>
            </a:r>
            <a:r>
              <a:rPr lang="en-US" sz="1000" dirty="0"/>
              <a:t>, .</a:t>
            </a:r>
            <a:r>
              <a:rPr lang="en-US" sz="1000" dirty="0" err="1"/>
              <a:t>cdf</a:t>
            </a:r>
            <a:r>
              <a:rPr lang="en-US" sz="1000" dirty="0"/>
              <a:t>, .</a:t>
            </a:r>
            <a:r>
              <a:rPr lang="en-US" sz="1000" dirty="0" err="1"/>
              <a:t>elev</a:t>
            </a:r>
            <a:r>
              <a:rPr lang="en-US" sz="1000" dirty="0"/>
              <a:t>, .</a:t>
            </a:r>
            <a:r>
              <a:rPr lang="en-US" sz="1000" dirty="0" err="1"/>
              <a:t>ncd</a:t>
            </a:r>
            <a:r>
              <a:rPr lang="en-US" sz="1000" dirty="0"/>
              <a:t>)</a:t>
            </a:r>
          </a:p>
          <a:p>
            <a:r>
              <a:rPr lang="en-US" sz="1000" dirty="0" err="1" smtClean="0"/>
              <a:t>CEAucd</a:t>
            </a:r>
            <a:r>
              <a:rPr lang="en-US" sz="1000" dirty="0" smtClean="0"/>
              <a:t> </a:t>
            </a:r>
            <a:r>
              <a:rPr lang="en-US" sz="1000" dirty="0"/>
              <a:t>(.</a:t>
            </a:r>
            <a:r>
              <a:rPr lang="en-US" sz="1000" dirty="0" err="1"/>
              <a:t>ucd</a:t>
            </a:r>
            <a:r>
              <a:rPr lang="en-US" sz="1000" dirty="0"/>
              <a:t>, .</a:t>
            </a:r>
            <a:r>
              <a:rPr lang="en-US" sz="1000" dirty="0" err="1"/>
              <a:t>inp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CMAT </a:t>
            </a:r>
            <a:r>
              <a:rPr lang="en-US" sz="1000" dirty="0"/>
              <a:t>(.</a:t>
            </a:r>
            <a:r>
              <a:rPr lang="en-US" sz="1000" dirty="0" err="1"/>
              <a:t>cmat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CML (.cml)</a:t>
            </a:r>
            <a:endParaRPr lang="en-US" sz="1000" dirty="0"/>
          </a:p>
          <a:p>
            <a:r>
              <a:rPr lang="en-US" sz="1000" dirty="0" smtClean="0"/>
              <a:t>CTRL </a:t>
            </a:r>
            <a:r>
              <a:rPr lang="en-US" sz="1000" dirty="0"/>
              <a:t>(.ctrl)</a:t>
            </a:r>
          </a:p>
          <a:p>
            <a:r>
              <a:rPr lang="en-US" sz="1000" dirty="0" err="1" smtClean="0"/>
              <a:t>Chombo</a:t>
            </a:r>
            <a:r>
              <a:rPr lang="en-US" sz="1000" dirty="0" smtClean="0"/>
              <a:t> </a:t>
            </a:r>
            <a:r>
              <a:rPr lang="en-US" sz="1000" dirty="0"/>
              <a:t>(.hdf5, .h5)</a:t>
            </a:r>
          </a:p>
          <a:p>
            <a:r>
              <a:rPr lang="en-US" sz="1000" dirty="0" smtClean="0"/>
              <a:t>Claw </a:t>
            </a:r>
            <a:r>
              <a:rPr lang="en-US" sz="1000" dirty="0"/>
              <a:t>(.claw)</a:t>
            </a:r>
          </a:p>
          <a:p>
            <a:r>
              <a:rPr lang="en-US" sz="1000" dirty="0" smtClean="0"/>
              <a:t>Comma </a:t>
            </a:r>
            <a:r>
              <a:rPr lang="en-US" sz="1000" dirty="0"/>
              <a:t>Separated Values (.</a:t>
            </a:r>
            <a:r>
              <a:rPr lang="en-US" sz="1000" dirty="0" err="1"/>
              <a:t>csv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Cosmology </a:t>
            </a:r>
            <a:r>
              <a:rPr lang="en-US" sz="1000" dirty="0"/>
              <a:t>Files (.</a:t>
            </a:r>
            <a:r>
              <a:rPr lang="en-US" sz="1000" dirty="0" err="1"/>
              <a:t>cosmo</a:t>
            </a:r>
            <a:r>
              <a:rPr lang="en-US" sz="1000" dirty="0"/>
              <a:t>, .gadget2)</a:t>
            </a:r>
          </a:p>
          <a:p>
            <a:r>
              <a:rPr lang="en-US" sz="1000" dirty="0" smtClean="0"/>
              <a:t>Curve2D </a:t>
            </a:r>
            <a:r>
              <a:rPr lang="en-US" sz="1000" dirty="0"/>
              <a:t>(.curve, .ultra, .</a:t>
            </a:r>
            <a:r>
              <a:rPr lang="en-US" sz="1000" dirty="0" err="1"/>
              <a:t>ult</a:t>
            </a:r>
            <a:r>
              <a:rPr lang="en-US" sz="1000" dirty="0"/>
              <a:t>, .u)</a:t>
            </a:r>
          </a:p>
          <a:p>
            <a:r>
              <a:rPr lang="en-US" sz="1000" dirty="0" smtClean="0"/>
              <a:t>DDCMD </a:t>
            </a:r>
            <a:r>
              <a:rPr lang="en-US" sz="1000" dirty="0"/>
              <a:t>(.</a:t>
            </a:r>
            <a:r>
              <a:rPr lang="en-US" sz="1000" dirty="0" err="1"/>
              <a:t>ddcmd</a:t>
            </a:r>
            <a:r>
              <a:rPr lang="en-US" sz="1000" dirty="0" smtClean="0"/>
              <a:t>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0" y="1524000"/>
            <a:ext cx="2286000" cy="4572000"/>
          </a:xfrm>
        </p:spPr>
        <p:txBody>
          <a:bodyPr/>
          <a:lstStyle/>
          <a:p>
            <a:r>
              <a:rPr lang="en-US" sz="1000" dirty="0"/>
              <a:t>Digital Elevation Map (.</a:t>
            </a:r>
            <a:r>
              <a:rPr lang="en-US" sz="1000" dirty="0" err="1"/>
              <a:t>dem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Dyna3D</a:t>
            </a:r>
            <a:r>
              <a:rPr lang="en-US" sz="1000" dirty="0"/>
              <a:t>(.</a:t>
            </a:r>
            <a:r>
              <a:rPr lang="en-US" sz="1000" dirty="0" err="1"/>
              <a:t>dyn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EnSight</a:t>
            </a:r>
            <a:r>
              <a:rPr lang="en-US" sz="1000" dirty="0"/>
              <a:t> (.case, .</a:t>
            </a:r>
            <a:r>
              <a:rPr lang="en-US" sz="1000" dirty="0" err="1"/>
              <a:t>sos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Enzo</a:t>
            </a:r>
            <a:r>
              <a:rPr lang="en-US" sz="1000" dirty="0"/>
              <a:t> boundary and hierarchy</a:t>
            </a:r>
          </a:p>
          <a:p>
            <a:r>
              <a:rPr lang="en-US" sz="1000" dirty="0" err="1"/>
              <a:t>ExodusII</a:t>
            </a:r>
            <a:r>
              <a:rPr lang="en-US" sz="1000" dirty="0"/>
              <a:t> (.g, .e, .exe, .ex2, .ex2v.., </a:t>
            </a:r>
            <a:r>
              <a:rPr lang="en-US" sz="1000" dirty="0" err="1"/>
              <a:t>etc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ExtrudedVol</a:t>
            </a:r>
            <a:r>
              <a:rPr lang="en-US" sz="1000" dirty="0"/>
              <a:t> (.</a:t>
            </a:r>
            <a:r>
              <a:rPr lang="en-US" sz="1000" dirty="0" err="1"/>
              <a:t>exvol</a:t>
            </a:r>
            <a:r>
              <a:rPr lang="en-US" sz="1000" dirty="0"/>
              <a:t>)</a:t>
            </a:r>
          </a:p>
          <a:p>
            <a:r>
              <a:rPr lang="en-US" sz="1000" dirty="0" smtClean="0"/>
              <a:t>FVCOM </a:t>
            </a:r>
            <a:r>
              <a:rPr lang="en-US" sz="1000" dirty="0"/>
              <a:t>(MTMD, MTSD, Particle, STSD) </a:t>
            </a:r>
          </a:p>
          <a:p>
            <a:r>
              <a:rPr lang="en-US" sz="1000" dirty="0"/>
              <a:t>Facet Polygonal Data</a:t>
            </a:r>
          </a:p>
          <a:p>
            <a:r>
              <a:rPr lang="en-US" sz="1000" dirty="0"/>
              <a:t>Flash </a:t>
            </a:r>
            <a:r>
              <a:rPr lang="en-US" sz="1000" dirty="0" err="1"/>
              <a:t>multiblock</a:t>
            </a:r>
            <a:r>
              <a:rPr lang="en-US" sz="1000" dirty="0"/>
              <a:t> files</a:t>
            </a:r>
          </a:p>
          <a:p>
            <a:r>
              <a:rPr lang="en-US" sz="1000" dirty="0"/>
              <a:t>Fluent Case Files (.</a:t>
            </a:r>
            <a:r>
              <a:rPr lang="en-US" sz="1000" dirty="0" err="1"/>
              <a:t>cas</a:t>
            </a:r>
            <a:r>
              <a:rPr lang="en-US" sz="1000" dirty="0"/>
              <a:t>)</a:t>
            </a:r>
          </a:p>
          <a:p>
            <a:r>
              <a:rPr lang="en-US" sz="1000" dirty="0"/>
              <a:t>GGCM (.3df, .</a:t>
            </a:r>
            <a:r>
              <a:rPr lang="en-US" sz="1000" dirty="0" err="1"/>
              <a:t>mer</a:t>
            </a:r>
            <a:r>
              <a:rPr lang="en-US" sz="1000" dirty="0"/>
              <a:t>)</a:t>
            </a:r>
          </a:p>
          <a:p>
            <a:r>
              <a:rPr lang="en-US" sz="1000" dirty="0"/>
              <a:t>GTC (.h5)</a:t>
            </a:r>
          </a:p>
          <a:p>
            <a:r>
              <a:rPr lang="en-US" sz="1000" dirty="0"/>
              <a:t>GULP (.</a:t>
            </a:r>
            <a:r>
              <a:rPr lang="en-US" sz="1000" dirty="0" err="1"/>
              <a:t>trg</a:t>
            </a:r>
            <a:r>
              <a:rPr lang="en-US" sz="1000" dirty="0"/>
              <a:t>)</a:t>
            </a:r>
          </a:p>
          <a:p>
            <a:r>
              <a:rPr lang="en-US" sz="1000" dirty="0"/>
              <a:t>Gadget (.gadget)</a:t>
            </a:r>
          </a:p>
          <a:p>
            <a:r>
              <a:rPr lang="en-US" sz="1000" dirty="0"/>
              <a:t>Gaussian Cube File (.cube)</a:t>
            </a:r>
          </a:p>
          <a:p>
            <a:r>
              <a:rPr lang="en-US" sz="1000" dirty="0" smtClean="0"/>
              <a:t>JPEG </a:t>
            </a:r>
            <a:r>
              <a:rPr lang="en-US" sz="1000" dirty="0"/>
              <a:t>Image (.jpg, .jpeg)</a:t>
            </a:r>
          </a:p>
          <a:p>
            <a:r>
              <a:rPr lang="en-US" sz="1000" dirty="0"/>
              <a:t>LAMPPS Dump (.dump)</a:t>
            </a:r>
          </a:p>
          <a:p>
            <a:r>
              <a:rPr lang="en-US" sz="1000" dirty="0"/>
              <a:t>LAMPPS Structure Files</a:t>
            </a:r>
          </a:p>
          <a:p>
            <a:r>
              <a:rPr lang="en-US" sz="1000" dirty="0"/>
              <a:t>LODI (.</a:t>
            </a:r>
            <a:r>
              <a:rPr lang="en-US" sz="1000" dirty="0" err="1"/>
              <a:t>nc</a:t>
            </a:r>
            <a:r>
              <a:rPr lang="en-US" sz="1000" dirty="0"/>
              <a:t>, .</a:t>
            </a:r>
            <a:r>
              <a:rPr lang="en-US" sz="1000" dirty="0" err="1"/>
              <a:t>cdf</a:t>
            </a:r>
            <a:r>
              <a:rPr lang="en-US" sz="1000" dirty="0"/>
              <a:t>, .</a:t>
            </a:r>
            <a:r>
              <a:rPr lang="en-US" sz="1000" dirty="0" err="1"/>
              <a:t>elev</a:t>
            </a:r>
            <a:r>
              <a:rPr lang="en-US" sz="1000" dirty="0"/>
              <a:t>, .</a:t>
            </a:r>
            <a:r>
              <a:rPr lang="en-US" sz="1000" dirty="0" err="1"/>
              <a:t>ncd</a:t>
            </a:r>
            <a:r>
              <a:rPr lang="en-US" sz="1000" dirty="0"/>
              <a:t>)</a:t>
            </a:r>
          </a:p>
          <a:p>
            <a:r>
              <a:rPr lang="en-US" sz="1000" dirty="0"/>
              <a:t>LODI Particle (.</a:t>
            </a:r>
            <a:r>
              <a:rPr lang="en-US" sz="1000" dirty="0" err="1"/>
              <a:t>nc</a:t>
            </a:r>
            <a:r>
              <a:rPr lang="en-US" sz="1000" dirty="0"/>
              <a:t>, .</a:t>
            </a:r>
            <a:r>
              <a:rPr lang="en-US" sz="1000" dirty="0" err="1"/>
              <a:t>cdf</a:t>
            </a:r>
            <a:r>
              <a:rPr lang="en-US" sz="1000" dirty="0"/>
              <a:t>, .</a:t>
            </a:r>
            <a:r>
              <a:rPr lang="en-US" sz="1000" dirty="0" err="1"/>
              <a:t>elev</a:t>
            </a:r>
            <a:r>
              <a:rPr lang="en-US" sz="1000" dirty="0"/>
              <a:t>, .</a:t>
            </a:r>
            <a:r>
              <a:rPr lang="en-US" sz="1000" dirty="0" err="1"/>
              <a:t>ncd</a:t>
            </a:r>
            <a:r>
              <a:rPr lang="en-US" sz="1000" dirty="0"/>
              <a:t>)</a:t>
            </a:r>
          </a:p>
          <a:p>
            <a:r>
              <a:rPr lang="en-US" sz="1000" dirty="0"/>
              <a:t>LS-DYNA (.k, .</a:t>
            </a:r>
            <a:r>
              <a:rPr lang="en-US" sz="1000" dirty="0" err="1"/>
              <a:t>lsdyna</a:t>
            </a:r>
            <a:r>
              <a:rPr lang="en-US" sz="1000" dirty="0"/>
              <a:t>, .d3plot, d3plot)</a:t>
            </a:r>
          </a:p>
          <a:p>
            <a:r>
              <a:rPr lang="en-US" sz="1000" dirty="0"/>
              <a:t>M3DCl (.h5)</a:t>
            </a:r>
          </a:p>
          <a:p>
            <a:r>
              <a:rPr lang="en-US" sz="1000" dirty="0"/>
              <a:t>MFIX </a:t>
            </a:r>
            <a:r>
              <a:rPr lang="en-US" sz="1000" dirty="0" err="1"/>
              <a:t>Unstructred</a:t>
            </a:r>
            <a:r>
              <a:rPr lang="en-US" sz="1000" dirty="0"/>
              <a:t> Grid (.RES)</a:t>
            </a:r>
          </a:p>
          <a:p>
            <a:r>
              <a:rPr lang="en-US" sz="1000" dirty="0"/>
              <a:t>MM5 (.mm5)</a:t>
            </a:r>
          </a:p>
          <a:p>
            <a:r>
              <a:rPr lang="en-US" sz="1000" dirty="0"/>
              <a:t>MPAS </a:t>
            </a:r>
            <a:r>
              <a:rPr lang="en-US" sz="1000" dirty="0" err="1"/>
              <a:t>NetCDF</a:t>
            </a:r>
            <a:r>
              <a:rPr lang="en-US" sz="1000" dirty="0"/>
              <a:t> (.</a:t>
            </a:r>
            <a:r>
              <a:rPr lang="en-US" sz="1000" dirty="0" err="1" smtClean="0"/>
              <a:t>nc</a:t>
            </a:r>
            <a:r>
              <a:rPr lang="en-US" sz="1000" dirty="0" smtClean="0"/>
              <a:t>, .</a:t>
            </a:r>
            <a:r>
              <a:rPr lang="en-US" sz="1000" dirty="0" err="1" smtClean="0"/>
              <a:t>ncdf</a:t>
            </a:r>
            <a:r>
              <a:rPr lang="en-US" sz="1000" dirty="0" smtClean="0"/>
              <a:t>)</a:t>
            </a:r>
            <a:endParaRPr lang="en-US" sz="1000" dirty="0"/>
          </a:p>
        </p:txBody>
      </p:sp>
      <p:sp>
        <p:nvSpPr>
          <p:cNvPr id="7" name="Content Placeholder 3"/>
          <p:cNvSpPr txBox="1">
            <a:spLocks/>
          </p:cNvSpPr>
          <p:nvPr/>
        </p:nvSpPr>
        <p:spPr bwMode="auto">
          <a:xfrm>
            <a:off x="4572000" y="1524000"/>
            <a:ext cx="22860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000" dirty="0" smtClean="0"/>
              <a:t>Meta Image (.</a:t>
            </a:r>
            <a:r>
              <a:rPr lang="en-US" sz="1000" dirty="0" err="1" smtClean="0"/>
              <a:t>mhd</a:t>
            </a:r>
            <a:r>
              <a:rPr lang="en-US" sz="1000" dirty="0" smtClean="0"/>
              <a:t>, .</a:t>
            </a:r>
            <a:r>
              <a:rPr lang="en-US" sz="1000" dirty="0" err="1" smtClean="0"/>
              <a:t>mha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Miranda (.</a:t>
            </a:r>
            <a:r>
              <a:rPr lang="en-US" sz="1000" dirty="0" err="1" smtClean="0"/>
              <a:t>mir</a:t>
            </a:r>
            <a:r>
              <a:rPr lang="en-US" sz="1000" dirty="0" smtClean="0"/>
              <a:t>, .raw)</a:t>
            </a:r>
          </a:p>
          <a:p>
            <a:r>
              <a:rPr lang="en-US" sz="1000" dirty="0" smtClean="0"/>
              <a:t>Multilevel 3d Plasma (.m3d, .h5)</a:t>
            </a:r>
          </a:p>
          <a:p>
            <a:r>
              <a:rPr lang="en-US" sz="1000" dirty="0" smtClean="0"/>
              <a:t>NASTRAN (.</a:t>
            </a:r>
            <a:r>
              <a:rPr lang="en-US" sz="1000" dirty="0" err="1" smtClean="0"/>
              <a:t>nas</a:t>
            </a:r>
            <a:r>
              <a:rPr lang="en-US" sz="1000" dirty="0" smtClean="0"/>
              <a:t>, .f06)</a:t>
            </a:r>
          </a:p>
          <a:p>
            <a:r>
              <a:rPr lang="en-US" sz="1000" dirty="0" smtClean="0"/>
              <a:t>Nek5000 Files </a:t>
            </a:r>
          </a:p>
          <a:p>
            <a:r>
              <a:rPr lang="en-US" sz="1000" dirty="0" err="1" smtClean="0"/>
              <a:t>Nrrd</a:t>
            </a:r>
            <a:r>
              <a:rPr lang="en-US" sz="1000" dirty="0" smtClean="0"/>
              <a:t> Raw Image (.</a:t>
            </a:r>
            <a:r>
              <a:rPr lang="en-US" sz="1000" dirty="0" err="1" smtClean="0"/>
              <a:t>nrrd</a:t>
            </a:r>
            <a:r>
              <a:rPr lang="en-US" sz="1000" dirty="0" smtClean="0"/>
              <a:t>, .</a:t>
            </a:r>
            <a:r>
              <a:rPr lang="en-US" sz="1000" dirty="0" err="1" smtClean="0"/>
              <a:t>nhdr</a:t>
            </a:r>
            <a:r>
              <a:rPr lang="en-US" sz="1000" dirty="0" smtClean="0"/>
              <a:t>)</a:t>
            </a:r>
          </a:p>
          <a:p>
            <a:r>
              <a:rPr lang="en-US" sz="1000" dirty="0" err="1" smtClean="0"/>
              <a:t>OpenFOAM</a:t>
            </a:r>
            <a:r>
              <a:rPr lang="en-US" sz="1000" dirty="0" smtClean="0"/>
              <a:t> Files (.foam)</a:t>
            </a:r>
          </a:p>
          <a:p>
            <a:r>
              <a:rPr lang="en-US" sz="1000" dirty="0" smtClean="0"/>
              <a:t>PATRAN (.</a:t>
            </a:r>
            <a:r>
              <a:rPr lang="en-US" sz="1000" dirty="0" err="1" smtClean="0"/>
              <a:t>neu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PFLOTRAN (.h5)</a:t>
            </a:r>
          </a:p>
          <a:p>
            <a:r>
              <a:rPr lang="en-US" sz="1000" dirty="0" smtClean="0"/>
              <a:t>PLOT2D (.p2d)</a:t>
            </a:r>
          </a:p>
          <a:p>
            <a:r>
              <a:rPr lang="en-US" sz="1000" dirty="0" smtClean="0"/>
              <a:t>PLOT3D (.xyz, .q, .x, .vp3d)</a:t>
            </a:r>
          </a:p>
          <a:p>
            <a:r>
              <a:rPr lang="en-US" sz="1000" dirty="0" smtClean="0"/>
              <a:t>PLY Polygonal File Format</a:t>
            </a:r>
          </a:p>
          <a:p>
            <a:r>
              <a:rPr lang="en-US" sz="1000" dirty="0" smtClean="0"/>
              <a:t>PNG Image Files</a:t>
            </a:r>
          </a:p>
          <a:p>
            <a:r>
              <a:rPr lang="en-US" sz="1000" dirty="0" smtClean="0"/>
              <a:t>POP Ocean Files</a:t>
            </a:r>
          </a:p>
          <a:p>
            <a:r>
              <a:rPr lang="en-US" sz="1000" dirty="0" err="1" smtClean="0"/>
              <a:t>ParaDIS</a:t>
            </a:r>
            <a:r>
              <a:rPr lang="en-US" sz="1000" dirty="0" smtClean="0"/>
              <a:t> Files</a:t>
            </a:r>
          </a:p>
          <a:p>
            <a:r>
              <a:rPr lang="en-US" sz="1000" dirty="0" err="1" smtClean="0"/>
              <a:t>Phasta</a:t>
            </a:r>
            <a:r>
              <a:rPr lang="en-US" sz="1000" dirty="0" smtClean="0"/>
              <a:t> Files (.</a:t>
            </a:r>
            <a:r>
              <a:rPr lang="en-US" sz="1000" dirty="0" err="1" smtClean="0"/>
              <a:t>pht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Pixie Files (.h5)</a:t>
            </a:r>
          </a:p>
          <a:p>
            <a:r>
              <a:rPr lang="en-US" sz="1000" dirty="0" err="1" smtClean="0"/>
              <a:t>ProSTAR</a:t>
            </a:r>
            <a:r>
              <a:rPr lang="en-US" sz="1000" dirty="0" smtClean="0"/>
              <a:t> (.</a:t>
            </a:r>
            <a:r>
              <a:rPr lang="en-US" sz="1000" dirty="0" err="1" smtClean="0"/>
              <a:t>cel</a:t>
            </a:r>
            <a:r>
              <a:rPr lang="en-US" sz="1000" dirty="0" smtClean="0"/>
              <a:t>, .</a:t>
            </a:r>
            <a:r>
              <a:rPr lang="en-US" sz="1000" dirty="0" err="1" smtClean="0"/>
              <a:t>vrt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Protein Data Bank (.</a:t>
            </a:r>
            <a:r>
              <a:rPr lang="en-US" sz="1000" dirty="0" err="1" smtClean="0"/>
              <a:t>pdb</a:t>
            </a:r>
            <a:r>
              <a:rPr lang="en-US" sz="1000" dirty="0" smtClean="0"/>
              <a:t>, .</a:t>
            </a:r>
            <a:r>
              <a:rPr lang="en-US" sz="1000" dirty="0" err="1" smtClean="0"/>
              <a:t>ent</a:t>
            </a:r>
            <a:r>
              <a:rPr lang="en-US" sz="1000" dirty="0" smtClean="0"/>
              <a:t>, .</a:t>
            </a:r>
            <a:r>
              <a:rPr lang="en-US" sz="1000" dirty="0" err="1" smtClean="0"/>
              <a:t>pdb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Raw Image Files</a:t>
            </a:r>
          </a:p>
          <a:p>
            <a:r>
              <a:rPr lang="en-US" sz="1000" dirty="0" smtClean="0"/>
              <a:t>Raw NRRD image files (.</a:t>
            </a:r>
            <a:r>
              <a:rPr lang="en-US" sz="1000" dirty="0" err="1" smtClean="0"/>
              <a:t>nrrd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SAMRAI (.</a:t>
            </a:r>
            <a:r>
              <a:rPr lang="en-US" sz="1000" dirty="0" err="1" smtClean="0"/>
              <a:t>samrai</a:t>
            </a:r>
            <a:r>
              <a:rPr lang="en-US" sz="1000" dirty="0" smtClean="0"/>
              <a:t>) </a:t>
            </a:r>
          </a:p>
          <a:p>
            <a:r>
              <a:rPr lang="en-US" sz="1000" dirty="0" smtClean="0"/>
              <a:t>SAR (.SAR, .</a:t>
            </a:r>
            <a:r>
              <a:rPr lang="en-US" sz="1000" dirty="0" err="1" smtClean="0"/>
              <a:t>sar</a:t>
            </a:r>
            <a:r>
              <a:rPr lang="en-US" sz="1000" dirty="0" smtClean="0"/>
              <a:t>) </a:t>
            </a:r>
          </a:p>
          <a:p>
            <a:r>
              <a:rPr lang="en-US" sz="1000" dirty="0" smtClean="0"/>
              <a:t>SAS (.</a:t>
            </a:r>
            <a:r>
              <a:rPr lang="en-US" sz="1000" dirty="0" err="1" smtClean="0"/>
              <a:t>sasgeom</a:t>
            </a:r>
            <a:r>
              <a:rPr lang="en-US" sz="1000" dirty="0" smtClean="0"/>
              <a:t>, .</a:t>
            </a:r>
            <a:r>
              <a:rPr lang="en-US" sz="1000" dirty="0" err="1" smtClean="0"/>
              <a:t>sas</a:t>
            </a:r>
            <a:r>
              <a:rPr lang="en-US" sz="1000" dirty="0" smtClean="0"/>
              <a:t>, .</a:t>
            </a:r>
            <a:r>
              <a:rPr lang="en-US" sz="1000" dirty="0" err="1" smtClean="0"/>
              <a:t>sasdata</a:t>
            </a:r>
            <a:r>
              <a:rPr lang="en-US" sz="1000" dirty="0" smtClean="0"/>
              <a:t>) </a:t>
            </a:r>
          </a:p>
          <a:p>
            <a:r>
              <a:rPr lang="en-US" sz="1000" dirty="0" smtClean="0"/>
              <a:t>SESAME Tables</a:t>
            </a:r>
          </a:p>
          <a:p>
            <a:endParaRPr lang="en-US" sz="1000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6858000" y="1524000"/>
            <a:ext cx="22860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1800">
                <a:solidFill>
                  <a:srgbClr val="000000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000" dirty="0" smtClean="0"/>
              <a:t>SLAC </a:t>
            </a:r>
            <a:r>
              <a:rPr lang="en-US" sz="1000" dirty="0" err="1" smtClean="0"/>
              <a:t>netCDF</a:t>
            </a:r>
            <a:r>
              <a:rPr lang="en-US" sz="1000" dirty="0" smtClean="0"/>
              <a:t> mesh and mode data</a:t>
            </a:r>
          </a:p>
          <a:p>
            <a:r>
              <a:rPr lang="en-US" sz="1000" dirty="0" smtClean="0"/>
              <a:t>SLAC </a:t>
            </a:r>
            <a:r>
              <a:rPr lang="en-US" sz="1000" dirty="0" err="1" smtClean="0"/>
              <a:t>netCDF</a:t>
            </a:r>
            <a:r>
              <a:rPr lang="en-US" sz="1000" dirty="0" smtClean="0"/>
              <a:t> particle data</a:t>
            </a:r>
          </a:p>
          <a:p>
            <a:r>
              <a:rPr lang="en-US" sz="1000" dirty="0" smtClean="0"/>
              <a:t>Silo (.silo, .</a:t>
            </a:r>
            <a:r>
              <a:rPr lang="en-US" sz="1000" dirty="0" err="1" smtClean="0"/>
              <a:t>pdb</a:t>
            </a:r>
            <a:r>
              <a:rPr lang="en-US" sz="1000" dirty="0" smtClean="0"/>
              <a:t>)</a:t>
            </a:r>
          </a:p>
          <a:p>
            <a:r>
              <a:rPr lang="en-US" sz="1000" dirty="0" err="1" smtClean="0"/>
              <a:t>Spheral</a:t>
            </a:r>
            <a:r>
              <a:rPr lang="en-US" sz="1000" dirty="0" smtClean="0"/>
              <a:t> (.</a:t>
            </a:r>
            <a:r>
              <a:rPr lang="en-US" sz="1000" dirty="0" err="1" smtClean="0"/>
              <a:t>spheral</a:t>
            </a:r>
            <a:r>
              <a:rPr lang="en-US" sz="1000" dirty="0" smtClean="0"/>
              <a:t>, .</a:t>
            </a:r>
            <a:r>
              <a:rPr lang="en-US" sz="1000" dirty="0" err="1" smtClean="0"/>
              <a:t>sv</a:t>
            </a:r>
            <a:r>
              <a:rPr lang="en-US" sz="1000" dirty="0" smtClean="0"/>
              <a:t>)</a:t>
            </a:r>
          </a:p>
          <a:p>
            <a:r>
              <a:rPr lang="en-US" sz="1000" dirty="0" err="1" smtClean="0"/>
              <a:t>SpyPlot</a:t>
            </a:r>
            <a:r>
              <a:rPr lang="en-US" sz="1000" dirty="0" smtClean="0"/>
              <a:t> CTH</a:t>
            </a:r>
          </a:p>
          <a:p>
            <a:r>
              <a:rPr lang="en-US" sz="1000" dirty="0" err="1" smtClean="0"/>
              <a:t>SpyPlot</a:t>
            </a:r>
            <a:r>
              <a:rPr lang="en-US" sz="1000" dirty="0" smtClean="0"/>
              <a:t> (.case)</a:t>
            </a:r>
          </a:p>
          <a:p>
            <a:r>
              <a:rPr lang="en-US" sz="1000" dirty="0" err="1" smtClean="0"/>
              <a:t>SpyPlot</a:t>
            </a:r>
            <a:r>
              <a:rPr lang="en-US" sz="1000" dirty="0" smtClean="0"/>
              <a:t> History (.</a:t>
            </a:r>
            <a:r>
              <a:rPr lang="en-US" sz="1000" dirty="0" err="1" smtClean="0"/>
              <a:t>hscth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Stereo Lithography (.</a:t>
            </a:r>
            <a:r>
              <a:rPr lang="en-US" sz="1000" dirty="0" err="1" smtClean="0"/>
              <a:t>stl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TFT Files</a:t>
            </a:r>
          </a:p>
          <a:p>
            <a:r>
              <a:rPr lang="en-US" sz="1000" dirty="0" smtClean="0"/>
              <a:t>TIFF Image Files</a:t>
            </a:r>
          </a:p>
          <a:p>
            <a:r>
              <a:rPr lang="en-US" sz="1000" dirty="0" err="1" smtClean="0"/>
              <a:t>TSurf</a:t>
            </a:r>
            <a:r>
              <a:rPr lang="en-US" sz="1000" dirty="0" smtClean="0"/>
              <a:t> Files</a:t>
            </a:r>
          </a:p>
          <a:p>
            <a:r>
              <a:rPr lang="en-US" sz="1000" dirty="0" err="1" smtClean="0"/>
              <a:t>Tecplot</a:t>
            </a:r>
            <a:r>
              <a:rPr lang="en-US" sz="1000" dirty="0" smtClean="0"/>
              <a:t> ASCII (.</a:t>
            </a:r>
            <a:r>
              <a:rPr lang="en-US" sz="1000" dirty="0" err="1" smtClean="0"/>
              <a:t>tec</a:t>
            </a:r>
            <a:r>
              <a:rPr lang="en-US" sz="1000" dirty="0" smtClean="0"/>
              <a:t>, .</a:t>
            </a:r>
            <a:r>
              <a:rPr lang="en-US" sz="1000" dirty="0" err="1" smtClean="0"/>
              <a:t>tp</a:t>
            </a:r>
            <a:r>
              <a:rPr lang="en-US" sz="1000" dirty="0" smtClean="0"/>
              <a:t>)</a:t>
            </a:r>
          </a:p>
          <a:p>
            <a:r>
              <a:rPr lang="en-US" sz="1000" dirty="0" err="1" smtClean="0"/>
              <a:t>Tecplot</a:t>
            </a:r>
            <a:r>
              <a:rPr lang="en-US" sz="1000" dirty="0" smtClean="0"/>
              <a:t> Binary (.</a:t>
            </a:r>
            <a:r>
              <a:rPr lang="en-US" sz="1000" dirty="0" err="1" smtClean="0"/>
              <a:t>plt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Tetrad (.hdf5, .h5)</a:t>
            </a:r>
          </a:p>
          <a:p>
            <a:r>
              <a:rPr lang="en-US" sz="1000" dirty="0" smtClean="0"/>
              <a:t>UNIC (.h5) </a:t>
            </a:r>
          </a:p>
          <a:p>
            <a:r>
              <a:rPr lang="en-US" sz="1000" dirty="0" smtClean="0"/>
              <a:t>VASP CHGCA (.CHG)</a:t>
            </a:r>
          </a:p>
          <a:p>
            <a:r>
              <a:rPr lang="en-US" sz="1000" dirty="0" smtClean="0"/>
              <a:t>VASP OUT (.OUT) </a:t>
            </a:r>
          </a:p>
          <a:p>
            <a:r>
              <a:rPr lang="en-US" sz="1000" dirty="0" smtClean="0"/>
              <a:t>VASP POSTCAR (.POS) </a:t>
            </a:r>
          </a:p>
          <a:p>
            <a:r>
              <a:rPr lang="en-US" sz="1000" dirty="0" smtClean="0"/>
              <a:t>VPIC (.</a:t>
            </a:r>
            <a:r>
              <a:rPr lang="en-US" sz="1000" dirty="0" err="1" smtClean="0"/>
              <a:t>vpc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VRML (.</a:t>
            </a:r>
            <a:r>
              <a:rPr lang="en-US" sz="1000" dirty="0" err="1" smtClean="0"/>
              <a:t>wrl</a:t>
            </a:r>
            <a:r>
              <a:rPr lang="en-US" sz="1000" dirty="0" smtClean="0"/>
              <a:t>)</a:t>
            </a:r>
          </a:p>
          <a:p>
            <a:r>
              <a:rPr lang="en-US" sz="1000" dirty="0" err="1" smtClean="0"/>
              <a:t>Velodyne</a:t>
            </a:r>
            <a:r>
              <a:rPr lang="en-US" sz="1000" dirty="0" smtClean="0"/>
              <a:t> (.</a:t>
            </a:r>
            <a:r>
              <a:rPr lang="en-US" sz="1000" dirty="0" err="1" smtClean="0"/>
              <a:t>vld</a:t>
            </a:r>
            <a:r>
              <a:rPr lang="en-US" sz="1000" dirty="0" smtClean="0"/>
              <a:t>, .</a:t>
            </a:r>
            <a:r>
              <a:rPr lang="en-US" sz="1000" dirty="0" err="1" smtClean="0"/>
              <a:t>rst</a:t>
            </a:r>
            <a:r>
              <a:rPr lang="en-US" sz="1000" dirty="0" smtClean="0"/>
              <a:t>)</a:t>
            </a:r>
          </a:p>
          <a:p>
            <a:r>
              <a:rPr lang="en-US" sz="1000" dirty="0" err="1" smtClean="0"/>
              <a:t>VizSchema</a:t>
            </a:r>
            <a:r>
              <a:rPr lang="en-US" sz="1000" dirty="0" smtClean="0"/>
              <a:t> (.h5, .vsh5)</a:t>
            </a:r>
          </a:p>
          <a:p>
            <a:r>
              <a:rPr lang="en-US" sz="1000" dirty="0" err="1" smtClean="0"/>
              <a:t>Wavefront</a:t>
            </a:r>
            <a:r>
              <a:rPr lang="en-US" sz="1000" dirty="0" smtClean="0"/>
              <a:t> Polygonal Data (.</a:t>
            </a:r>
            <a:r>
              <a:rPr lang="en-US" sz="1000" dirty="0" err="1" smtClean="0"/>
              <a:t>obj</a:t>
            </a:r>
            <a:r>
              <a:rPr lang="en-US" sz="1000" dirty="0" smtClean="0"/>
              <a:t>)</a:t>
            </a:r>
          </a:p>
          <a:p>
            <a:r>
              <a:rPr lang="en-US" sz="1000" dirty="0" err="1" smtClean="0"/>
              <a:t>WindBlade</a:t>
            </a:r>
            <a:r>
              <a:rPr lang="en-US" sz="1000" dirty="0" smtClean="0"/>
              <a:t> (.wind)</a:t>
            </a:r>
          </a:p>
          <a:p>
            <a:r>
              <a:rPr lang="en-US" sz="1000" dirty="0" smtClean="0"/>
              <a:t>XDMF and hdf5 (.</a:t>
            </a:r>
            <a:r>
              <a:rPr lang="en-US" sz="1000" dirty="0" err="1" smtClean="0"/>
              <a:t>xmf</a:t>
            </a:r>
            <a:r>
              <a:rPr lang="en-US" sz="1000" dirty="0" smtClean="0"/>
              <a:t>, .</a:t>
            </a:r>
            <a:r>
              <a:rPr lang="en-US" sz="1000" dirty="0" err="1" smtClean="0"/>
              <a:t>xdmf</a:t>
            </a:r>
            <a:r>
              <a:rPr lang="en-US" sz="1000" dirty="0" smtClean="0"/>
              <a:t>)</a:t>
            </a:r>
          </a:p>
          <a:p>
            <a:r>
              <a:rPr lang="en-US" sz="1000" dirty="0" err="1" smtClean="0"/>
              <a:t>XMol</a:t>
            </a:r>
            <a:r>
              <a:rPr lang="en-US" sz="1000" dirty="0" smtClean="0"/>
              <a:t> Molecule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95476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Custom Data Import:</a:t>
            </a:r>
            <a:br>
              <a:rPr lang="en-US" smtClean="0"/>
            </a:br>
            <a:r>
              <a:rPr lang="en-US" smtClean="0"/>
              <a:t>Prototype with Python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mtClean="0"/>
              <a:t>A “programmable source” lets you program data readers right in the GUI.</a:t>
            </a:r>
          </a:p>
          <a:p>
            <a:r>
              <a:rPr lang="en-US" smtClean="0"/>
              <a:t>Uses wrappings for the basic VTK classes.</a:t>
            </a:r>
          </a:p>
          <a:p>
            <a:r>
              <a:rPr lang="en-US" smtClean="0"/>
              <a:t>Good for prototyping readers.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981200"/>
            <a:ext cx="3854748" cy="3429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Outline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Introduction</a:t>
            </a:r>
          </a:p>
          <a:p>
            <a:r>
              <a:rPr lang="en-US" dirty="0" smtClean="0">
                <a:ea typeface="ＭＳ Ｐゴシック" pitchFamily="-107" charset="-128"/>
              </a:rPr>
              <a:t>Basic Usage</a:t>
            </a:r>
          </a:p>
          <a:p>
            <a:r>
              <a:rPr lang="en-US" dirty="0" smtClean="0">
                <a:ea typeface="ＭＳ Ｐゴシック" pitchFamily="-107" charset="-128"/>
              </a:rPr>
              <a:t>Visualizing Large Models</a:t>
            </a:r>
          </a:p>
          <a:p>
            <a:endParaRPr lang="en-US" dirty="0" smtClean="0">
              <a:ea typeface="ＭＳ Ｐゴシック" pitchFamily="-107" charset="-128"/>
            </a:endParaRPr>
          </a:p>
          <a:p>
            <a:r>
              <a:rPr lang="en-US" dirty="0" smtClean="0">
                <a:ea typeface="ＭＳ Ｐゴシック" pitchFamily="-107" charset="-128"/>
              </a:rPr>
              <a:t>There is also “In Situ Visualization with Catalyst” tutorial this afternoon.</a:t>
            </a:r>
          </a:p>
          <a:p>
            <a:pPr lvl="1"/>
            <a:r>
              <a:rPr lang="en-US" dirty="0" smtClean="0">
                <a:ea typeface="ＭＳ Ｐゴシック" pitchFamily="-107" charset="-128"/>
              </a:rPr>
              <a:t>Scripting, customization, integration with other codes.</a:t>
            </a:r>
          </a:p>
        </p:txBody>
      </p:sp>
    </p:spTree>
    <p:extLst>
      <p:ext uri="{BB962C8B-B14F-4D97-AF65-F5344CB8AC3E}">
        <p14:creationId xmlns:p14="http://schemas.microsoft.com/office/powerpoint/2010/main" val="41784110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Data Import:</a:t>
            </a:r>
            <a:br>
              <a:rPr lang="en-US" dirty="0" smtClean="0"/>
            </a:br>
            <a:r>
              <a:rPr lang="en-US" dirty="0" smtClean="0"/>
              <a:t>Plugin Containing a Reader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Plugins: shared object libraries that can be dynamically loaded into ParaView.</a:t>
            </a:r>
          </a:p>
          <a:p>
            <a:r>
              <a:rPr lang="en-US" dirty="0" smtClean="0"/>
              <a:t>Any VTK reader object can be added.</a:t>
            </a:r>
          </a:p>
          <a:p>
            <a:r>
              <a:rPr lang="en-US" dirty="0" smtClean="0"/>
              <a:t>For help, try </a:t>
            </a:r>
            <a:r>
              <a:rPr lang="en-US" dirty="0" err="1" smtClean="0"/>
              <a:t>MIRARCO’s</a:t>
            </a:r>
            <a:r>
              <a:rPr lang="en-US" dirty="0" smtClean="0"/>
              <a:t> Plugin Wizard.</a:t>
            </a:r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pluginwizard.mirarco.org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419600"/>
            <a:ext cx="2743200" cy="227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Load disk_out_ref.ex2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  <a:cs typeface="Times New Roman" pitchFamily="-107" charset="0"/>
              </a:rPr>
              <a:t> </a:t>
            </a:r>
            <a:r>
              <a:rPr lang="en-US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Open</a:t>
            </a:r>
            <a:r>
              <a:rPr lang="en-US" smtClean="0">
                <a:ea typeface="ＭＳ Ｐゴシック" pitchFamily="-107" charset="-128"/>
                <a:cs typeface="Times New Roman" pitchFamily="-107" charset="0"/>
              </a:rPr>
              <a:t> the file </a:t>
            </a:r>
            <a:r>
              <a:rPr lang="en-US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disk_out_ref.ex2</a:t>
            </a:r>
            <a:r>
              <a:rPr lang="en-US" smtClean="0">
                <a:ea typeface="ＭＳ Ｐゴシック" pitchFamily="-107" charset="-128"/>
                <a:cs typeface="Times New Roman" pitchFamily="-107" charset="0"/>
              </a:rPr>
              <a:t>.</a:t>
            </a:r>
            <a:r>
              <a:rPr lang="en-US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Load all data variables.</a:t>
            </a:r>
          </a:p>
          <a:p>
            <a:pPr marL="781050" indent="-609600">
              <a:buFontTx/>
              <a:buAutoNum type="arabicPeriod"/>
            </a:pPr>
            <a:endParaRPr lang="en-US" smtClean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endParaRPr lang="en-US" smtClean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endParaRPr lang="en-US" smtClean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endParaRPr lang="en-US" smtClean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Click </a:t>
            </a:r>
          </a:p>
        </p:txBody>
      </p:sp>
      <p:sp>
        <p:nvSpPr>
          <p:cNvPr id="64516" name="Rectangle 5"/>
          <p:cNvSpPr>
            <a:spLocks noChangeArrowheads="1"/>
          </p:cNvSpPr>
          <p:nvPr/>
        </p:nvSpPr>
        <p:spPr bwMode="auto">
          <a:xfrm>
            <a:off x="0" y="2733675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451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2667000"/>
            <a:ext cx="2854325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8" name="Freeform 10"/>
          <p:cNvSpPr>
            <a:spLocks noEditPoints="1"/>
          </p:cNvSpPr>
          <p:nvPr/>
        </p:nvSpPr>
        <p:spPr bwMode="auto">
          <a:xfrm>
            <a:off x="2743200" y="2819400"/>
            <a:ext cx="800100" cy="76200"/>
          </a:xfrm>
          <a:custGeom>
            <a:avLst/>
            <a:gdLst>
              <a:gd name="T0" fmla="*/ 0 w 216"/>
              <a:gd name="T1" fmla="*/ 2147483647 h 36"/>
              <a:gd name="T2" fmla="*/ 2147483647 w 216"/>
              <a:gd name="T3" fmla="*/ 2147483647 h 36"/>
              <a:gd name="T4" fmla="*/ 2147483647 w 216"/>
              <a:gd name="T5" fmla="*/ 2147483647 h 36"/>
              <a:gd name="T6" fmla="*/ 0 w 216"/>
              <a:gd name="T7" fmla="*/ 2147483647 h 36"/>
              <a:gd name="T8" fmla="*/ 0 w 216"/>
              <a:gd name="T9" fmla="*/ 2147483647 h 36"/>
              <a:gd name="T10" fmla="*/ 2147483647 w 216"/>
              <a:gd name="T11" fmla="*/ 0 h 36"/>
              <a:gd name="T12" fmla="*/ 2147483647 w 216"/>
              <a:gd name="T13" fmla="*/ 2147483647 h 36"/>
              <a:gd name="T14" fmla="*/ 2147483647 w 216"/>
              <a:gd name="T15" fmla="*/ 2147483647 h 36"/>
              <a:gd name="T16" fmla="*/ 2147483647 w 216"/>
              <a:gd name="T17" fmla="*/ 0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16"/>
              <a:gd name="T28" fmla="*/ 0 h 36"/>
              <a:gd name="T29" fmla="*/ 216 w 216"/>
              <a:gd name="T30" fmla="*/ 36 h 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" h="36">
                <a:moveTo>
                  <a:pt x="0" y="14"/>
                </a:moveTo>
                <a:lnTo>
                  <a:pt x="194" y="14"/>
                </a:lnTo>
                <a:lnTo>
                  <a:pt x="194" y="23"/>
                </a:lnTo>
                <a:lnTo>
                  <a:pt x="0" y="23"/>
                </a:lnTo>
                <a:lnTo>
                  <a:pt x="0" y="14"/>
                </a:lnTo>
                <a:close/>
                <a:moveTo>
                  <a:pt x="180" y="0"/>
                </a:moveTo>
                <a:lnTo>
                  <a:pt x="216" y="18"/>
                </a:lnTo>
                <a:lnTo>
                  <a:pt x="180" y="36"/>
                </a:lnTo>
                <a:lnTo>
                  <a:pt x="180" y="0"/>
                </a:lnTo>
                <a:close/>
              </a:path>
            </a:pathLst>
          </a:custGeom>
          <a:solidFill>
            <a:srgbClr val="FF0000"/>
          </a:solidFill>
          <a:ln w="19050">
            <a:solidFill>
              <a:srgbClr val="FF0000"/>
            </a:solidFill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1054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26"/>
          <p:cNvGrpSpPr>
            <a:grpSpLocks/>
          </p:cNvGrpSpPr>
          <p:nvPr/>
        </p:nvGrpSpPr>
        <p:grpSpPr bwMode="auto">
          <a:xfrm>
            <a:off x="1951038" y="2971800"/>
            <a:ext cx="5897562" cy="3733800"/>
            <a:chOff x="1600200" y="2971800"/>
            <a:chExt cx="5897880" cy="3733800"/>
          </a:xfrm>
        </p:grpSpPr>
        <p:pic>
          <p:nvPicPr>
            <p:cNvPr id="66579" name="Picture 22" descr="DataRepresentation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00200" y="2971800"/>
              <a:ext cx="292608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0" name="Picture 23" descr="DataRepresentation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2971800"/>
              <a:ext cx="292608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1" name="Picture 24" descr="DataRepresentation3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00200" y="4876800"/>
              <a:ext cx="292608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2" name="Picture 25" descr="DataRepresentation4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2000" y="4876800"/>
              <a:ext cx="292608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65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Representation</a:t>
            </a:r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565" name="Text Box 8"/>
          <p:cNvSpPr txBox="1">
            <a:spLocks noChangeArrowheads="1"/>
          </p:cNvSpPr>
          <p:nvPr/>
        </p:nvSpPr>
        <p:spPr bwMode="auto">
          <a:xfrm>
            <a:off x="76200" y="1600200"/>
            <a:ext cx="149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Toggle Color</a:t>
            </a:r>
          </a:p>
          <a:p>
            <a:pPr algn="ctr"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Legend</a:t>
            </a:r>
          </a:p>
        </p:txBody>
      </p:sp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3429000" y="1600200"/>
            <a:ext cx="1031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Mapped</a:t>
            </a:r>
          </a:p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Variable</a:t>
            </a:r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6400800" y="1736725"/>
            <a:ext cx="17510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Representation</a:t>
            </a:r>
          </a:p>
        </p:txBody>
      </p:sp>
      <p:sp>
        <p:nvSpPr>
          <p:cNvPr id="66568" name="Rectangle 16"/>
          <p:cNvSpPr>
            <a:spLocks noChangeArrowheads="1"/>
          </p:cNvSpPr>
          <p:nvPr/>
        </p:nvSpPr>
        <p:spPr bwMode="auto">
          <a:xfrm>
            <a:off x="0" y="377825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6569" name="Picture 14" descr="RepresentationToolbar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625" y="2286000"/>
            <a:ext cx="777875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0" name="Text Box 9"/>
          <p:cNvSpPr txBox="1">
            <a:spLocks noChangeArrowheads="1"/>
          </p:cNvSpPr>
          <p:nvPr/>
        </p:nvSpPr>
        <p:spPr bwMode="auto">
          <a:xfrm>
            <a:off x="4648200" y="1600200"/>
            <a:ext cx="1390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Vector</a:t>
            </a:r>
          </a:p>
          <a:p>
            <a:pPr algn="ctr"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Component</a:t>
            </a:r>
          </a:p>
        </p:txBody>
      </p:sp>
      <p:sp>
        <p:nvSpPr>
          <p:cNvPr id="66571" name="Text Box 8"/>
          <p:cNvSpPr txBox="1">
            <a:spLocks noChangeArrowheads="1"/>
          </p:cNvSpPr>
          <p:nvPr/>
        </p:nvSpPr>
        <p:spPr bwMode="auto">
          <a:xfrm>
            <a:off x="533400" y="2819400"/>
            <a:ext cx="1312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Edit Colors</a:t>
            </a:r>
          </a:p>
        </p:txBody>
      </p:sp>
      <p:sp>
        <p:nvSpPr>
          <p:cNvPr id="66572" name="Text Box 8"/>
          <p:cNvSpPr txBox="1">
            <a:spLocks noChangeArrowheads="1"/>
          </p:cNvSpPr>
          <p:nvPr/>
        </p:nvSpPr>
        <p:spPr bwMode="auto">
          <a:xfrm>
            <a:off x="1676400" y="1600200"/>
            <a:ext cx="1506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Reset Scalar</a:t>
            </a:r>
          </a:p>
          <a:p>
            <a:pPr algn="ctr"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Range</a:t>
            </a:r>
          </a:p>
        </p:txBody>
      </p:sp>
      <p:cxnSp>
        <p:nvCxnSpPr>
          <p:cNvPr id="66573" name="Straight Connector 19"/>
          <p:cNvCxnSpPr>
            <a:cxnSpLocks noChangeShapeType="1"/>
          </p:cNvCxnSpPr>
          <p:nvPr/>
        </p:nvCxnSpPr>
        <p:spPr bwMode="auto">
          <a:xfrm rot="16200000" flipH="1">
            <a:off x="914400" y="2286000"/>
            <a:ext cx="228600" cy="7620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6574" name="Straight Connector 21"/>
          <p:cNvCxnSpPr>
            <a:cxnSpLocks noChangeShapeType="1"/>
          </p:cNvCxnSpPr>
          <p:nvPr/>
        </p:nvCxnSpPr>
        <p:spPr bwMode="auto">
          <a:xfrm rot="5400000" flipH="1" flipV="1">
            <a:off x="1371600" y="2590800"/>
            <a:ext cx="228600" cy="22860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6575" name="Straight Connector 23"/>
          <p:cNvCxnSpPr>
            <a:cxnSpLocks noChangeShapeType="1"/>
          </p:cNvCxnSpPr>
          <p:nvPr/>
        </p:nvCxnSpPr>
        <p:spPr bwMode="auto">
          <a:xfrm rot="5400000">
            <a:off x="2057400" y="2209800"/>
            <a:ext cx="228600" cy="22860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6576" name="Straight Connector 27"/>
          <p:cNvCxnSpPr>
            <a:cxnSpLocks noChangeShapeType="1"/>
          </p:cNvCxnSpPr>
          <p:nvPr/>
        </p:nvCxnSpPr>
        <p:spPr bwMode="auto">
          <a:xfrm rot="5400000">
            <a:off x="3543300" y="2247900"/>
            <a:ext cx="228600" cy="15240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6577" name="Straight Connector 29"/>
          <p:cNvCxnSpPr>
            <a:cxnSpLocks noChangeShapeType="1"/>
          </p:cNvCxnSpPr>
          <p:nvPr/>
        </p:nvCxnSpPr>
        <p:spPr bwMode="auto">
          <a:xfrm rot="5400000">
            <a:off x="5220494" y="2323306"/>
            <a:ext cx="228600" cy="1588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6578" name="Straight Connector 31"/>
          <p:cNvCxnSpPr>
            <a:cxnSpLocks noChangeShapeType="1"/>
          </p:cNvCxnSpPr>
          <p:nvPr/>
        </p:nvCxnSpPr>
        <p:spPr bwMode="auto">
          <a:xfrm rot="5400000">
            <a:off x="7163595" y="2285206"/>
            <a:ext cx="303212" cy="3175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1488670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7162800" y="5334000"/>
            <a:ext cx="1981200" cy="1524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66562" name="Group 26"/>
          <p:cNvGrpSpPr>
            <a:grpSpLocks noChangeAspect="1"/>
          </p:cNvGrpSpPr>
          <p:nvPr/>
        </p:nvGrpSpPr>
        <p:grpSpPr bwMode="auto">
          <a:xfrm>
            <a:off x="3581400" y="2904591"/>
            <a:ext cx="5486400" cy="3473490"/>
            <a:chOff x="1600200" y="2971800"/>
            <a:chExt cx="5897880" cy="3733800"/>
          </a:xfrm>
        </p:grpSpPr>
        <p:pic>
          <p:nvPicPr>
            <p:cNvPr id="66579" name="Picture 22" descr="DataRepresentation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00200" y="2971800"/>
              <a:ext cx="292608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0" name="Picture 23" descr="DataRepresentation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00" y="2971800"/>
              <a:ext cx="292608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1" name="Picture 24" descr="DataRepresentation3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00200" y="4876800"/>
              <a:ext cx="292608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82" name="Picture 25" descr="DataRepresentation4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72000" y="4876800"/>
              <a:ext cx="2926080" cy="18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4572000"/>
            <a:ext cx="3657600" cy="346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2286000"/>
            <a:ext cx="3657600" cy="1454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5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Data Representation</a:t>
            </a:r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565" name="Text Box 8"/>
          <p:cNvSpPr txBox="1">
            <a:spLocks noChangeArrowheads="1"/>
          </p:cNvSpPr>
          <p:nvPr/>
        </p:nvSpPr>
        <p:spPr bwMode="auto">
          <a:xfrm>
            <a:off x="32445" y="3810000"/>
            <a:ext cx="1492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Toggle Color</a:t>
            </a: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Legend</a:t>
            </a:r>
          </a:p>
        </p:txBody>
      </p:sp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381000" y="1600200"/>
            <a:ext cx="1031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Mapped</a:t>
            </a:r>
          </a:p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Variable</a:t>
            </a:r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1676400" y="5181600"/>
            <a:ext cx="17510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Representation</a:t>
            </a:r>
          </a:p>
        </p:txBody>
      </p:sp>
      <p:sp>
        <p:nvSpPr>
          <p:cNvPr id="66568" name="Rectangle 16"/>
          <p:cNvSpPr>
            <a:spLocks noChangeArrowheads="1"/>
          </p:cNvSpPr>
          <p:nvPr/>
        </p:nvSpPr>
        <p:spPr bwMode="auto">
          <a:xfrm>
            <a:off x="0" y="377825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6570" name="Text Box 9"/>
          <p:cNvSpPr txBox="1">
            <a:spLocks noChangeArrowheads="1"/>
          </p:cNvSpPr>
          <p:nvPr/>
        </p:nvSpPr>
        <p:spPr bwMode="auto">
          <a:xfrm>
            <a:off x="2362200" y="1600200"/>
            <a:ext cx="13906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Vector</a:t>
            </a: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Component</a:t>
            </a:r>
          </a:p>
        </p:txBody>
      </p:sp>
      <p:sp>
        <p:nvSpPr>
          <p:cNvPr id="66571" name="Text Box 8"/>
          <p:cNvSpPr txBox="1">
            <a:spLocks noChangeArrowheads="1"/>
          </p:cNvSpPr>
          <p:nvPr/>
        </p:nvSpPr>
        <p:spPr bwMode="auto">
          <a:xfrm>
            <a:off x="1447800" y="3810000"/>
            <a:ext cx="8516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Edit</a:t>
            </a:r>
          </a:p>
          <a:p>
            <a:pPr algn="ctr" eaLnBrk="1" hangingPunct="1"/>
            <a:r>
              <a:rPr lang="en-US" sz="1800" dirty="0" smtClean="0">
                <a:solidFill>
                  <a:srgbClr val="FF0000"/>
                </a:solidFill>
                <a:latin typeface="Arial" charset="0"/>
              </a:rPr>
              <a:t>Colors</a:t>
            </a:r>
            <a:endParaRPr lang="en-US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6572" name="Text Box 8"/>
          <p:cNvSpPr txBox="1">
            <a:spLocks noChangeArrowheads="1"/>
          </p:cNvSpPr>
          <p:nvPr/>
        </p:nvSpPr>
        <p:spPr bwMode="auto">
          <a:xfrm>
            <a:off x="2286000" y="3810000"/>
            <a:ext cx="15065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Reset Scalar</a:t>
            </a: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Range</a:t>
            </a:r>
          </a:p>
        </p:txBody>
      </p:sp>
      <p:cxnSp>
        <p:nvCxnSpPr>
          <p:cNvPr id="66573" name="Straight Connector 19"/>
          <p:cNvCxnSpPr>
            <a:cxnSpLocks noChangeShapeType="1"/>
            <a:endCxn id="66565" idx="0"/>
          </p:cNvCxnSpPr>
          <p:nvPr/>
        </p:nvCxnSpPr>
        <p:spPr bwMode="auto">
          <a:xfrm flipH="1">
            <a:off x="778570" y="3505200"/>
            <a:ext cx="15875" cy="30480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6574" name="Straight Connector 21"/>
          <p:cNvCxnSpPr>
            <a:cxnSpLocks noChangeShapeType="1"/>
            <a:stCxn id="66571" idx="0"/>
          </p:cNvCxnSpPr>
          <p:nvPr/>
        </p:nvCxnSpPr>
        <p:spPr bwMode="auto">
          <a:xfrm flipV="1">
            <a:off x="1873645" y="3505200"/>
            <a:ext cx="31355" cy="30480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6575" name="Straight Connector 23"/>
          <p:cNvCxnSpPr>
            <a:cxnSpLocks noChangeShapeType="1"/>
            <a:endCxn id="66572" idx="0"/>
          </p:cNvCxnSpPr>
          <p:nvPr/>
        </p:nvCxnSpPr>
        <p:spPr bwMode="auto">
          <a:xfrm flipH="1">
            <a:off x="3039269" y="3505200"/>
            <a:ext cx="8731" cy="30480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6576" name="Straight Connector 27"/>
          <p:cNvCxnSpPr>
            <a:cxnSpLocks noChangeShapeType="1"/>
            <a:stCxn id="66566" idx="2"/>
          </p:cNvCxnSpPr>
          <p:nvPr/>
        </p:nvCxnSpPr>
        <p:spPr bwMode="auto">
          <a:xfrm>
            <a:off x="896938" y="2246313"/>
            <a:ext cx="17462" cy="420687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6577" name="Straight Connector 29"/>
          <p:cNvCxnSpPr>
            <a:cxnSpLocks noChangeShapeType="1"/>
            <a:stCxn id="66570" idx="2"/>
          </p:cNvCxnSpPr>
          <p:nvPr/>
        </p:nvCxnSpPr>
        <p:spPr bwMode="auto">
          <a:xfrm flipH="1">
            <a:off x="3048000" y="2246313"/>
            <a:ext cx="9525" cy="420687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6578" name="Straight Connector 31"/>
          <p:cNvCxnSpPr>
            <a:cxnSpLocks noChangeShapeType="1"/>
            <a:endCxn id="66567" idx="0"/>
          </p:cNvCxnSpPr>
          <p:nvPr/>
        </p:nvCxnSpPr>
        <p:spPr bwMode="auto">
          <a:xfrm flipH="1">
            <a:off x="2551907" y="4800600"/>
            <a:ext cx="38893" cy="381000"/>
          </a:xfrm>
          <a:prstGeom prst="lin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Geometry Representations</a:t>
            </a:r>
          </a:p>
        </p:txBody>
      </p:sp>
      <p:pic>
        <p:nvPicPr>
          <p:cNvPr id="68611" name="Picture 4" descr="Re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1905000"/>
            <a:ext cx="175577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9"/>
          <p:cNvSpPr txBox="1">
            <a:spLocks noChangeArrowheads="1"/>
          </p:cNvSpPr>
          <p:nvPr/>
        </p:nvSpPr>
        <p:spPr bwMode="auto">
          <a:xfrm>
            <a:off x="477838" y="4679950"/>
            <a:ext cx="946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Points</a:t>
            </a:r>
          </a:p>
        </p:txBody>
      </p:sp>
      <p:pic>
        <p:nvPicPr>
          <p:cNvPr id="68613" name="Picture 5" descr="Re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2775" y="1905000"/>
            <a:ext cx="175577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Text Box 10"/>
          <p:cNvSpPr txBox="1">
            <a:spLocks noChangeArrowheads="1"/>
          </p:cNvSpPr>
          <p:nvPr/>
        </p:nvSpPr>
        <p:spPr bwMode="auto">
          <a:xfrm>
            <a:off x="2009775" y="4679950"/>
            <a:ext cx="15033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Wireframe</a:t>
            </a:r>
          </a:p>
        </p:txBody>
      </p:sp>
      <p:pic>
        <p:nvPicPr>
          <p:cNvPr id="68615" name="Picture 6" descr="Re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2525" y="1905000"/>
            <a:ext cx="1755775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6" name="Text Box 11"/>
          <p:cNvSpPr txBox="1">
            <a:spLocks noChangeArrowheads="1"/>
          </p:cNvSpPr>
          <p:nvPr/>
        </p:nvSpPr>
        <p:spPr bwMode="auto">
          <a:xfrm>
            <a:off x="4013200" y="4679950"/>
            <a:ext cx="11144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Surface</a:t>
            </a:r>
          </a:p>
        </p:txBody>
      </p:sp>
      <p:pic>
        <p:nvPicPr>
          <p:cNvPr id="68617" name="Picture 7" descr="Re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2275" y="1905000"/>
            <a:ext cx="1755775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8" name="Text Box 12"/>
          <p:cNvSpPr txBox="1">
            <a:spLocks noChangeArrowheads="1"/>
          </p:cNvSpPr>
          <p:nvPr/>
        </p:nvSpPr>
        <p:spPr bwMode="auto">
          <a:xfrm>
            <a:off x="5607050" y="4679950"/>
            <a:ext cx="15478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Surface</a:t>
            </a:r>
          </a:p>
          <a:p>
            <a:pPr algn="ctr"/>
            <a:r>
              <a:rPr lang="en-US"/>
              <a:t>with Edges</a:t>
            </a:r>
          </a:p>
        </p:txBody>
      </p:sp>
      <p:pic>
        <p:nvPicPr>
          <p:cNvPr id="68619" name="Picture 8" descr="Re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2025" y="1905000"/>
            <a:ext cx="1755775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0" name="Text Box 13"/>
          <p:cNvSpPr txBox="1">
            <a:spLocks noChangeArrowheads="1"/>
          </p:cNvSpPr>
          <p:nvPr/>
        </p:nvSpPr>
        <p:spPr bwMode="auto">
          <a:xfrm>
            <a:off x="7607300" y="4679950"/>
            <a:ext cx="11668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Volume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524000"/>
            <a:ext cx="2743200" cy="4572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Calculator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Contour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Clip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Slice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Threshold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Extract Subset</a:t>
            </a:r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Common Filters</a:t>
            </a:r>
          </a:p>
        </p:txBody>
      </p:sp>
      <p:sp>
        <p:nvSpPr>
          <p:cNvPr id="70660" name="Rectangle 7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524000"/>
            <a:ext cx="3810000" cy="4572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Glyph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Stream Tracer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Warp (vector)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Group Datasets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Extract Level</a:t>
            </a:r>
          </a:p>
        </p:txBody>
      </p:sp>
      <p:pic>
        <p:nvPicPr>
          <p:cNvPr id="70661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325" y="1524000"/>
            <a:ext cx="5365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286000"/>
            <a:ext cx="6572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6288" y="3124200"/>
            <a:ext cx="6286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288" y="3886200"/>
            <a:ext cx="6286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Picture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6288" y="4724400"/>
            <a:ext cx="6286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6288" y="5486400"/>
            <a:ext cx="6286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1524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8" name="Picture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2286000"/>
            <a:ext cx="685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9" name="Picture 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0" y="3124200"/>
            <a:ext cx="685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0" name="Picture 2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0" y="3886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1" name="Picture 2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572000" y="4648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Filters Menu</a:t>
            </a:r>
          </a:p>
        </p:txBody>
      </p:sp>
      <p:pic>
        <p:nvPicPr>
          <p:cNvPr id="2" name="Picture 1" descr="FiltersMen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70" y="1600200"/>
            <a:ext cx="4289061" cy="4800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Quick Launch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572000"/>
          </a:xfrm>
        </p:spPr>
        <p:txBody>
          <a:bodyPr/>
          <a:lstStyle/>
          <a:p>
            <a:r>
              <a:rPr lang="en-US" dirty="0" smtClean="0"/>
              <a:t>Used for searching for filters by name</a:t>
            </a:r>
          </a:p>
          <a:p>
            <a:r>
              <a:rPr lang="en-US" dirty="0" smtClean="0"/>
              <a:t>Keyboard shortcut</a:t>
            </a:r>
          </a:p>
          <a:p>
            <a:pPr lvl="1"/>
            <a:r>
              <a:rPr lang="en-US" dirty="0" smtClean="0"/>
              <a:t>Ctrl-space for Windows &amp; Linux</a:t>
            </a:r>
          </a:p>
          <a:p>
            <a:pPr lvl="1"/>
            <a:r>
              <a:rPr lang="en-US" dirty="0" smtClean="0"/>
              <a:t>Alt-space for Mac</a:t>
            </a:r>
            <a:endParaRPr lang="en-US" dirty="0"/>
          </a:p>
        </p:txBody>
      </p:sp>
      <p:pic>
        <p:nvPicPr>
          <p:cNvPr id="3" name="Picture 2" descr="QuickLaunch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286000"/>
            <a:ext cx="29718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Apply a Filter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Make sure that disk_out_ref.ex2 is selected in the pipeline browser.</a:t>
            </a: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Select the contour filter.</a:t>
            </a:r>
          </a:p>
        </p:txBody>
      </p:sp>
      <p:pic>
        <p:nvPicPr>
          <p:cNvPr id="7680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2590800"/>
            <a:ext cx="6572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Apply a Filter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 startAt="3"/>
            </a:pPr>
            <a:r>
              <a:rPr lang="en-US" smtClean="0">
                <a:ea typeface="ＭＳ Ｐゴシック" pitchFamily="-107" charset="-128"/>
              </a:rPr>
              <a:t>Change parameters to create an isosurface at Temp = 400K.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390" y="2590800"/>
            <a:ext cx="2834610" cy="4191000"/>
          </a:xfrm>
          <a:prstGeom prst="rect">
            <a:avLst/>
          </a:prstGeom>
        </p:spPr>
      </p:pic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2152650" y="3671887"/>
            <a:ext cx="1887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Change to Temp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2152650" y="5043487"/>
            <a:ext cx="1684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0000"/>
                </a:solidFill>
                <a:latin typeface="Arial" charset="0"/>
              </a:rPr>
              <a:t>Change to 400</a:t>
            </a:r>
          </a:p>
        </p:txBody>
      </p:sp>
      <p:sp>
        <p:nvSpPr>
          <p:cNvPr id="78856" name="Line 8"/>
          <p:cNvSpPr>
            <a:spLocks noChangeShapeType="1"/>
          </p:cNvSpPr>
          <p:nvPr/>
        </p:nvSpPr>
        <p:spPr bwMode="auto">
          <a:xfrm>
            <a:off x="4057650" y="3900487"/>
            <a:ext cx="14287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8857" name="Line 9"/>
          <p:cNvSpPr>
            <a:spLocks noChangeShapeType="1"/>
          </p:cNvSpPr>
          <p:nvPr/>
        </p:nvSpPr>
        <p:spPr bwMode="auto">
          <a:xfrm>
            <a:off x="3829050" y="5195887"/>
            <a:ext cx="838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Outline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Introduction</a:t>
            </a:r>
          </a:p>
          <a:p>
            <a:r>
              <a:rPr lang="en-US" dirty="0" smtClean="0">
                <a:ea typeface="ＭＳ Ｐゴシック" pitchFamily="-107" charset="-128"/>
              </a:rPr>
              <a:t>Basic Usage</a:t>
            </a:r>
          </a:p>
          <a:p>
            <a:r>
              <a:rPr lang="en-US" dirty="0" smtClean="0">
                <a:ea typeface="ＭＳ Ｐゴシック" pitchFamily="-107" charset="-128"/>
              </a:rPr>
              <a:t>Visualizing Large Models</a:t>
            </a:r>
          </a:p>
        </p:txBody>
      </p:sp>
    </p:spTree>
    <p:extLst>
      <p:ext uri="{BB962C8B-B14F-4D97-AF65-F5344CB8AC3E}">
        <p14:creationId xmlns:p14="http://schemas.microsoft.com/office/powerpoint/2010/main" val="41629846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Apply a Filter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Make sure that disk_out_ref.ex2 is selected in the pipeline browser.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Select the contour filter.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parameters to create an </a:t>
            </a:r>
            <a:r>
              <a:rPr lang="en-US" dirty="0" err="1" smtClean="0">
                <a:ea typeface="ＭＳ Ｐゴシック" pitchFamily="-107" charset="-128"/>
              </a:rPr>
              <a:t>isosurface</a:t>
            </a:r>
            <a:r>
              <a:rPr lang="en-US" dirty="0" smtClean="0">
                <a:ea typeface="ＭＳ Ｐゴシック" pitchFamily="-107" charset="-128"/>
              </a:rPr>
              <a:t> at Temp = 400K.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  <p:pic>
        <p:nvPicPr>
          <p:cNvPr id="8090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2590800"/>
            <a:ext cx="6572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3434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Create a Cutaway Surface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 algn="just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Select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disk_out_ref.ex2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in the pipeline browser.</a:t>
            </a:r>
          </a:p>
          <a:p>
            <a:pPr marL="781050" indent="-609600" algn="just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From the quick launch, select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Extract Surface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.</a:t>
            </a:r>
          </a:p>
          <a:p>
            <a:pPr marL="781050" indent="-609600" algn="just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</a:t>
            </a:r>
            <a:endParaRPr lang="en-US" dirty="0" smtClean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endParaRPr lang="en-US" dirty="0" smtClean="0">
              <a:ea typeface="ＭＳ Ｐゴシック" pitchFamily="-107" charset="-128"/>
            </a:endParaRPr>
          </a:p>
        </p:txBody>
      </p:sp>
      <p:pic>
        <p:nvPicPr>
          <p:cNvPr id="5" name="Picture 4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1475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Create a Cutaway Surface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 algn="just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Select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disk_out_ref.ex2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in the pipeline browser.</a:t>
            </a:r>
          </a:p>
          <a:p>
            <a:pPr marL="781050" indent="-609600" algn="just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From the quick launch, select </a:t>
            </a:r>
            <a:r>
              <a:rPr lang="en-US" dirty="0" smtClean="0">
                <a:latin typeface="Verdana" pitchFamily="-107" charset="0"/>
                <a:ea typeface="ＭＳ Ｐゴシック" pitchFamily="-107" charset="-128"/>
                <a:cs typeface="Times New Roman" pitchFamily="-107" charset="0"/>
              </a:rPr>
              <a:t>Extract Surface</a:t>
            </a: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.</a:t>
            </a:r>
          </a:p>
          <a:p>
            <a:pPr marL="781050" indent="-609600" algn="just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Times New Roman" pitchFamily="-107" charset="0"/>
              </a:rPr>
              <a:t> </a:t>
            </a:r>
            <a:endParaRPr lang="en-US" dirty="0" smtClean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Create a clip filter.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Uncheck Show Plane.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  <p:pic>
        <p:nvPicPr>
          <p:cNvPr id="8499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4953000"/>
            <a:ext cx="2057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4191000"/>
            <a:ext cx="6286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pp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14750"/>
            <a:ext cx="1336431" cy="457200"/>
          </a:xfrm>
          <a:prstGeom prst="rect">
            <a:avLst/>
          </a:prstGeom>
        </p:spPr>
      </p:pic>
      <p:pic>
        <p:nvPicPr>
          <p:cNvPr id="9" name="Picture 8" descr="App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6735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Pipeline Browser Structure</a:t>
            </a: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5953125" y="1828800"/>
            <a:ext cx="1900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Disk_out_ref.ex2</a:t>
            </a: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7629525" y="2833688"/>
            <a:ext cx="1123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Contour1</a:t>
            </a: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4733925" y="2833688"/>
            <a:ext cx="2433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DataSetSurfaceFilter1</a:t>
            </a:r>
          </a:p>
        </p:txBody>
      </p:sp>
      <p:sp>
        <p:nvSpPr>
          <p:cNvPr id="87046" name="Text Box 9"/>
          <p:cNvSpPr txBox="1">
            <a:spLocks noChangeArrowheads="1"/>
          </p:cNvSpPr>
          <p:nvPr/>
        </p:nvSpPr>
        <p:spPr bwMode="auto">
          <a:xfrm>
            <a:off x="5597525" y="3810000"/>
            <a:ext cx="70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Arial" charset="0"/>
              </a:rPr>
              <a:t>Clip1</a:t>
            </a:r>
          </a:p>
        </p:txBody>
      </p:sp>
      <p:cxnSp>
        <p:nvCxnSpPr>
          <p:cNvPr id="87047" name="AutoShape 10"/>
          <p:cNvCxnSpPr>
            <a:cxnSpLocks noChangeShapeType="1"/>
            <a:stCxn id="87043" idx="2"/>
            <a:endCxn id="87045" idx="0"/>
          </p:cNvCxnSpPr>
          <p:nvPr/>
        </p:nvCxnSpPr>
        <p:spPr bwMode="auto">
          <a:xfrm flipH="1">
            <a:off x="5949950" y="2195513"/>
            <a:ext cx="952500" cy="638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7048" name="AutoShape 11"/>
          <p:cNvCxnSpPr>
            <a:cxnSpLocks noChangeShapeType="1"/>
            <a:stCxn id="87043" idx="2"/>
            <a:endCxn id="87044" idx="0"/>
          </p:cNvCxnSpPr>
          <p:nvPr/>
        </p:nvCxnSpPr>
        <p:spPr bwMode="auto">
          <a:xfrm>
            <a:off x="6902450" y="2195513"/>
            <a:ext cx="1289050" cy="638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87049" name="AutoShape 12"/>
          <p:cNvCxnSpPr>
            <a:cxnSpLocks noChangeShapeType="1"/>
            <a:stCxn id="87045" idx="2"/>
            <a:endCxn id="87046" idx="0"/>
          </p:cNvCxnSpPr>
          <p:nvPr/>
        </p:nvCxnSpPr>
        <p:spPr bwMode="auto">
          <a:xfrm>
            <a:off x="5949950" y="3200400"/>
            <a:ext cx="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87050" name="Picture 11" descr="Picture 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3840163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Reset ParaView</a:t>
            </a:r>
          </a:p>
        </p:txBody>
      </p:sp>
      <p:pic>
        <p:nvPicPr>
          <p:cNvPr id="911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971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7" descr="CutSurface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200400"/>
            <a:ext cx="5486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Multiview</a:t>
            </a:r>
          </a:p>
        </p:txBody>
      </p:sp>
      <p:sp>
        <p:nvSpPr>
          <p:cNvPr id="89092" name="Rectangle 5"/>
          <p:cNvSpPr>
            <a:spLocks noChangeArrowheads="1"/>
          </p:cNvSpPr>
          <p:nvPr/>
        </p:nvSpPr>
        <p:spPr bwMode="auto">
          <a:xfrm>
            <a:off x="5029200" y="3657600"/>
            <a:ext cx="609600" cy="304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Line 7"/>
          <p:cNvSpPr>
            <a:spLocks noChangeShapeType="1"/>
          </p:cNvSpPr>
          <p:nvPr/>
        </p:nvSpPr>
        <p:spPr bwMode="auto">
          <a:xfrm flipH="1">
            <a:off x="5029200" y="2057400"/>
            <a:ext cx="6858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094" name="Line 8"/>
          <p:cNvSpPr>
            <a:spLocks noChangeShapeType="1"/>
          </p:cNvSpPr>
          <p:nvPr/>
        </p:nvSpPr>
        <p:spPr bwMode="auto">
          <a:xfrm flipH="1">
            <a:off x="5638800" y="3124200"/>
            <a:ext cx="3276600" cy="838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9095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2057400"/>
            <a:ext cx="3200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Multiview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Open disk_out_ref.ex2.  Load all variables.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Add clip filter.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Uncheck Show Plane.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Color surface by Pres.</a:t>
            </a:r>
          </a:p>
        </p:txBody>
      </p:sp>
      <p:pic>
        <p:nvPicPr>
          <p:cNvPr id="9318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235325"/>
            <a:ext cx="2057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549525"/>
            <a:ext cx="6286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pp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133600"/>
            <a:ext cx="1336431" cy="457200"/>
          </a:xfrm>
          <a:prstGeom prst="rect">
            <a:avLst/>
          </a:prstGeom>
        </p:spPr>
      </p:pic>
      <p:pic>
        <p:nvPicPr>
          <p:cNvPr id="9" name="Picture 8" descr="App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862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Multiview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 typeface="+mj-lt"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Split the view horizontally.</a:t>
            </a:r>
          </a:p>
          <a:p>
            <a:pPr marL="781050" indent="-609600">
              <a:buFontTx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Make Clip1 visible.</a:t>
            </a:r>
          </a:p>
          <a:p>
            <a:pPr marL="781050" indent="-609600">
              <a:buFontTx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Color surface by Temp.</a:t>
            </a:r>
          </a:p>
        </p:txBody>
      </p:sp>
      <p:pic>
        <p:nvPicPr>
          <p:cNvPr id="95236" name="Picture 4" descr="pqEyeballd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133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5" descr="pqSplitViewH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Multiview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 typeface="+mj-lt"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Split the view horizontally.</a:t>
            </a:r>
          </a:p>
          <a:p>
            <a:pPr marL="781050" indent="-609600">
              <a:buFontTx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Make Clip1 visible.</a:t>
            </a:r>
          </a:p>
          <a:p>
            <a:pPr marL="781050" indent="-609600">
              <a:buFontTx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Color surface by Temp.</a:t>
            </a:r>
          </a:p>
          <a:p>
            <a:pPr marL="781050" indent="-609600">
              <a:buFontTx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Right-click view background, Link Camera…</a:t>
            </a:r>
          </a:p>
          <a:p>
            <a:pPr marL="781050" indent="-609600">
              <a:buFontTx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Click other view.</a:t>
            </a:r>
          </a:p>
        </p:txBody>
      </p:sp>
      <p:pic>
        <p:nvPicPr>
          <p:cNvPr id="97284" name="Picture 4" descr="pqEyeballd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133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5" descr="pqSplitViewH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Multiview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 typeface="+mj-lt"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Split the view horizontally.</a:t>
            </a:r>
          </a:p>
          <a:p>
            <a:pPr marL="781050" indent="-609600">
              <a:buFontTx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Make Clip1 visible.</a:t>
            </a:r>
          </a:p>
          <a:p>
            <a:pPr marL="781050" indent="-609600">
              <a:buFontTx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Color surface by Temp.</a:t>
            </a:r>
          </a:p>
          <a:p>
            <a:pPr marL="781050" indent="-609600">
              <a:buFontTx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Right-click view background, Link Camera…</a:t>
            </a:r>
          </a:p>
          <a:p>
            <a:pPr marL="781050" indent="-609600">
              <a:buFontTx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Click other view.</a:t>
            </a:r>
          </a:p>
          <a:p>
            <a:pPr marL="781050" indent="-609600">
              <a:buFontTx/>
              <a:buAutoNum type="arabicPeriod" startAt="6"/>
            </a:pPr>
            <a:r>
              <a:rPr lang="en-US" dirty="0" smtClean="0">
                <a:ea typeface="ＭＳ Ｐゴシック" pitchFamily="-107" charset="-128"/>
              </a:rPr>
              <a:t>Click </a:t>
            </a:r>
          </a:p>
        </p:txBody>
      </p:sp>
      <p:pic>
        <p:nvPicPr>
          <p:cNvPr id="99332" name="Picture 4" descr="pqEyeballd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2133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5" descr="pqSplitViewH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4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0800" y="4876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To Follow Along…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Install </a:t>
            </a:r>
            <a:r>
              <a:rPr lang="en-US" dirty="0" err="1" smtClean="0">
                <a:ea typeface="ＭＳ Ｐゴシック" pitchFamily="-107" charset="-128"/>
              </a:rPr>
              <a:t>ParaView</a:t>
            </a:r>
            <a:r>
              <a:rPr lang="en-US" dirty="0" smtClean="0">
                <a:ea typeface="ＭＳ Ｐゴシック" pitchFamily="-107" charset="-128"/>
              </a:rPr>
              <a:t> 4.1.</a:t>
            </a:r>
          </a:p>
          <a:p>
            <a:pPr lvl="1"/>
            <a:r>
              <a:rPr lang="en-US" sz="2600" dirty="0" smtClean="0">
                <a:ea typeface="ＭＳ Ｐゴシック" pitchFamily="-107" charset="-128"/>
                <a:hlinkClick r:id="rId3"/>
              </a:rPr>
              <a:t>http://www.paraview.org</a:t>
            </a:r>
            <a:r>
              <a:rPr lang="en-US" sz="2600" dirty="0" smtClean="0">
                <a:ea typeface="ＭＳ Ｐゴシック" pitchFamily="-107" charset="-128"/>
              </a:rPr>
              <a:t> </a:t>
            </a:r>
            <a:r>
              <a:rPr lang="en-US" sz="2600" dirty="0" smtClean="0">
                <a:ea typeface="ＭＳ Ｐゴシック" pitchFamily="-107" charset="-128"/>
                <a:sym typeface="Wingdings" pitchFamily="-107" charset="2"/>
              </a:rPr>
              <a:t> Download</a:t>
            </a:r>
            <a:endParaRPr lang="en-US" dirty="0" smtClean="0">
              <a:ea typeface="ＭＳ Ｐゴシック" pitchFamily="-107" charset="-128"/>
            </a:endParaRPr>
          </a:p>
          <a:p>
            <a:r>
              <a:rPr lang="en-US" dirty="0" smtClean="0">
                <a:ea typeface="ＭＳ Ｐゴシック" pitchFamily="-107" charset="-128"/>
              </a:rPr>
              <a:t>Get example material.</a:t>
            </a:r>
          </a:p>
          <a:p>
            <a:pPr lvl="1"/>
            <a:r>
              <a:rPr lang="en-US" sz="2200" dirty="0" smtClean="0">
                <a:ea typeface="ＭＳ Ｐゴシック" pitchFamily="-107" charset="-128"/>
                <a:hlinkClick r:id="rId4"/>
              </a:rPr>
              <a:t>http://www.paraview.org/Wiki/The_ParaView_Tutorial</a:t>
            </a:r>
            <a:endParaRPr lang="en-US" sz="2200" dirty="0" smtClean="0">
              <a:ea typeface="ＭＳ Ｐゴシック" pitchFamily="-107" charset="-128"/>
            </a:endParaRPr>
          </a:p>
          <a:p>
            <a:r>
              <a:rPr lang="en-US" dirty="0" smtClean="0">
                <a:ea typeface="ＭＳ Ｐゴシック" pitchFamily="-107" charset="-128"/>
              </a:rPr>
              <a:t>Data also available on thumb drives.</a:t>
            </a:r>
          </a:p>
          <a:p>
            <a:pPr lvl="1"/>
            <a:r>
              <a:rPr lang="en-US" i="1" dirty="0" smtClean="0">
                <a:ea typeface="ＭＳ Ｐゴシック" pitchFamily="-107" charset="-128"/>
              </a:rPr>
              <a:t>Please don’t steal the thumb drives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lvl="1"/>
            <a:r>
              <a:rPr lang="en-US" sz="2000" dirty="0" smtClean="0">
                <a:ea typeface="ＭＳ Ｐゴシック" pitchFamily="-107" charset="-128"/>
              </a:rPr>
              <a:t>They are personal property volunteered by presenters.</a:t>
            </a:r>
          </a:p>
          <a:p>
            <a:pPr lvl="1"/>
            <a:r>
              <a:rPr lang="en-US" sz="2000" dirty="0" smtClean="0">
                <a:ea typeface="ＭＳ Ｐゴシック" pitchFamily="-107" charset="-128"/>
              </a:rPr>
              <a:t>They have never touched a Sandia computer.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9" descr="Picture 1(2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Modifying Views</a:t>
            </a:r>
          </a:p>
        </p:txBody>
      </p:sp>
      <p:sp>
        <p:nvSpPr>
          <p:cNvPr id="101380" name="AutoShape 14"/>
          <p:cNvSpPr>
            <a:spLocks noChangeAspect="1" noChangeArrowheads="1"/>
          </p:cNvSpPr>
          <p:nvPr/>
        </p:nvSpPr>
        <p:spPr bwMode="auto">
          <a:xfrm flipH="1">
            <a:off x="1898650" y="2451100"/>
            <a:ext cx="1782763" cy="206375"/>
          </a:xfrm>
          <a:prstGeom prst="curvedDownArrow">
            <a:avLst>
              <a:gd name="adj1" fmla="val 172809"/>
              <a:gd name="adj2" fmla="val 345579"/>
              <a:gd name="adj3" fmla="val 3958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15" name="Line 15"/>
          <p:cNvSpPr>
            <a:spLocks noChangeAspect="1" noChangeShapeType="1"/>
          </p:cNvSpPr>
          <p:nvPr/>
        </p:nvSpPr>
        <p:spPr bwMode="auto">
          <a:xfrm flipH="1" flipV="1">
            <a:off x="3475038" y="2657475"/>
            <a:ext cx="68262" cy="2016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  <a:effectLst>
            <a:outerShdw blurRad="63500" dist="40161" dir="1106097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+mn-ea"/>
            </a:endParaRPr>
          </a:p>
        </p:txBody>
      </p:sp>
      <p:sp>
        <p:nvSpPr>
          <p:cNvPr id="76816" name="Line 16"/>
          <p:cNvSpPr>
            <a:spLocks noChangeAspect="1" noChangeShapeType="1"/>
          </p:cNvSpPr>
          <p:nvPr/>
        </p:nvSpPr>
        <p:spPr bwMode="auto">
          <a:xfrm flipH="1" flipV="1">
            <a:off x="2241550" y="2657475"/>
            <a:ext cx="68263" cy="201613"/>
          </a:xfrm>
          <a:prstGeom prst="line">
            <a:avLst/>
          </a:prstGeom>
          <a:noFill/>
          <a:ln w="38100">
            <a:solidFill>
              <a:srgbClr val="FFFFFF">
                <a:alpha val="50000"/>
              </a:srgbClr>
            </a:solidFill>
            <a:round/>
            <a:headEnd/>
            <a:tailEnd type="stealth" w="lg" len="lg"/>
          </a:ln>
          <a:effectLst>
            <a:outerShdw blurRad="63500" dist="40161" dir="1106097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+mn-ea"/>
            </a:endParaRPr>
          </a:p>
        </p:txBody>
      </p:sp>
      <p:sp>
        <p:nvSpPr>
          <p:cNvPr id="101383" name="AutoShape 17"/>
          <p:cNvSpPr>
            <a:spLocks noChangeAspect="1" noChangeArrowheads="1"/>
          </p:cNvSpPr>
          <p:nvPr/>
        </p:nvSpPr>
        <p:spPr bwMode="auto">
          <a:xfrm>
            <a:off x="4229100" y="3205163"/>
            <a:ext cx="685800" cy="438150"/>
          </a:xfrm>
          <a:prstGeom prst="rightArrow">
            <a:avLst>
              <a:gd name="adj1" fmla="val 50000"/>
              <a:gd name="adj2" fmla="val 39138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1384" name="Picture 10" descr="Picture 1(2)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860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9" descr="Picture 1(2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Modifying Views</a:t>
            </a:r>
          </a:p>
        </p:txBody>
      </p:sp>
      <p:sp>
        <p:nvSpPr>
          <p:cNvPr id="103428" name="Line 14"/>
          <p:cNvSpPr>
            <a:spLocks noChangeAspect="1" noChangeShapeType="1"/>
          </p:cNvSpPr>
          <p:nvPr/>
        </p:nvSpPr>
        <p:spPr bwMode="auto">
          <a:xfrm>
            <a:off x="2789238" y="3721100"/>
            <a:ext cx="3429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78863" name="Line 15"/>
          <p:cNvSpPr>
            <a:spLocks noChangeAspect="1" noChangeShapeType="1"/>
          </p:cNvSpPr>
          <p:nvPr/>
        </p:nvSpPr>
        <p:spPr bwMode="auto">
          <a:xfrm flipH="1" flipV="1">
            <a:off x="2789238" y="3721100"/>
            <a:ext cx="68262" cy="206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lg" len="lg"/>
          </a:ln>
          <a:effectLst>
            <a:outerShdw blurRad="63500" dist="40161" dir="1106097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+mn-ea"/>
            </a:endParaRPr>
          </a:p>
        </p:txBody>
      </p:sp>
      <p:sp>
        <p:nvSpPr>
          <p:cNvPr id="78864" name="Line 16"/>
          <p:cNvSpPr>
            <a:spLocks noChangeAspect="1" noChangeShapeType="1"/>
          </p:cNvSpPr>
          <p:nvPr/>
        </p:nvSpPr>
        <p:spPr bwMode="auto">
          <a:xfrm flipH="1" flipV="1">
            <a:off x="3132138" y="3721100"/>
            <a:ext cx="68262" cy="206375"/>
          </a:xfrm>
          <a:prstGeom prst="line">
            <a:avLst/>
          </a:prstGeom>
          <a:noFill/>
          <a:ln w="38100">
            <a:solidFill>
              <a:srgbClr val="FFFFFF">
                <a:alpha val="50000"/>
              </a:srgbClr>
            </a:solidFill>
            <a:round/>
            <a:headEnd/>
            <a:tailEnd type="stealth" w="lg" len="lg"/>
          </a:ln>
          <a:effectLst>
            <a:outerShdw blurRad="63500" dist="40161" dir="1106097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+mn-ea"/>
            </a:endParaRPr>
          </a:p>
        </p:txBody>
      </p:sp>
      <p:sp>
        <p:nvSpPr>
          <p:cNvPr id="103431" name="AutoShape 17"/>
          <p:cNvSpPr>
            <a:spLocks noChangeAspect="1" noChangeArrowheads="1"/>
          </p:cNvSpPr>
          <p:nvPr/>
        </p:nvSpPr>
        <p:spPr bwMode="auto">
          <a:xfrm>
            <a:off x="4229100" y="3205163"/>
            <a:ext cx="685800" cy="438150"/>
          </a:xfrm>
          <a:prstGeom prst="rightArrow">
            <a:avLst>
              <a:gd name="adj1" fmla="val 50000"/>
              <a:gd name="adj2" fmla="val 3913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3432" name="Picture 10" descr="Picture 1(2)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22860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Reset ParaView</a:t>
            </a:r>
          </a:p>
        </p:txBody>
      </p:sp>
      <p:pic>
        <p:nvPicPr>
          <p:cNvPr id="911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971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224950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Streamlines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Open disk_out_ref.ex2.  Load all variables.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Add stream tracer.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 </a:t>
            </a:r>
          </a:p>
        </p:txBody>
      </p:sp>
      <p:sp>
        <p:nvSpPr>
          <p:cNvPr id="107525" name="Picture 5"/>
          <p:cNvSpPr>
            <a:spLocks noChangeAspect="1" noChangeArrowheads="1"/>
          </p:cNvSpPr>
          <p:nvPr/>
        </p:nvSpPr>
        <p:spPr bwMode="auto">
          <a:xfrm>
            <a:off x="7489825" y="1600200"/>
            <a:ext cx="51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7529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562225"/>
            <a:ext cx="685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76600"/>
            <a:ext cx="1336431" cy="457200"/>
          </a:xfrm>
          <a:prstGeom prst="rect">
            <a:avLst/>
          </a:prstGeom>
        </p:spPr>
      </p:pic>
      <p:pic>
        <p:nvPicPr>
          <p:cNvPr id="9" name="Picture 8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1336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Streamlines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Open disk_out_ref.ex2.  Load all variables.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Add stream tracer.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From the quick launch, select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Tube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  <p:sp>
        <p:nvSpPr>
          <p:cNvPr id="107525" name="Picture 5"/>
          <p:cNvSpPr>
            <a:spLocks noChangeAspect="1" noChangeArrowheads="1"/>
          </p:cNvSpPr>
          <p:nvPr/>
        </p:nvSpPr>
        <p:spPr bwMode="auto">
          <a:xfrm>
            <a:off x="7489825" y="1600200"/>
            <a:ext cx="51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7529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562225"/>
            <a:ext cx="685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76600"/>
            <a:ext cx="1336431" cy="457200"/>
          </a:xfrm>
          <a:prstGeom prst="rect">
            <a:avLst/>
          </a:prstGeom>
        </p:spPr>
      </p:pic>
      <p:pic>
        <p:nvPicPr>
          <p:cNvPr id="11" name="Picture 10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133600"/>
            <a:ext cx="1336431" cy="457200"/>
          </a:xfrm>
          <a:prstGeom prst="rect">
            <a:avLst/>
          </a:prstGeom>
        </p:spPr>
      </p:pic>
      <p:pic>
        <p:nvPicPr>
          <p:cNvPr id="12" name="Picture 11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419600"/>
            <a:ext cx="133643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698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Getting Fancy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 algn="just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Select StreamTracer1.</a:t>
            </a:r>
          </a:p>
          <a:p>
            <a:pPr marL="781050" indent="-609600" algn="just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Add glyph filter.</a:t>
            </a:r>
          </a:p>
          <a:p>
            <a:pPr marL="781050" indent="-609600" algn="just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Change Vectors to V.</a:t>
            </a:r>
          </a:p>
          <a:p>
            <a:pPr marL="781050" indent="-609600" algn="just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Change Glyph Type to Cone.</a:t>
            </a:r>
          </a:p>
          <a:p>
            <a:pPr marL="781050" indent="-609600" algn="just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endParaRPr lang="en-US" smtClean="0">
              <a:ea typeface="ＭＳ Ｐゴシック" pitchFamily="-107" charset="-128"/>
            </a:endParaRPr>
          </a:p>
        </p:txBody>
      </p:sp>
      <p:pic>
        <p:nvPicPr>
          <p:cNvPr id="10957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1981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9624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Getting Answers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Where is the air moving the fastest?  Near the disk or away from it?  At the center of the disk or near its edges?</a:t>
            </a:r>
          </a:p>
          <a:p>
            <a:r>
              <a:rPr lang="en-US" smtClean="0">
                <a:ea typeface="ＭＳ Ｐゴシック" pitchFamily="-107" charset="-128"/>
              </a:rPr>
              <a:t>Which way is the plate spinning?</a:t>
            </a:r>
          </a:p>
          <a:p>
            <a:r>
              <a:rPr lang="en-US" smtClean="0">
                <a:ea typeface="ＭＳ Ｐゴシック" pitchFamily="-107" charset="-128"/>
              </a:rPr>
              <a:t>At the surface of the disk, is air moving toward the center or away from it?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Reset ParaView</a:t>
            </a:r>
          </a:p>
        </p:txBody>
      </p:sp>
      <p:pic>
        <p:nvPicPr>
          <p:cNvPr id="911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971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85368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Data Analysis Filters</a:t>
            </a:r>
            <a:endParaRPr lang="en-US" dirty="0"/>
          </a:p>
        </p:txBody>
      </p:sp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1524000" y="1600200"/>
            <a:ext cx="6172200" cy="3762056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rgbClr val="00000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3000">
                <a:solidFill>
                  <a:srgbClr val="000000"/>
                </a:solidFill>
                <a:latin typeface="+mn-lt"/>
                <a:ea typeface="ＭＳ Ｐゴシック" charset="-128"/>
              </a:defRPr>
            </a:lvl2pPr>
            <a:lvl3pPr marL="1085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charset="-128"/>
              </a:defRPr>
            </a:lvl3pPr>
            <a:lvl4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400">
                <a:solidFill>
                  <a:srgbClr val="000000"/>
                </a:solidFill>
                <a:latin typeface="+mn-lt"/>
                <a:ea typeface="ＭＳ Ｐゴシック" charset="-128"/>
              </a:defRPr>
            </a:lvl4pPr>
            <a:lvl5pPr marL="19431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5pPr>
            <a:lvl6pPr marL="24003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6pPr>
            <a:lvl7pPr marL="28575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7pPr>
            <a:lvl8pPr marL="33147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8pPr>
            <a:lvl9pPr marL="3771900" indent="-1143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rgbClr val="000000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sz="2800" dirty="0" smtClean="0">
                <a:ea typeface="ＭＳ Ｐゴシック" pitchFamily="-107" charset="-128"/>
              </a:rPr>
              <a:t>Extract Selection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sz="2800" dirty="0" smtClean="0">
                <a:ea typeface="ＭＳ Ｐゴシック" pitchFamily="-107" charset="-128"/>
              </a:rPr>
              <a:t>Plot Global Variables Over Time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sz="2800" dirty="0" smtClean="0">
                <a:ea typeface="ＭＳ Ｐゴシック" pitchFamily="-107" charset="-128"/>
              </a:rPr>
              <a:t>Plot Over Line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sz="2800" dirty="0" smtClean="0">
                <a:ea typeface="ＭＳ Ｐゴシック" pitchFamily="-107" charset="-128"/>
              </a:rPr>
              <a:t>Plot Selection Over Time</a:t>
            </a:r>
          </a:p>
          <a:p>
            <a:pPr>
              <a:lnSpc>
                <a:spcPct val="90000"/>
              </a:lnSpc>
              <a:spcBef>
                <a:spcPct val="100000"/>
              </a:spcBef>
              <a:buFontTx/>
              <a:buNone/>
            </a:pPr>
            <a:r>
              <a:rPr lang="en-US" sz="2800" dirty="0" smtClean="0">
                <a:ea typeface="ＭＳ Ｐゴシック" pitchFamily="-107" charset="-128"/>
              </a:rPr>
              <a:t>Probe Location</a:t>
            </a:r>
          </a:p>
        </p:txBody>
      </p:sp>
      <p:pic>
        <p:nvPicPr>
          <p:cNvPr id="4" name="Picture 3" descr="pqExtractSelection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24000"/>
            <a:ext cx="676656" cy="676656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4724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2317242"/>
            <a:ext cx="6858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124200"/>
            <a:ext cx="685800" cy="6379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3922014"/>
            <a:ext cx="70384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62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Plotting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Open disk_out_ref.ex2.  Load all </a:t>
            </a:r>
            <a:r>
              <a:rPr lang="en-US" dirty="0" smtClean="0">
                <a:ea typeface="ＭＳ Ｐゴシック" pitchFamily="-107" charset="-128"/>
              </a:rPr>
              <a:t>variables.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Clip,      uncheck,                   ,</a:t>
            </a:r>
            <a:endParaRPr lang="en-US" dirty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Select disk_out_ref.ex2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Add Plot Over Line filter.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514600"/>
            <a:ext cx="6286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590800"/>
            <a:ext cx="2057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pp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7400"/>
            <a:ext cx="1336431" cy="457200"/>
          </a:xfrm>
          <a:prstGeom prst="rect">
            <a:avLst/>
          </a:prstGeom>
        </p:spPr>
      </p:pic>
      <p:pic>
        <p:nvPicPr>
          <p:cNvPr id="11" name="Picture 10" descr="App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667000"/>
            <a:ext cx="1336431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657600"/>
            <a:ext cx="685800" cy="6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311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Introduction</a:t>
            </a:r>
          </a:p>
        </p:txBody>
      </p:sp>
      <p:sp>
        <p:nvSpPr>
          <p:cNvPr id="21507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171450"/>
            <a:endParaRPr lang="en-US" smtClean="0">
              <a:ea typeface="ＭＳ Ｐゴシック" pitchFamily="-107" charset="-128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7086600" y="5562600"/>
            <a:ext cx="2057400" cy="1295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3D Widgets</a:t>
            </a:r>
          </a:p>
        </p:txBody>
      </p:sp>
      <p:pic>
        <p:nvPicPr>
          <p:cNvPr id="115715" name="Picture 4" descr="LinePlot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828800"/>
            <a:ext cx="64008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LinePlot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552574"/>
            <a:ext cx="8412480" cy="5257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Plotting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Open disk_out_ref.ex2.  Load all </a:t>
            </a:r>
            <a:r>
              <a:rPr lang="en-US" dirty="0" smtClean="0">
                <a:ea typeface="ＭＳ Ｐゴシック" pitchFamily="-107" charset="-128"/>
              </a:rPr>
              <a:t>variables.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Clip,      uncheck,                   ,</a:t>
            </a:r>
            <a:endParaRPr lang="en-US" dirty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Select disk_out_ref.ex2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Add Plot Over Line filter.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Once line is satisfactorily located,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514600"/>
            <a:ext cx="6286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590800"/>
            <a:ext cx="20574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pp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7400"/>
            <a:ext cx="1336431" cy="457200"/>
          </a:xfrm>
          <a:prstGeom prst="rect">
            <a:avLst/>
          </a:prstGeom>
        </p:spPr>
      </p:pic>
      <p:pic>
        <p:nvPicPr>
          <p:cNvPr id="11" name="Picture 10" descr="App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667000"/>
            <a:ext cx="1336431" cy="457200"/>
          </a:xfrm>
          <a:prstGeom prst="rect">
            <a:avLst/>
          </a:prstGeom>
        </p:spPr>
      </p:pic>
      <p:pic>
        <p:nvPicPr>
          <p:cNvPr id="9" name="Picture 8" descr="Appl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419600"/>
            <a:ext cx="1336431" cy="457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657600"/>
            <a:ext cx="685800" cy="6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031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Interacting with Plots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Left, middle, right buttons to pan, zoom.</a:t>
            </a:r>
          </a:p>
          <a:p>
            <a:r>
              <a:rPr lang="en-US" dirty="0" smtClean="0">
                <a:ea typeface="ＭＳ Ｐゴシック" pitchFamily="-107" charset="-128"/>
              </a:rPr>
              <a:t>Mouse wheel to zoom.</a:t>
            </a:r>
          </a:p>
          <a:p>
            <a:r>
              <a:rPr lang="en-US" dirty="0" smtClean="0">
                <a:ea typeface="ＭＳ Ｐゴシック" pitchFamily="-107" charset="-128"/>
              </a:rPr>
              <a:t>Reset view to plot ranges.</a:t>
            </a:r>
          </a:p>
        </p:txBody>
      </p:sp>
      <p:pic>
        <p:nvPicPr>
          <p:cNvPr id="1198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2667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Plots are Views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Move them like Views.</a:t>
            </a:r>
          </a:p>
          <a:p>
            <a:r>
              <a:rPr lang="en-US" smtClean="0">
                <a:ea typeface="ＭＳ Ｐゴシック" pitchFamily="-107" charset="-128"/>
              </a:rPr>
              <a:t>Save screenshots.</a:t>
            </a:r>
            <a:endParaRPr lang="en-US" dirty="0" smtClean="0">
              <a:ea typeface="ＭＳ Ｐゴシック" pitchFamily="-107" charset="-128"/>
            </a:endParaRPr>
          </a:p>
        </p:txBody>
      </p:sp>
      <p:pic>
        <p:nvPicPr>
          <p:cNvPr id="121861" name="Picture 7" descr="PlotViewOption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819400"/>
            <a:ext cx="44196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743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PlotDisplayTa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43200"/>
            <a:ext cx="2743200" cy="377969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Adjusting Plots</a:t>
            </a:r>
          </a:p>
        </p:txBody>
      </p:sp>
      <p:sp>
        <p:nvSpPr>
          <p:cNvPr id="1239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In Display tab, turn off all variables except Temp and Pres.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Select </a:t>
            </a:r>
            <a:r>
              <a:rPr lang="en-US" dirty="0" err="1" smtClean="0">
                <a:ea typeface="ＭＳ Ｐゴシック" pitchFamily="-107" charset="-128"/>
              </a:rPr>
              <a:t>Pres</a:t>
            </a:r>
            <a:r>
              <a:rPr lang="en-US" dirty="0" smtClean="0">
                <a:ea typeface="ＭＳ Ｐゴシック" pitchFamily="-107" charset="-128"/>
              </a:rPr>
              <a:t> in the Display tab.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Chart Axis to Bottom – Right.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Verify the relationship between temperature and pressure.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Histogram / Bar Chart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Select disk_out_ref.ex2.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Filters → Data Analysis → Histogram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scalars to Temp.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  <p:pic>
        <p:nvPicPr>
          <p:cNvPr id="12800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9906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766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Geometry Representations</a:t>
            </a:r>
          </a:p>
        </p:txBody>
      </p:sp>
      <p:pic>
        <p:nvPicPr>
          <p:cNvPr id="130051" name="Picture 4" descr="Re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1905000"/>
            <a:ext cx="175577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2" name="Text Box 9"/>
          <p:cNvSpPr txBox="1">
            <a:spLocks noChangeArrowheads="1"/>
          </p:cNvSpPr>
          <p:nvPr/>
        </p:nvSpPr>
        <p:spPr bwMode="auto">
          <a:xfrm>
            <a:off x="477838" y="4679950"/>
            <a:ext cx="946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Points</a:t>
            </a:r>
          </a:p>
        </p:txBody>
      </p:sp>
      <p:pic>
        <p:nvPicPr>
          <p:cNvPr id="130053" name="Picture 5" descr="Re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2775" y="1905000"/>
            <a:ext cx="175577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4" name="Text Box 10"/>
          <p:cNvSpPr txBox="1">
            <a:spLocks noChangeArrowheads="1"/>
          </p:cNvSpPr>
          <p:nvPr/>
        </p:nvSpPr>
        <p:spPr bwMode="auto">
          <a:xfrm>
            <a:off x="2009775" y="4679950"/>
            <a:ext cx="15033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Wireframe</a:t>
            </a:r>
          </a:p>
        </p:txBody>
      </p:sp>
      <p:pic>
        <p:nvPicPr>
          <p:cNvPr id="130055" name="Picture 6" descr="Re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2525" y="1905000"/>
            <a:ext cx="1755775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6" name="Text Box 11"/>
          <p:cNvSpPr txBox="1">
            <a:spLocks noChangeArrowheads="1"/>
          </p:cNvSpPr>
          <p:nvPr/>
        </p:nvSpPr>
        <p:spPr bwMode="auto">
          <a:xfrm>
            <a:off x="4013200" y="4679950"/>
            <a:ext cx="11144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Surface</a:t>
            </a:r>
          </a:p>
        </p:txBody>
      </p:sp>
      <p:pic>
        <p:nvPicPr>
          <p:cNvPr id="130057" name="Picture 7" descr="Re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2275" y="1905000"/>
            <a:ext cx="1755775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8" name="Text Box 12"/>
          <p:cNvSpPr txBox="1">
            <a:spLocks noChangeArrowheads="1"/>
          </p:cNvSpPr>
          <p:nvPr/>
        </p:nvSpPr>
        <p:spPr bwMode="auto">
          <a:xfrm>
            <a:off x="5607050" y="4679950"/>
            <a:ext cx="1547813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Surface</a:t>
            </a:r>
          </a:p>
          <a:p>
            <a:pPr algn="ctr"/>
            <a:r>
              <a:rPr lang="en-US"/>
              <a:t>with Edges</a:t>
            </a:r>
          </a:p>
        </p:txBody>
      </p:sp>
      <p:pic>
        <p:nvPicPr>
          <p:cNvPr id="130059" name="Picture 8" descr="Re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12025" y="1905000"/>
            <a:ext cx="1755775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60" name="Text Box 13"/>
          <p:cNvSpPr txBox="1">
            <a:spLocks noChangeArrowheads="1"/>
          </p:cNvSpPr>
          <p:nvPr/>
        </p:nvSpPr>
        <p:spPr bwMode="auto">
          <a:xfrm>
            <a:off x="7607300" y="4679950"/>
            <a:ext cx="11668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Volume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Reset ParaView</a:t>
            </a:r>
          </a:p>
        </p:txBody>
      </p:sp>
      <p:pic>
        <p:nvPicPr>
          <p:cNvPr id="911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971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8630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Volume Rendering +</a:t>
            </a:r>
            <a:br>
              <a:rPr lang="en-US" dirty="0" smtClean="0">
                <a:ea typeface="ＭＳ Ｐゴシック" pitchFamily="-107" charset="-128"/>
              </a:rPr>
            </a:br>
            <a:r>
              <a:rPr lang="en-US" dirty="0" smtClean="0">
                <a:ea typeface="ＭＳ Ｐゴシック" pitchFamily="-107" charset="-128"/>
              </a:rPr>
              <a:t> Surface Geometry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Open disk_out_ref.ex2.  Load all </a:t>
            </a:r>
            <a:r>
              <a:rPr lang="en-US" dirty="0" smtClean="0">
                <a:ea typeface="ＭＳ Ｐゴシック" pitchFamily="-107" charset="-128"/>
              </a:rPr>
              <a:t>variables.</a:t>
            </a:r>
            <a:endParaRPr lang="en-US" dirty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variable viewed to Temp.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representation to Volume.</a:t>
            </a:r>
          </a:p>
        </p:txBody>
      </p:sp>
      <p:pic>
        <p:nvPicPr>
          <p:cNvPr id="7" name="Picture 6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7400"/>
            <a:ext cx="133643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6780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Volume Rendering +</a:t>
            </a:r>
            <a:br>
              <a:rPr lang="en-US" dirty="0" smtClean="0">
                <a:ea typeface="ＭＳ Ｐゴシック" pitchFamily="-107" charset="-128"/>
              </a:rPr>
            </a:br>
            <a:r>
              <a:rPr lang="en-US" dirty="0" smtClean="0">
                <a:ea typeface="ＭＳ Ｐゴシック" pitchFamily="-107" charset="-128"/>
              </a:rPr>
              <a:t> Surface Geometry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Open disk_out_ref.ex2.  Load all </a:t>
            </a:r>
            <a:r>
              <a:rPr lang="en-US" dirty="0" smtClean="0">
                <a:ea typeface="ＭＳ Ｐゴシック" pitchFamily="-107" charset="-128"/>
              </a:rPr>
              <a:t>variables.</a:t>
            </a:r>
            <a:endParaRPr lang="en-US" dirty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variable viewed to Temp.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representation to Volume.</a:t>
            </a:r>
          </a:p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Add stream tracer.</a:t>
            </a:r>
          </a:p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Optional: Add tubes and glyphs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733800"/>
            <a:ext cx="6858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7400"/>
            <a:ext cx="1336431" cy="457200"/>
          </a:xfrm>
          <a:prstGeom prst="rect">
            <a:avLst/>
          </a:prstGeom>
        </p:spPr>
      </p:pic>
      <p:pic>
        <p:nvPicPr>
          <p:cNvPr id="8" name="Picture 7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810000"/>
            <a:ext cx="133643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339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What is ParaView?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7" charset="-128"/>
              </a:rPr>
              <a:t>An open-source, scalable, multi-platform visualization application.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7" charset="-128"/>
              </a:rPr>
              <a:t>Support for distributed computation models to process large data sets.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7" charset="-128"/>
              </a:rPr>
              <a:t>An open, flexible, and intuitive user interface.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7" charset="-128"/>
              </a:rPr>
              <a:t>An extensible, modular architecture based on open standards.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7" charset="-128"/>
              </a:rPr>
              <a:t>A flexible BSD</a:t>
            </a:r>
            <a:r>
              <a:rPr lang="en-US" dirty="0">
                <a:ea typeface="ＭＳ Ｐゴシック" pitchFamily="-107" charset="-128"/>
              </a:rPr>
              <a:t> </a:t>
            </a:r>
            <a:r>
              <a:rPr lang="en-US" dirty="0" smtClean="0">
                <a:ea typeface="ＭＳ Ｐゴシック" pitchFamily="-107" charset="-128"/>
              </a:rPr>
              <a:t>3 Clause license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7" charset="-128"/>
              </a:rPr>
              <a:t>Commercial maintenance and support.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391400" y="5791200"/>
            <a:ext cx="1752600" cy="1066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61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Transfer Function Editor</a:t>
            </a:r>
          </a:p>
        </p:txBody>
      </p:sp>
      <p:sp>
        <p:nvSpPr>
          <p:cNvPr id="136195" name="Line 7"/>
          <p:cNvSpPr>
            <a:spLocks noChangeShapeType="1"/>
          </p:cNvSpPr>
          <p:nvPr/>
        </p:nvSpPr>
        <p:spPr bwMode="auto">
          <a:xfrm>
            <a:off x="1676400" y="4114800"/>
            <a:ext cx="21336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pic>
        <p:nvPicPr>
          <p:cNvPr id="13619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733800"/>
            <a:ext cx="6858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olorMapEdit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46363"/>
            <a:ext cx="3733800" cy="523543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Reset ParaView</a:t>
            </a:r>
          </a:p>
        </p:txBody>
      </p:sp>
      <p:pic>
        <p:nvPicPr>
          <p:cNvPr id="13824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971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Loading Data with Time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Open the file can.ex2.</a:t>
            </a: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Select all variables.</a:t>
            </a: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smtClean="0">
                <a:ea typeface="ＭＳ Ｐゴシック" pitchFamily="-107" charset="-128"/>
              </a:rPr>
              <a:t> </a:t>
            </a:r>
          </a:p>
        </p:txBody>
      </p:sp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2209800"/>
            <a:ext cx="3317875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4" name="Line 6"/>
          <p:cNvSpPr>
            <a:spLocks noChangeShapeType="1"/>
          </p:cNvSpPr>
          <p:nvPr/>
        </p:nvSpPr>
        <p:spPr bwMode="auto">
          <a:xfrm>
            <a:off x="5013325" y="2438400"/>
            <a:ext cx="6858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pic>
        <p:nvPicPr>
          <p:cNvPr id="140295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276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6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3886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Appl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7432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Animation Toolbar</a:t>
            </a:r>
          </a:p>
        </p:txBody>
      </p:sp>
      <p:grpSp>
        <p:nvGrpSpPr>
          <p:cNvPr id="142339" name="Group 5"/>
          <p:cNvGrpSpPr>
            <a:grpSpLocks/>
          </p:cNvGrpSpPr>
          <p:nvPr/>
        </p:nvGrpSpPr>
        <p:grpSpPr bwMode="auto">
          <a:xfrm>
            <a:off x="225425" y="2819400"/>
            <a:ext cx="8693150" cy="1225550"/>
            <a:chOff x="0" y="1638"/>
            <a:chExt cx="5476" cy="772"/>
          </a:xfrm>
        </p:grpSpPr>
        <p:pic>
          <p:nvPicPr>
            <p:cNvPr id="142340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70" y="2076"/>
              <a:ext cx="5021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2341" name="Text Box 7"/>
            <p:cNvSpPr txBox="1">
              <a:spLocks noChangeArrowheads="1"/>
            </p:cNvSpPr>
            <p:nvPr/>
          </p:nvSpPr>
          <p:spPr bwMode="auto">
            <a:xfrm>
              <a:off x="0" y="1638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First</a:t>
              </a:r>
            </a:p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Frame</a:t>
              </a:r>
            </a:p>
          </p:txBody>
        </p:sp>
        <p:sp>
          <p:nvSpPr>
            <p:cNvPr id="142342" name="Text Box 8"/>
            <p:cNvSpPr txBox="1">
              <a:spLocks noChangeArrowheads="1"/>
            </p:cNvSpPr>
            <p:nvPr/>
          </p:nvSpPr>
          <p:spPr bwMode="auto">
            <a:xfrm>
              <a:off x="517" y="1638"/>
              <a:ext cx="67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Previous</a:t>
              </a:r>
            </a:p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Frame</a:t>
              </a:r>
            </a:p>
          </p:txBody>
        </p:sp>
        <p:sp>
          <p:nvSpPr>
            <p:cNvPr id="142343" name="Text Box 9"/>
            <p:cNvSpPr txBox="1">
              <a:spLocks noChangeArrowheads="1"/>
            </p:cNvSpPr>
            <p:nvPr/>
          </p:nvSpPr>
          <p:spPr bwMode="auto">
            <a:xfrm>
              <a:off x="1178" y="1725"/>
              <a:ext cx="3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Play</a:t>
              </a:r>
            </a:p>
          </p:txBody>
        </p:sp>
        <p:sp>
          <p:nvSpPr>
            <p:cNvPr id="142344" name="Text Box 10"/>
            <p:cNvSpPr txBox="1">
              <a:spLocks noChangeArrowheads="1"/>
            </p:cNvSpPr>
            <p:nvPr/>
          </p:nvSpPr>
          <p:spPr bwMode="auto">
            <a:xfrm>
              <a:off x="1559" y="1638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Next</a:t>
              </a:r>
            </a:p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Frame</a:t>
              </a:r>
            </a:p>
          </p:txBody>
        </p:sp>
        <p:sp>
          <p:nvSpPr>
            <p:cNvPr id="142345" name="Text Box 11"/>
            <p:cNvSpPr txBox="1">
              <a:spLocks noChangeArrowheads="1"/>
            </p:cNvSpPr>
            <p:nvPr/>
          </p:nvSpPr>
          <p:spPr bwMode="auto">
            <a:xfrm>
              <a:off x="2076" y="1638"/>
              <a:ext cx="53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Last</a:t>
              </a:r>
            </a:p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Frame</a:t>
              </a:r>
            </a:p>
          </p:txBody>
        </p:sp>
        <p:sp>
          <p:nvSpPr>
            <p:cNvPr id="142346" name="Text Box 12"/>
            <p:cNvSpPr txBox="1">
              <a:spLocks noChangeArrowheads="1"/>
            </p:cNvSpPr>
            <p:nvPr/>
          </p:nvSpPr>
          <p:spPr bwMode="auto">
            <a:xfrm>
              <a:off x="2592" y="1638"/>
              <a:ext cx="7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Loop</a:t>
              </a:r>
            </a:p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Animation</a:t>
              </a:r>
            </a:p>
          </p:txBody>
        </p:sp>
        <p:sp>
          <p:nvSpPr>
            <p:cNvPr id="142347" name="Text Box 13"/>
            <p:cNvSpPr txBox="1">
              <a:spLocks noChangeArrowheads="1"/>
            </p:cNvSpPr>
            <p:nvPr/>
          </p:nvSpPr>
          <p:spPr bwMode="auto">
            <a:xfrm>
              <a:off x="3840" y="1638"/>
              <a:ext cx="5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Current</a:t>
              </a:r>
            </a:p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Time</a:t>
              </a:r>
            </a:p>
          </p:txBody>
        </p:sp>
        <p:sp>
          <p:nvSpPr>
            <p:cNvPr id="142348" name="Text Box 14"/>
            <p:cNvSpPr txBox="1">
              <a:spLocks noChangeArrowheads="1"/>
            </p:cNvSpPr>
            <p:nvPr/>
          </p:nvSpPr>
          <p:spPr bwMode="auto">
            <a:xfrm>
              <a:off x="4704" y="1638"/>
              <a:ext cx="77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Current</a:t>
              </a:r>
            </a:p>
            <a:p>
              <a:pPr algn="ctr" eaLnBrk="1" hangingPunct="1"/>
              <a:r>
                <a:rPr lang="en-US" sz="1800">
                  <a:solidFill>
                    <a:srgbClr val="FF0000"/>
                  </a:solidFill>
                  <a:latin typeface="Arial" charset="0"/>
                </a:rPr>
                <a:t>Time Step</a:t>
              </a:r>
            </a:p>
          </p:txBody>
        </p:sp>
        <p:sp>
          <p:nvSpPr>
            <p:cNvPr id="142349" name="Line 15"/>
            <p:cNvSpPr>
              <a:spLocks noChangeShapeType="1"/>
            </p:cNvSpPr>
            <p:nvPr/>
          </p:nvSpPr>
          <p:spPr bwMode="auto">
            <a:xfrm>
              <a:off x="240" y="2016"/>
              <a:ext cx="384" cy="19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350" name="Line 16"/>
            <p:cNvSpPr>
              <a:spLocks noChangeShapeType="1"/>
            </p:cNvSpPr>
            <p:nvPr/>
          </p:nvSpPr>
          <p:spPr bwMode="auto">
            <a:xfrm>
              <a:off x="864" y="2016"/>
              <a:ext cx="144" cy="19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351" name="Line 17"/>
            <p:cNvSpPr>
              <a:spLocks noChangeShapeType="1"/>
            </p:cNvSpPr>
            <p:nvPr/>
          </p:nvSpPr>
          <p:spPr bwMode="auto">
            <a:xfrm>
              <a:off x="1392" y="1968"/>
              <a:ext cx="0" cy="24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352" name="Line 18"/>
            <p:cNvSpPr>
              <a:spLocks noChangeShapeType="1"/>
            </p:cNvSpPr>
            <p:nvPr/>
          </p:nvSpPr>
          <p:spPr bwMode="auto">
            <a:xfrm flipH="1">
              <a:off x="1776" y="2016"/>
              <a:ext cx="48" cy="144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353" name="Line 19"/>
            <p:cNvSpPr>
              <a:spLocks noChangeShapeType="1"/>
            </p:cNvSpPr>
            <p:nvPr/>
          </p:nvSpPr>
          <p:spPr bwMode="auto">
            <a:xfrm flipH="1">
              <a:off x="2160" y="2016"/>
              <a:ext cx="144" cy="144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354" name="Line 20"/>
            <p:cNvSpPr>
              <a:spLocks noChangeShapeType="1"/>
            </p:cNvSpPr>
            <p:nvPr/>
          </p:nvSpPr>
          <p:spPr bwMode="auto">
            <a:xfrm flipH="1">
              <a:off x="2544" y="2016"/>
              <a:ext cx="432" cy="144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355" name="Line 21"/>
            <p:cNvSpPr>
              <a:spLocks noChangeShapeType="1"/>
            </p:cNvSpPr>
            <p:nvPr/>
          </p:nvSpPr>
          <p:spPr bwMode="auto">
            <a:xfrm>
              <a:off x="4128" y="2016"/>
              <a:ext cx="0" cy="19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2356" name="Line 22"/>
            <p:cNvSpPr>
              <a:spLocks noChangeShapeType="1"/>
            </p:cNvSpPr>
            <p:nvPr/>
          </p:nvSpPr>
          <p:spPr bwMode="auto">
            <a:xfrm>
              <a:off x="5040" y="2016"/>
              <a:ext cx="0" cy="192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Animation Pitfall</a:t>
            </a: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Go to first time step.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Color by EQPS variable.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Turn on color legend.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Play     (or skip to last time step     ).</a:t>
            </a:r>
          </a:p>
        </p:txBody>
      </p:sp>
      <p:pic>
        <p:nvPicPr>
          <p:cNvPr id="14438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2743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3352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1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3352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Animation Pitfall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Go to first time step.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Color by EQPS variable.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Turn on color legend.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Play     (or skip to last time step     ).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Fix with Rescale to Data Range.</a:t>
            </a:r>
          </a:p>
        </p:txBody>
      </p:sp>
      <p:pic>
        <p:nvPicPr>
          <p:cNvPr id="146436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2743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3352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3352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0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67600" y="39624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Range Workarounds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 representative time and hit</a:t>
            </a:r>
          </a:p>
          <a:p>
            <a:r>
              <a:rPr lang="en-US" dirty="0" smtClean="0"/>
              <a:t>In </a:t>
            </a:r>
            <a:r>
              <a:rPr lang="en-US" dirty="0" smtClean="0">
                <a:latin typeface="Verdana"/>
                <a:cs typeface="Verdana"/>
              </a:rPr>
              <a:t>Settings</a:t>
            </a:r>
            <a:r>
              <a:rPr lang="en-US" dirty="0" smtClean="0"/>
              <a:t> change </a:t>
            </a:r>
            <a:r>
              <a:rPr lang="en-US" dirty="0" smtClean="0">
                <a:latin typeface="Verdana"/>
                <a:cs typeface="Verdana"/>
              </a:rPr>
              <a:t>On File Open </a:t>
            </a:r>
            <a:r>
              <a:rPr lang="en-US" dirty="0" smtClean="0"/>
              <a:t>to </a:t>
            </a:r>
            <a:r>
              <a:rPr lang="en-US" dirty="0" err="1" smtClean="0">
                <a:latin typeface="Verdana"/>
                <a:cs typeface="Verdana"/>
              </a:rPr>
              <a:t>Goto</a:t>
            </a:r>
            <a:r>
              <a:rPr lang="en-US" dirty="0" smtClean="0">
                <a:latin typeface="Verdana"/>
                <a:cs typeface="Verdana"/>
              </a:rPr>
              <a:t> last </a:t>
            </a:r>
            <a:r>
              <a:rPr lang="en-US" dirty="0" err="1" smtClean="0">
                <a:latin typeface="Verdana"/>
                <a:cs typeface="Verdana"/>
              </a:rPr>
              <a:t>timestep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16002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3124200"/>
            <a:ext cx="4191000" cy="36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642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Range Workarounds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color scale editor dialog</a:t>
            </a:r>
          </a:p>
          <a:p>
            <a:r>
              <a:rPr lang="en-US" dirty="0" smtClean="0"/>
              <a:t>Set a custom range.</a:t>
            </a:r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1676400"/>
            <a:ext cx="457200" cy="39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olorMapEdi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2667000"/>
            <a:ext cx="3733800" cy="52354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5867400" y="4038600"/>
            <a:ext cx="457200" cy="381000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 w="5715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4351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Range Workarounds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 color scale editor dialog</a:t>
            </a:r>
          </a:p>
          <a:p>
            <a:r>
              <a:rPr lang="en-US" dirty="0" smtClean="0">
                <a:latin typeface="Verdana"/>
                <a:cs typeface="Verdana"/>
              </a:rPr>
              <a:t>Rescale to range over all </a:t>
            </a:r>
            <a:r>
              <a:rPr lang="en-US" dirty="0" err="1" smtClean="0">
                <a:latin typeface="Verdana"/>
                <a:cs typeface="Verdana"/>
              </a:rPr>
              <a:t>timesteps</a:t>
            </a:r>
            <a:endParaRPr lang="en-US" dirty="0">
              <a:latin typeface="Verdana"/>
              <a:cs typeface="Verdana"/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9400" y="1676400"/>
            <a:ext cx="457200" cy="39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olorMapEdi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2667000"/>
            <a:ext cx="3733800" cy="52354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867400" y="4343400"/>
            <a:ext cx="457200" cy="381000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 w="5715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640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Save Screenshot/Animation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Choose </a:t>
            </a:r>
            <a:r>
              <a:rPr lang="en-US" dirty="0" smtClean="0">
                <a:ea typeface="ＭＳ Ｐゴシック" pitchFamily="-107" charset="-128"/>
                <a:cs typeface="Verdana"/>
              </a:rPr>
              <a:t>File </a:t>
            </a:r>
            <a:r>
              <a:rPr lang="en-US" dirty="0" smtClean="0">
                <a:ea typeface="ＭＳ Ｐゴシック" pitchFamily="-107" charset="-128"/>
              </a:rPr>
              <a:t>→     </a:t>
            </a:r>
            <a:r>
              <a:rPr lang="en-US" dirty="0" smtClean="0">
                <a:ea typeface="ＭＳ Ｐゴシック" pitchFamily="-107" charset="-128"/>
                <a:cs typeface="Verdana"/>
              </a:rPr>
              <a:t>Save Screenshot…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Verdana"/>
              </a:rPr>
              <a:t>Complete the following dialogs to save an image.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  <a:cs typeface="Verdana"/>
              </a:rPr>
              <a:t>Chose File </a:t>
            </a:r>
            <a:r>
              <a:rPr lang="en-US" dirty="0" smtClean="0">
                <a:ea typeface="ＭＳ Ｐゴシック" pitchFamily="-107" charset="-128"/>
              </a:rPr>
              <a:t>→      Save Animation…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Complete the following dialogs to save a movie.</a:t>
            </a:r>
          </a:p>
        </p:txBody>
      </p:sp>
      <p:pic>
        <p:nvPicPr>
          <p:cNvPr id="2" name="Picture 1" descr="pqCaptureScreenshot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92" y="1524000"/>
            <a:ext cx="521208" cy="521208"/>
          </a:xfrm>
          <a:prstGeom prst="rect">
            <a:avLst/>
          </a:prstGeom>
        </p:spPr>
      </p:pic>
      <p:pic>
        <p:nvPicPr>
          <p:cNvPr id="3" name="Picture 2" descr="pqSaveAnimation2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92" y="3200400"/>
            <a:ext cx="521208" cy="52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0291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467600" y="6096000"/>
            <a:ext cx="1676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914400"/>
            <a:ext cx="3263900" cy="2498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1143000"/>
            <a:ext cx="2867117" cy="193754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96584" y="4386590"/>
            <a:ext cx="4471216" cy="2395210"/>
            <a:chOff x="3962400" y="4114800"/>
            <a:chExt cx="4471216" cy="23952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r="21764"/>
            <a:stretch/>
          </p:blipFill>
          <p:spPr>
            <a:xfrm>
              <a:off x="3962400" y="4114800"/>
              <a:ext cx="4471216" cy="21598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62400" y="6248400"/>
              <a:ext cx="379337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Renato N. Elias, NACAD/COPPE/UFRJ, Rio de </a:t>
              </a:r>
              <a:r>
                <a:rPr lang="en-US" sz="1100" dirty="0" err="1" smtClean="0"/>
                <a:t>Janerio</a:t>
              </a:r>
              <a:r>
                <a:rPr lang="en-US" sz="1100" dirty="0" smtClean="0"/>
                <a:t>, Brazil</a:t>
              </a:r>
              <a:endParaRPr lang="en-US" sz="11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6200" y="3505200"/>
            <a:ext cx="3048000" cy="3309610"/>
            <a:chOff x="685800" y="3200400"/>
            <a:chExt cx="3048000" cy="33096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5800" y="3200400"/>
              <a:ext cx="3048000" cy="3048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85800" y="6248400"/>
              <a:ext cx="24140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Swiss National Supercomputing Centre</a:t>
              </a:r>
              <a:endParaRPr lang="en-US" sz="11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35664" y="914400"/>
            <a:ext cx="3632136" cy="2623810"/>
            <a:chOff x="5029200" y="1143000"/>
            <a:chExt cx="3632136" cy="262381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29200" y="1143000"/>
              <a:ext cx="3632136" cy="23935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029200" y="3505200"/>
              <a:ext cx="27109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Jerry Clarke, US Army Research Laboratory</a:t>
              </a:r>
              <a:endParaRPr lang="en-US" sz="1100" dirty="0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3581400"/>
            <a:ext cx="2546773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39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Query-Based Selection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Open </a:t>
            </a:r>
            <a:r>
              <a:rPr lang="en-US" dirty="0" smtClean="0">
                <a:ea typeface="ＭＳ Ｐゴシック" pitchFamily="-107" charset="-128"/>
              </a:rPr>
              <a:t>can.ex2</a:t>
            </a:r>
            <a:r>
              <a:rPr lang="en-US" dirty="0">
                <a:ea typeface="ＭＳ Ｐゴシック" pitchFamily="-107" charset="-128"/>
              </a:rPr>
              <a:t>.  </a:t>
            </a:r>
            <a:r>
              <a:rPr lang="en-US" dirty="0" smtClean="0">
                <a:ea typeface="ＭＳ Ｐゴシック" pitchFamily="-107" charset="-128"/>
              </a:rPr>
              <a:t>All variables.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Go to last time step.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Edit </a:t>
            </a:r>
            <a:r>
              <a:rPr lang="en-US" dirty="0">
                <a:ea typeface="ＭＳ Ｐゴシック" pitchFamily="-107" charset="-128"/>
              </a:rPr>
              <a:t>→ </a:t>
            </a:r>
            <a:r>
              <a:rPr lang="en-US" dirty="0" smtClean="0">
                <a:ea typeface="ＭＳ Ｐゴシック" pitchFamily="-107" charset="-128"/>
              </a:rPr>
              <a:t>Find Data.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Top combo box: find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Cells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Next row: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EQPS</a:t>
            </a:r>
            <a:r>
              <a:rPr lang="en-US" dirty="0" smtClean="0">
                <a:ea typeface="ＭＳ Ｐゴシック" pitchFamily="-107" charset="-128"/>
              </a:rPr>
              <a:t>, is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&gt;=</a:t>
            </a:r>
            <a:r>
              <a:rPr lang="en-US" dirty="0" smtClean="0">
                <a:ea typeface="ＭＳ Ｐゴシック" pitchFamily="-107" charset="-128"/>
              </a:rPr>
              <a:t>, and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1.5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Click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Run Selection Query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133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600200"/>
            <a:ext cx="1336431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792" y="2743200"/>
            <a:ext cx="521208" cy="54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207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7391400" y="5791200"/>
            <a:ext cx="1752600" cy="1066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Query-Based Selection</a:t>
            </a:r>
            <a:endParaRPr lang="en-US" dirty="0"/>
          </a:p>
        </p:txBody>
      </p:sp>
      <p:pic>
        <p:nvPicPr>
          <p:cNvPr id="3" name="Picture 2" descr="Find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600200"/>
            <a:ext cx="804672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867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33400"/>
            <a:ext cx="27432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3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1295400"/>
            <a:ext cx="27432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Brush Selection</a:t>
            </a:r>
          </a:p>
        </p:txBody>
      </p:sp>
      <p:sp>
        <p:nvSpPr>
          <p:cNvPr id="148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524000"/>
            <a:ext cx="6781800" cy="4572000"/>
          </a:xfrm>
        </p:spPr>
        <p:txBody>
          <a:bodyPr/>
          <a:lstStyle/>
          <a:p>
            <a:pPr>
              <a:spcBef>
                <a:spcPct val="6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Surface Cell Selection (shortcut: s)</a:t>
            </a:r>
          </a:p>
          <a:p>
            <a:pPr>
              <a:spcBef>
                <a:spcPct val="6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Surface Point Selection</a:t>
            </a:r>
          </a:p>
          <a:p>
            <a:pPr>
              <a:spcBef>
                <a:spcPct val="6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Through Cell Selection</a:t>
            </a:r>
          </a:p>
          <a:p>
            <a:pPr>
              <a:spcBef>
                <a:spcPct val="6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Through Point Selection</a:t>
            </a:r>
          </a:p>
          <a:p>
            <a:pPr>
              <a:spcBef>
                <a:spcPct val="60000"/>
              </a:spcBef>
              <a:buFontTx/>
              <a:buNone/>
            </a:pPr>
            <a:r>
              <a:rPr lang="en-US" dirty="0" smtClean="0">
                <a:ea typeface="ＭＳ Ｐゴシック" pitchFamily="-107" charset="-128"/>
              </a:rPr>
              <a:t>Select Points (polygon)</a:t>
            </a:r>
          </a:p>
          <a:p>
            <a:pPr>
              <a:spcBef>
                <a:spcPct val="60000"/>
              </a:spcBef>
              <a:buNone/>
            </a:pPr>
            <a:r>
              <a:rPr lang="en-US" dirty="0" smtClean="0">
                <a:ea typeface="ＭＳ Ｐゴシック" pitchFamily="-107" charset="-128"/>
              </a:rPr>
              <a:t>Select Cells (polygon)</a:t>
            </a:r>
          </a:p>
          <a:p>
            <a:pPr>
              <a:spcBef>
                <a:spcPct val="60000"/>
              </a:spcBef>
              <a:buNone/>
            </a:pPr>
            <a:r>
              <a:rPr lang="en-US" dirty="0" smtClean="0">
                <a:ea typeface="ＭＳ Ｐゴシック" pitchFamily="-107" charset="-128"/>
              </a:rPr>
              <a:t>Block </a:t>
            </a:r>
            <a:r>
              <a:rPr lang="en-US" dirty="0">
                <a:ea typeface="ＭＳ Ｐゴシック" pitchFamily="-107" charset="-128"/>
              </a:rPr>
              <a:t>Selection (shortcut: b)</a:t>
            </a:r>
          </a:p>
          <a:p>
            <a:pPr>
              <a:spcBef>
                <a:spcPct val="60000"/>
              </a:spcBef>
              <a:buFontTx/>
              <a:buNone/>
            </a:pPr>
            <a:endParaRPr lang="en-US" dirty="0" smtClean="0">
              <a:ea typeface="ＭＳ Ｐゴシック" pitchFamily="-107" charset="-128"/>
            </a:endParaRPr>
          </a:p>
        </p:txBody>
      </p:sp>
      <p:pic>
        <p:nvPicPr>
          <p:cNvPr id="148486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3048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7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2999" y="38100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C:\Users\acbauer\Documents\EdwardsAFB\pqPolygonSelectSurfaceCell2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5410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cbauer\Documents\EdwardsAFB\pqPolygonSelectSurfacePoint2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4613274"/>
            <a:ext cx="685801" cy="6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qSelectBlock2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0202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Selections</a:t>
            </a:r>
          </a:p>
        </p:txBody>
      </p:sp>
      <p:sp>
        <p:nvSpPr>
          <p:cNvPr id="152579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Open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Find Data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Make various brush selections.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Observe results in the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Find Data</a:t>
            </a:r>
            <a:r>
              <a:rPr lang="en-US" dirty="0" smtClean="0">
                <a:ea typeface="ＭＳ Ｐゴシック" pitchFamily="-107" charset="-128"/>
              </a:rPr>
              <a:t> dialog box.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Play with the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Invert Selection </a:t>
            </a:r>
            <a:r>
              <a:rPr lang="en-US" dirty="0" smtClean="0">
                <a:ea typeface="ＭＳ Ｐゴシック" pitchFamily="-107" charset="-128"/>
              </a:rPr>
              <a:t>and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Show Frustum </a:t>
            </a:r>
            <a:r>
              <a:rPr lang="en-US" dirty="0" smtClean="0">
                <a:ea typeface="ＭＳ Ｐゴシック" pitchFamily="-107" charset="-128"/>
              </a:rPr>
              <a:t>options.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524000"/>
            <a:ext cx="521208" cy="5420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Frustum vs. Id Selections</a:t>
            </a:r>
          </a:p>
        </p:txBody>
      </p:sp>
      <p:sp>
        <p:nvSpPr>
          <p:cNvPr id="154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Make a Select Cells Through 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Turn on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Show Frustum </a:t>
            </a:r>
            <a:r>
              <a:rPr lang="en-US" dirty="0" smtClean="0">
                <a:ea typeface="ＭＳ Ｐゴシック" pitchFamily="-107" charset="-128"/>
              </a:rPr>
              <a:t>in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Find Data</a:t>
            </a:r>
            <a:r>
              <a:rPr lang="en-US" dirty="0" smtClean="0">
                <a:ea typeface="ＭＳ Ｐゴシック" pitchFamily="-107" charset="-128"/>
              </a:rPr>
              <a:t>.      Rotate 3D view.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Play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Hit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Freeze Selection </a:t>
            </a:r>
            <a:r>
              <a:rPr lang="en-US" dirty="0" smtClean="0">
                <a:ea typeface="ＭＳ Ｐゴシック" pitchFamily="-107" charset="-128"/>
              </a:rPr>
              <a:t>in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Find Data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Play </a:t>
            </a:r>
          </a:p>
        </p:txBody>
      </p:sp>
      <p:pic>
        <p:nvPicPr>
          <p:cNvPr id="154628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1600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276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4419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2667000"/>
            <a:ext cx="521208" cy="542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3810000"/>
            <a:ext cx="521208" cy="54205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Spreadsheet View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Split the view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In new view, click Spreadsheet View.</a:t>
            </a:r>
          </a:p>
          <a:p>
            <a:pPr marL="685800" indent="-514350">
              <a:buFontTx/>
              <a:buAutoNum type="arabicPeriod"/>
            </a:pPr>
            <a:endParaRPr lang="en-US" dirty="0" smtClean="0">
              <a:ea typeface="ＭＳ Ｐゴシック" pitchFamily="-107" charset="-128"/>
            </a:endParaRPr>
          </a:p>
        </p:txBody>
      </p:sp>
      <p:pic>
        <p:nvPicPr>
          <p:cNvPr id="155653" name="Picture 4" descr="pqSplitViewV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cbauer\Documents\EdwardsAFB\spreadshee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6" y="1676400"/>
            <a:ext cx="6210299" cy="506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4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Spreadsheet View</a:t>
            </a:r>
          </a:p>
        </p:txBody>
      </p:sp>
      <p:sp>
        <p:nvSpPr>
          <p:cNvPr id="156675" name="TextBox 18"/>
          <p:cNvSpPr txBox="1">
            <a:spLocks noChangeArrowheads="1"/>
          </p:cNvSpPr>
          <p:nvPr/>
        </p:nvSpPr>
        <p:spPr bwMode="auto">
          <a:xfrm>
            <a:off x="7715340" y="5334000"/>
            <a:ext cx="13668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Select items to show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56676" name="TextBox 20"/>
          <p:cNvSpPr txBox="1">
            <a:spLocks noChangeArrowheads="1"/>
          </p:cNvSpPr>
          <p:nvPr/>
        </p:nvSpPr>
        <p:spPr bwMode="auto">
          <a:xfrm>
            <a:off x="7634425" y="3670012"/>
            <a:ext cx="1447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Show only selection items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cxnSpLocks noChangeShapeType="1"/>
            <a:stCxn id="156679" idx="1"/>
          </p:cNvCxnSpPr>
          <p:nvPr/>
        </p:nvCxnSpPr>
        <p:spPr bwMode="auto">
          <a:xfrm flipH="1">
            <a:off x="3581400" y="2091531"/>
            <a:ext cx="4222439" cy="2510488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56679" name="TextBox 12"/>
          <p:cNvSpPr txBox="1">
            <a:spLocks noChangeArrowheads="1"/>
          </p:cNvSpPr>
          <p:nvPr/>
        </p:nvSpPr>
        <p:spPr bwMode="auto">
          <a:xfrm>
            <a:off x="7803839" y="1676400"/>
            <a:ext cx="11144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What is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shown in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the view</a:t>
            </a:r>
          </a:p>
        </p:txBody>
      </p:sp>
      <p:cxnSp>
        <p:nvCxnSpPr>
          <p:cNvPr id="23" name="Straight Arrow Connector 22"/>
          <p:cNvCxnSpPr>
            <a:cxnSpLocks noChangeShapeType="1"/>
            <a:stCxn id="156676" idx="1"/>
          </p:cNvCxnSpPr>
          <p:nvPr/>
        </p:nvCxnSpPr>
        <p:spPr bwMode="auto">
          <a:xfrm flipH="1">
            <a:off x="5410200" y="3962400"/>
            <a:ext cx="2224225" cy="639619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Straight Arrow Connector 24"/>
          <p:cNvCxnSpPr>
            <a:cxnSpLocks noChangeShapeType="1"/>
            <a:stCxn id="156683" idx="1"/>
          </p:cNvCxnSpPr>
          <p:nvPr/>
        </p:nvCxnSpPr>
        <p:spPr bwMode="auto">
          <a:xfrm flipH="1">
            <a:off x="4422775" y="3083650"/>
            <a:ext cx="3208337" cy="1518369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156683" name="TextBox 26"/>
          <p:cNvSpPr txBox="1">
            <a:spLocks noChangeArrowheads="1"/>
          </p:cNvSpPr>
          <p:nvPr/>
        </p:nvSpPr>
        <p:spPr bwMode="auto">
          <a:xfrm>
            <a:off x="7631112" y="2914581"/>
            <a:ext cx="15128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Attribute shown</a:t>
            </a:r>
          </a:p>
        </p:txBody>
      </p:sp>
      <p:cxnSp>
        <p:nvCxnSpPr>
          <p:cNvPr id="22" name="Straight Arrow Connector 21"/>
          <p:cNvCxnSpPr>
            <a:cxnSpLocks noChangeShapeType="1"/>
            <a:stCxn id="156675" idx="1"/>
          </p:cNvCxnSpPr>
          <p:nvPr/>
        </p:nvCxnSpPr>
        <p:spPr bwMode="auto">
          <a:xfrm flipH="1" flipV="1">
            <a:off x="5562600" y="4876800"/>
            <a:ext cx="2152740" cy="749588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7751300" y="4666819"/>
            <a:ext cx="13668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Show cell points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flipH="1" flipV="1">
            <a:off x="5791200" y="4800600"/>
            <a:ext cx="1960100" cy="241013"/>
          </a:xfrm>
          <a:prstGeom prst="straightConnector1">
            <a:avLst/>
          </a:prstGeom>
          <a:noFill/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5163413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Spreadsheet View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Split the view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In new view, click Spreadsheet View.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For Attribute, select Cell Data.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Find selected rows in spreadsheet.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Turn on Show only selected elements.</a:t>
            </a:r>
          </a:p>
        </p:txBody>
      </p:sp>
      <p:pic>
        <p:nvPicPr>
          <p:cNvPr id="158725" name="Picture 4" descr="pqSplitViewV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3962400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Selecting in Spreadsheet View</a:t>
            </a:r>
          </a:p>
        </p:txBody>
      </p:sp>
      <p:sp>
        <p:nvSpPr>
          <p:cNvPr id="160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Uncheck Show only selected elements.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Select a few rows in the spreadsheet.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Find selection in 3D view.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Click Cell Label tab in Selection Inspector.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Check Visible.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Label Mode to EQPS.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2133600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Labels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 typeface="+mj-lt"/>
              <a:buAutoNum type="arabicPeriod"/>
            </a:pPr>
            <a:r>
              <a:rPr lang="en-US" dirty="0" smtClean="0"/>
              <a:t>Select a few cells (not too many).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Open </a:t>
            </a:r>
            <a:r>
              <a:rPr lang="en-US" dirty="0" smtClean="0">
                <a:latin typeface="Verdana"/>
                <a:cs typeface="Verdana"/>
              </a:rPr>
              <a:t>Find Data</a:t>
            </a:r>
            <a:r>
              <a:rPr lang="en-US" dirty="0" smtClean="0"/>
              <a:t>.</a:t>
            </a:r>
          </a:p>
          <a:p>
            <a:pPr marL="685800" indent="-514350">
              <a:buFont typeface="+mj-lt"/>
              <a:buAutoNum type="arabicPeriod"/>
            </a:pPr>
            <a:r>
              <a:rPr lang="en-US" dirty="0" smtClean="0"/>
              <a:t>In the Labels chooser, select EQPS.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133600"/>
            <a:ext cx="521208" cy="54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27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7620000" y="5638800"/>
            <a:ext cx="1524000" cy="1219200"/>
          </a:xfrm>
          <a:prstGeom prst="rect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Current ParaView Usage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7" charset="-128"/>
              </a:rPr>
              <a:t>Used by academic, government, and commercial institutions worldwide.</a:t>
            </a:r>
          </a:p>
          <a:p>
            <a:r>
              <a:rPr lang="en-US" dirty="0" smtClean="0">
                <a:ea typeface="ＭＳ Ｐゴシック" pitchFamily="-107" charset="-128"/>
              </a:rPr>
              <a:t>Downloaded ~100K times per year.</a:t>
            </a:r>
          </a:p>
          <a:p>
            <a:r>
              <a:rPr lang="en-US" dirty="0" err="1" smtClean="0">
                <a:ea typeface="ＭＳ Ｐゴシック" pitchFamily="-107" charset="-128"/>
              </a:rPr>
              <a:t>HPCwire</a:t>
            </a:r>
            <a:r>
              <a:rPr lang="en-US" dirty="0" smtClean="0">
                <a:ea typeface="ＭＳ Ｐゴシック" pitchFamily="-107" charset="-128"/>
              </a:rPr>
              <a:t> Editors’ Choice 2010 and </a:t>
            </a:r>
            <a:r>
              <a:rPr lang="en-US" dirty="0" err="1" smtClean="0">
                <a:ea typeface="ＭＳ Ｐゴシック" pitchFamily="-107" charset="-128"/>
              </a:rPr>
              <a:t>HPCwire</a:t>
            </a:r>
            <a:r>
              <a:rPr lang="en-US" dirty="0" smtClean="0">
                <a:ea typeface="ＭＳ Ｐゴシック" pitchFamily="-107" charset="-128"/>
              </a:rPr>
              <a:t> Readers’ Choice 2010/2012 Awards for Best Visualization Product or Technology.</a:t>
            </a:r>
          </a:p>
          <a:p>
            <a:endParaRPr lang="en-US" dirty="0" smtClean="0">
              <a:ea typeface="ＭＳ Ｐゴシック" pitchFamily="-107" charset="-128"/>
            </a:endParaRPr>
          </a:p>
        </p:txBody>
      </p:sp>
      <p:pic>
        <p:nvPicPr>
          <p:cNvPr id="5" name="Picture 4" descr="HPCwire-ReadersChoi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7" y="5334000"/>
            <a:ext cx="2540000" cy="1358900"/>
          </a:xfrm>
          <a:prstGeom prst="rect">
            <a:avLst/>
          </a:prstGeom>
        </p:spPr>
      </p:pic>
      <p:pic>
        <p:nvPicPr>
          <p:cNvPr id="6" name="Picture 5" descr="HPCwire-EditorsChoi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72" y="5334000"/>
            <a:ext cx="2540000" cy="1358900"/>
          </a:xfrm>
          <a:prstGeom prst="rect">
            <a:avLst/>
          </a:prstGeom>
        </p:spPr>
      </p:pic>
      <p:pic>
        <p:nvPicPr>
          <p:cNvPr id="2" name="Picture 1" descr="HPCwire-ReadersChoice-20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654" y="5350510"/>
            <a:ext cx="2410691" cy="132588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Plot Selection Over Time</a:t>
            </a:r>
          </a:p>
        </p:txBody>
      </p:sp>
      <p:sp>
        <p:nvSpPr>
          <p:cNvPr id="161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Select a single cell where something “interesting” happens.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From the quick launch, select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Plot Selection Over Time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685800" indent="-51435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In Display panel, select different blocks to plot.</a:t>
            </a:r>
          </a:p>
        </p:txBody>
      </p:sp>
      <p:pic>
        <p:nvPicPr>
          <p:cNvPr id="7" name="Picture 6" descr="App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733800"/>
            <a:ext cx="1336431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124200"/>
            <a:ext cx="703847" cy="685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Reset ParaView</a:t>
            </a:r>
          </a:p>
        </p:txBody>
      </p:sp>
      <p:pic>
        <p:nvPicPr>
          <p:cNvPr id="911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971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33209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Extracting a Selection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Open </a:t>
            </a:r>
            <a:r>
              <a:rPr lang="en-US" dirty="0" smtClean="0">
                <a:ea typeface="ＭＳ Ｐゴシック" pitchFamily="-107" charset="-128"/>
              </a:rPr>
              <a:t>can.ex2</a:t>
            </a:r>
            <a:r>
              <a:rPr lang="en-US" dirty="0">
                <a:ea typeface="ＭＳ Ｐゴシック" pitchFamily="-107" charset="-128"/>
              </a:rPr>
              <a:t>.  Load all variables</a:t>
            </a:r>
            <a:r>
              <a:rPr lang="en-US" dirty="0" smtClean="0">
                <a:ea typeface="ＭＳ Ｐゴシック" pitchFamily="-107" charset="-128"/>
              </a:rPr>
              <a:t>.</a:t>
            </a:r>
            <a:endParaRPr lang="en-US" dirty="0">
              <a:ea typeface="ＭＳ Ｐゴシック" pitchFamily="-107" charset="-128"/>
            </a:endParaRP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Perform a sizeable selection.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Add the extract selection filter.</a:t>
            </a:r>
            <a:endParaRPr lang="en-US" dirty="0" smtClean="0">
              <a:latin typeface="Verdana"/>
              <a:ea typeface="ＭＳ Ｐゴシック" pitchFamily="-107" charset="-128"/>
              <a:cs typeface="Verdana"/>
            </a:endParaRP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  <p:pic>
        <p:nvPicPr>
          <p:cNvPr id="16282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676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69" y="1600200"/>
            <a:ext cx="1336431" cy="457200"/>
          </a:xfrm>
          <a:prstGeom prst="rect">
            <a:avLst/>
          </a:prstGeom>
        </p:spPr>
      </p:pic>
      <p:pic>
        <p:nvPicPr>
          <p:cNvPr id="8" name="Picture 7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69" y="33528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Reset ParaView</a:t>
            </a:r>
          </a:p>
        </p:txBody>
      </p:sp>
      <p:pic>
        <p:nvPicPr>
          <p:cNvPr id="91139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29718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34262" y="4191000"/>
            <a:ext cx="627547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And close the selection inspector.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560503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Animation View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>
                <a:ea typeface="ＭＳ Ｐゴシック" pitchFamily="-107" charset="-128"/>
              </a:rPr>
              <a:t>View → Animation View </a:t>
            </a: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209800"/>
            <a:ext cx="731361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Animation View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smtClean="0">
                <a:ea typeface="ＭＳ Ｐゴシック" pitchFamily="-107" charset="-128"/>
              </a:rPr>
              <a:t>View → Animation View </a:t>
            </a:r>
          </a:p>
          <a:p>
            <a:pPr algn="ctr">
              <a:buFontTx/>
              <a:buNone/>
            </a:pPr>
            <a:endParaRPr lang="en-US" smtClean="0">
              <a:ea typeface="ＭＳ Ｐゴシック" pitchFamily="-107" charset="-128"/>
            </a:endParaRPr>
          </a:p>
          <a:p>
            <a:pPr algn="ctr">
              <a:buFontTx/>
              <a:buNone/>
            </a:pPr>
            <a:endParaRPr lang="en-US" smtClean="0">
              <a:ea typeface="ＭＳ Ｐゴシック" pitchFamily="-107" charset="-128"/>
            </a:endParaRPr>
          </a:p>
          <a:p>
            <a:pPr algn="ctr">
              <a:buFontTx/>
              <a:buNone/>
            </a:pPr>
            <a:endParaRPr lang="en-US" smtClean="0">
              <a:ea typeface="ＭＳ Ｐゴシック" pitchFamily="-107" charset="-128"/>
            </a:endParaRPr>
          </a:p>
          <a:p>
            <a:pPr algn="ctr">
              <a:buFontTx/>
              <a:buNone/>
            </a:pPr>
            <a:endParaRPr lang="en-US" smtClean="0">
              <a:ea typeface="ＭＳ Ｐゴシック" pitchFamily="-107" charset="-128"/>
            </a:endParaRPr>
          </a:p>
          <a:p>
            <a:pPr algn="ctr">
              <a:buFontTx/>
              <a:buNone/>
            </a:pPr>
            <a:endParaRPr lang="en-US" smtClean="0">
              <a:ea typeface="ＭＳ Ｐゴシック" pitchFamily="-107" charset="-128"/>
            </a:endParaRPr>
          </a:p>
          <a:p>
            <a:pPr algn="ctr">
              <a:buFontTx/>
              <a:buNone/>
            </a:pPr>
            <a:r>
              <a:rPr lang="en-US" smtClean="0">
                <a:ea typeface="ＭＳ Ｐゴシック" pitchFamily="-107" charset="-128"/>
              </a:rPr>
              <a:t>Animation Modes: Sequence, Real Time, and Snap To TimeSteps</a:t>
            </a:r>
          </a:p>
        </p:txBody>
      </p:sp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209800"/>
            <a:ext cx="7313613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Changing Animation Timing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Open can.ex2.  Load all variables.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animation mode to Real Time.  </a:t>
            </a:r>
          </a:p>
          <a:p>
            <a:pPr marL="1028700" lvl="1" indent="-571500">
              <a:buFontTx/>
              <a:buChar char="•"/>
            </a:pPr>
            <a:r>
              <a:rPr lang="en-US" dirty="0" smtClean="0">
                <a:ea typeface="ＭＳ Ｐゴシック" pitchFamily="-107" charset="-128"/>
              </a:rPr>
              <a:t>Default animation time is 10 sec.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  <p:pic>
        <p:nvPicPr>
          <p:cNvPr id="17203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810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69" y="16002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Changing Animation Timing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>
                <a:ea typeface="ＭＳ Ｐゴシック" pitchFamily="-107" charset="-128"/>
              </a:rPr>
              <a:t>Open can.ex2.  Load all variables.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animation mode to Real Time.  </a:t>
            </a:r>
          </a:p>
          <a:p>
            <a:pPr marL="1028700" lvl="1" indent="-571500">
              <a:buFontTx/>
              <a:buChar char="•"/>
            </a:pPr>
            <a:r>
              <a:rPr lang="en-US" dirty="0" smtClean="0">
                <a:ea typeface="ＭＳ Ｐゴシック" pitchFamily="-107" charset="-128"/>
              </a:rPr>
              <a:t>Default animation time is 10 sec.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animation time to 60 sec.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    again.</a:t>
            </a:r>
          </a:p>
        </p:txBody>
      </p:sp>
      <p:pic>
        <p:nvPicPr>
          <p:cNvPr id="17203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3810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953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ppl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69" y="1600200"/>
            <a:ext cx="133643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7151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Smoothing the Animation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From the quick launch, select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Temporal Interpolator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Change mode back to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Real Time</a:t>
            </a:r>
            <a:r>
              <a:rPr lang="en-US" dirty="0" smtClean="0">
                <a:ea typeface="ＭＳ Ｐゴシック" pitchFamily="-107" charset="-128"/>
              </a:rPr>
              <a:t>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Split view.  Show can.ex2 in one and </a:t>
            </a:r>
            <a:r>
              <a:rPr lang="en-US" dirty="0" smtClean="0">
                <a:latin typeface="Verdana"/>
                <a:ea typeface="ＭＳ Ｐゴシック" pitchFamily="-107" charset="-128"/>
                <a:cs typeface="Verdana"/>
              </a:rPr>
              <a:t>TemporalInterpolator1</a:t>
            </a:r>
            <a:r>
              <a:rPr lang="en-US" dirty="0" smtClean="0">
                <a:ea typeface="ＭＳ Ｐゴシック" pitchFamily="-107" charset="-128"/>
              </a:rPr>
              <a:t> in the other.  Link the cameras.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  <p:pic>
        <p:nvPicPr>
          <p:cNvPr id="5" name="Picture 4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8006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107" charset="-128"/>
              </a:rPr>
              <a:t>Adding Text Annotation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If you have fell behind, you can reset ParaView and reload can.ex2.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Sources → Text 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Type a message in text edit box</a:t>
            </a:r>
          </a:p>
          <a:p>
            <a:pPr marL="781050" indent="-609600">
              <a:buFontTx/>
              <a:buAutoNum type="arabicPeriod"/>
            </a:pPr>
            <a:r>
              <a:rPr lang="en-US" dirty="0" smtClean="0">
                <a:ea typeface="ＭＳ Ｐゴシック" pitchFamily="-107" charset="-128"/>
              </a:rPr>
              <a:t> </a:t>
            </a:r>
          </a:p>
        </p:txBody>
      </p:sp>
      <p:pic>
        <p:nvPicPr>
          <p:cNvPr id="5" name="Picture 4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969" y="3886200"/>
            <a:ext cx="1336431" cy="4572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21896</TotalTime>
  <Words>4692</Words>
  <Application>Microsoft Macintosh PowerPoint</Application>
  <PresentationFormat>On-screen Show (4:3)</PresentationFormat>
  <Paragraphs>938</Paragraphs>
  <Slides>162</Slides>
  <Notes>140</Notes>
  <HiddenSlides>37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162</vt:i4>
      </vt:variant>
    </vt:vector>
  </HeadingPairs>
  <TitlesOfParts>
    <vt:vector size="163" baseType="lpstr">
      <vt:lpstr>Default Design</vt:lpstr>
      <vt:lpstr>Large Scale Visualization with ParaView</vt:lpstr>
      <vt:lpstr>Outline</vt:lpstr>
      <vt:lpstr>Outline</vt:lpstr>
      <vt:lpstr>Outline</vt:lpstr>
      <vt:lpstr>To Follow Along…</vt:lpstr>
      <vt:lpstr>Introduction</vt:lpstr>
      <vt:lpstr>What is ParaView?</vt:lpstr>
      <vt:lpstr>PowerPoint Presentation</vt:lpstr>
      <vt:lpstr>Current ParaView Usage</vt:lpstr>
      <vt:lpstr>Data Ranges</vt:lpstr>
      <vt:lpstr>ParaView Application Architecture</vt:lpstr>
      <vt:lpstr>ParaView Development</vt:lpstr>
      <vt:lpstr>Current Funding</vt:lpstr>
      <vt:lpstr>Basics of Visualization</vt:lpstr>
      <vt:lpstr>Data Types</vt:lpstr>
      <vt:lpstr>More Information</vt:lpstr>
      <vt:lpstr>Basic Usage</vt:lpstr>
      <vt:lpstr>User Interface</vt:lpstr>
      <vt:lpstr>Getting Back GUI Components</vt:lpstr>
      <vt:lpstr>Creating a Cylinder Source</vt:lpstr>
      <vt:lpstr>Simple Camera Manipulation</vt:lpstr>
      <vt:lpstr>Creating a Cylinder Source</vt:lpstr>
      <vt:lpstr>Pipeline Object Controls</vt:lpstr>
      <vt:lpstr>Undo Redo</vt:lpstr>
      <vt:lpstr>Render View Options</vt:lpstr>
      <vt:lpstr>Display Properties</vt:lpstr>
      <vt:lpstr>Creating a Cylinder Source</vt:lpstr>
      <vt:lpstr>Supported Data Types</vt:lpstr>
      <vt:lpstr>Custom Data Import: Prototype with Python</vt:lpstr>
      <vt:lpstr>Custom Data Import: Plugin Containing a Reader</vt:lpstr>
      <vt:lpstr>Load disk_out_ref.ex2</vt:lpstr>
      <vt:lpstr>Data Representation</vt:lpstr>
      <vt:lpstr>Data Representation</vt:lpstr>
      <vt:lpstr>Geometry Representations</vt:lpstr>
      <vt:lpstr>Common Filters</vt:lpstr>
      <vt:lpstr>Filters Menu</vt:lpstr>
      <vt:lpstr>Quick Launch</vt:lpstr>
      <vt:lpstr>Apply a Filter</vt:lpstr>
      <vt:lpstr>Apply a Filter</vt:lpstr>
      <vt:lpstr>Apply a Filter</vt:lpstr>
      <vt:lpstr>Create a Cutaway Surface</vt:lpstr>
      <vt:lpstr>Create a Cutaway Surface</vt:lpstr>
      <vt:lpstr>Pipeline Browser Structure</vt:lpstr>
      <vt:lpstr>Reset ParaView</vt:lpstr>
      <vt:lpstr>Multiview</vt:lpstr>
      <vt:lpstr>Multiview</vt:lpstr>
      <vt:lpstr>Multiview</vt:lpstr>
      <vt:lpstr>Multiview</vt:lpstr>
      <vt:lpstr>Multiview</vt:lpstr>
      <vt:lpstr>Modifying Views</vt:lpstr>
      <vt:lpstr>Modifying Views</vt:lpstr>
      <vt:lpstr>Reset ParaView</vt:lpstr>
      <vt:lpstr>Streamlines</vt:lpstr>
      <vt:lpstr>Streamlines</vt:lpstr>
      <vt:lpstr>Getting Fancy</vt:lpstr>
      <vt:lpstr>Getting Answers</vt:lpstr>
      <vt:lpstr>Reset ParaView</vt:lpstr>
      <vt:lpstr>Common Data Analysis Filters</vt:lpstr>
      <vt:lpstr>Plotting</vt:lpstr>
      <vt:lpstr>3D Widgets</vt:lpstr>
      <vt:lpstr>Plotting</vt:lpstr>
      <vt:lpstr>Interacting with Plots</vt:lpstr>
      <vt:lpstr>Plots are Views</vt:lpstr>
      <vt:lpstr>Adjusting Plots</vt:lpstr>
      <vt:lpstr>Histogram / Bar Chart</vt:lpstr>
      <vt:lpstr>Geometry Representations</vt:lpstr>
      <vt:lpstr>Reset ParaView</vt:lpstr>
      <vt:lpstr>Volume Rendering +  Surface Geometry</vt:lpstr>
      <vt:lpstr>Volume Rendering +  Surface Geometry</vt:lpstr>
      <vt:lpstr>Transfer Function Editor</vt:lpstr>
      <vt:lpstr>Reset ParaView</vt:lpstr>
      <vt:lpstr>Loading Data with Time</vt:lpstr>
      <vt:lpstr>Animation Toolbar</vt:lpstr>
      <vt:lpstr>Animation Pitfall</vt:lpstr>
      <vt:lpstr>Animation Pitfall</vt:lpstr>
      <vt:lpstr>Data Range Workarounds</vt:lpstr>
      <vt:lpstr>Data Range Workarounds</vt:lpstr>
      <vt:lpstr>Data Range Workarounds</vt:lpstr>
      <vt:lpstr>Save Screenshot/Animation</vt:lpstr>
      <vt:lpstr>Query-Based Selection</vt:lpstr>
      <vt:lpstr>Query-Based Selection</vt:lpstr>
      <vt:lpstr>Brush Selection</vt:lpstr>
      <vt:lpstr>Selections</vt:lpstr>
      <vt:lpstr>Frustum vs. Id Selections</vt:lpstr>
      <vt:lpstr>Spreadsheet View</vt:lpstr>
      <vt:lpstr>Spreadsheet View</vt:lpstr>
      <vt:lpstr>Spreadsheet View</vt:lpstr>
      <vt:lpstr>Selecting in Spreadsheet View</vt:lpstr>
      <vt:lpstr>Adding Labels</vt:lpstr>
      <vt:lpstr>Plot Selection Over Time</vt:lpstr>
      <vt:lpstr>Reset ParaView</vt:lpstr>
      <vt:lpstr>Extracting a Selection</vt:lpstr>
      <vt:lpstr>Reset ParaView</vt:lpstr>
      <vt:lpstr>Animation View</vt:lpstr>
      <vt:lpstr>Animation View</vt:lpstr>
      <vt:lpstr>Changing Animation Timing</vt:lpstr>
      <vt:lpstr>Changing Animation Timing</vt:lpstr>
      <vt:lpstr>Smoothing the Animation</vt:lpstr>
      <vt:lpstr>Adding Text Annotation</vt:lpstr>
      <vt:lpstr>Text Position</vt:lpstr>
      <vt:lpstr>Annotate Time</vt:lpstr>
      <vt:lpstr>Annotate Time</vt:lpstr>
      <vt:lpstr>Reset ParaView</vt:lpstr>
      <vt:lpstr>Make an Animation</vt:lpstr>
      <vt:lpstr>Make an Animation</vt:lpstr>
      <vt:lpstr>Animating Two Properties</vt:lpstr>
      <vt:lpstr>Python Trace Demo</vt:lpstr>
      <vt:lpstr>Visualizing Large Models</vt:lpstr>
      <vt:lpstr>Golevka Asteroid vs.  10 Megaton Explosion</vt:lpstr>
      <vt:lpstr>Polar Vortex Breakdown</vt:lpstr>
      <vt:lpstr>Objects-in-Crosswind Fire</vt:lpstr>
      <vt:lpstr>Large Scale AMR</vt:lpstr>
      <vt:lpstr>Wing with Unsteady Crossflow from Synthetic Jet (3.3B tet)</vt:lpstr>
      <vt:lpstr>ParaView Architecture</vt:lpstr>
      <vt:lpstr>Standalone</vt:lpstr>
      <vt:lpstr>Client-Server</vt:lpstr>
      <vt:lpstr>Client-Render Server-Data Server</vt:lpstr>
      <vt:lpstr>Requirements for Installing ParaView Server</vt:lpstr>
      <vt:lpstr>Connecting to a ParaView Server</vt:lpstr>
      <vt:lpstr>Data Parallel Pipelines</vt:lpstr>
      <vt:lpstr>Data Parallel Pipelines</vt:lpstr>
      <vt:lpstr>Data Parallel Pipelines</vt:lpstr>
      <vt:lpstr>Data Parallel Pipelines</vt:lpstr>
      <vt:lpstr>Data Parallel Pipelines</vt:lpstr>
      <vt:lpstr>Data Parallel Pipelines</vt:lpstr>
      <vt:lpstr>Data Parallel Pipelines</vt:lpstr>
      <vt:lpstr>Data Parallel Pipelines</vt:lpstr>
      <vt:lpstr>Data Parallel Pipelines</vt:lpstr>
      <vt:lpstr>Data Partitioning</vt:lpstr>
      <vt:lpstr>Data Partitioning</vt:lpstr>
      <vt:lpstr>Data Partitioning</vt:lpstr>
      <vt:lpstr>Load Balancing/Ghost Cells</vt:lpstr>
      <vt:lpstr>Job Size Rules of Thumb</vt:lpstr>
      <vt:lpstr>Avoiding Data Explosion</vt:lpstr>
      <vt:lpstr>Topology Changing, No Reduction</vt:lpstr>
      <vt:lpstr>Topology Changing, Moderate Reduction</vt:lpstr>
      <vt:lpstr>Topology Changing, Dimension Reduction</vt:lpstr>
      <vt:lpstr>Adds Field Data</vt:lpstr>
      <vt:lpstr>Total Shallow Copy or Output Independent of Input</vt:lpstr>
      <vt:lpstr>Special Cases</vt:lpstr>
      <vt:lpstr>Culling Data</vt:lpstr>
      <vt:lpstr>Culling Data</vt:lpstr>
      <vt:lpstr>Memory Inspector</vt:lpstr>
      <vt:lpstr>Rendering Modes</vt:lpstr>
      <vt:lpstr>Level of Detail (LOD)</vt:lpstr>
      <vt:lpstr>3D Rendering Parameters</vt:lpstr>
      <vt:lpstr>Parallel Rendering</vt:lpstr>
      <vt:lpstr>Parallel Rendering</vt:lpstr>
      <vt:lpstr>Tiled Displays</vt:lpstr>
      <vt:lpstr>Image Size LOD</vt:lpstr>
      <vt:lpstr>Parallel Rendering Parameters</vt:lpstr>
      <vt:lpstr>Parameters for Large Data</vt:lpstr>
      <vt:lpstr>Parameters for Low Bandwidth</vt:lpstr>
      <vt:lpstr>Parameters for High Latency</vt:lpstr>
      <vt:lpstr>Python Trace Demo</vt:lpstr>
      <vt:lpstr>Plugin Demo</vt:lpstr>
      <vt:lpstr>Thanks for Attending</vt:lpstr>
      <vt:lpstr>Further Reading</vt:lpstr>
      <vt:lpstr>Further Reading Visualization and Customization</vt:lpstr>
      <vt:lpstr>Further Reading Parallel VTK Topics</vt:lpstr>
      <vt:lpstr>Further Reading Advanced Pipeline Execution</vt:lpstr>
      <vt:lpstr>Further Reading Parallel Rendering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32pt</dc:title>
  <cp:lastModifiedBy>Kenneth Moreland</cp:lastModifiedBy>
  <cp:revision>242</cp:revision>
  <cp:lastPrinted>2013-11-04T16:50:19Z</cp:lastPrinted>
  <dcterms:created xsi:type="dcterms:W3CDTF">2010-07-16T17:07:32Z</dcterms:created>
  <dcterms:modified xsi:type="dcterms:W3CDTF">2013-11-11T16:13:15Z</dcterms:modified>
</cp:coreProperties>
</file>