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mp4" ContentType="video/unknown"/>
  <Default Extension="rels" ContentType="application/vnd.openxmlformats-package.relationships+xml"/>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5"/>
  </p:notesMasterIdLst>
  <p:handoutMasterIdLst>
    <p:handoutMasterId r:id="rId196"/>
  </p:handoutMasterIdLst>
  <p:sldIdLst>
    <p:sldId id="256" r:id="rId2"/>
    <p:sldId id="257" r:id="rId3"/>
    <p:sldId id="268" r:id="rId4"/>
    <p:sldId id="266" r:id="rId5"/>
    <p:sldId id="258" r:id="rId6"/>
    <p:sldId id="495" r:id="rId7"/>
    <p:sldId id="259" r:id="rId8"/>
    <p:sldId id="456" r:id="rId9"/>
    <p:sldId id="260" r:id="rId10"/>
    <p:sldId id="261" r:id="rId11"/>
    <p:sldId id="262" r:id="rId12"/>
    <p:sldId id="263" r:id="rId13"/>
    <p:sldId id="264" r:id="rId14"/>
    <p:sldId id="265" r:id="rId15"/>
    <p:sldId id="267" r:id="rId16"/>
    <p:sldId id="269" r:id="rId17"/>
    <p:sldId id="270" r:id="rId18"/>
    <p:sldId id="271" r:id="rId19"/>
    <p:sldId id="311" r:id="rId20"/>
    <p:sldId id="272" r:id="rId21"/>
    <p:sldId id="273" r:id="rId22"/>
    <p:sldId id="276" r:id="rId23"/>
    <p:sldId id="275" r:id="rId24"/>
    <p:sldId id="274" r:id="rId25"/>
    <p:sldId id="277" r:id="rId26"/>
    <p:sldId id="457" r:id="rId27"/>
    <p:sldId id="452" r:id="rId28"/>
    <p:sldId id="453" r:id="rId29"/>
    <p:sldId id="279" r:id="rId30"/>
    <p:sldId id="487" r:id="rId31"/>
    <p:sldId id="445" r:id="rId32"/>
    <p:sldId id="281" r:id="rId33"/>
    <p:sldId id="282" r:id="rId34"/>
    <p:sldId id="444" r:id="rId35"/>
    <p:sldId id="283" r:id="rId36"/>
    <p:sldId id="284" r:id="rId37"/>
    <p:sldId id="285" r:id="rId38"/>
    <p:sldId id="286" r:id="rId39"/>
    <p:sldId id="287" r:id="rId40"/>
    <p:sldId id="288" r:id="rId41"/>
    <p:sldId id="446" r:id="rId42"/>
    <p:sldId id="289" r:id="rId43"/>
    <p:sldId id="290" r:id="rId44"/>
    <p:sldId id="449" r:id="rId45"/>
    <p:sldId id="448" r:id="rId46"/>
    <p:sldId id="496" r:id="rId47"/>
    <p:sldId id="294" r:id="rId48"/>
    <p:sldId id="295" r:id="rId49"/>
    <p:sldId id="497" r:id="rId50"/>
    <p:sldId id="459" r:id="rId51"/>
    <p:sldId id="498" r:id="rId52"/>
    <p:sldId id="298" r:id="rId53"/>
    <p:sldId id="299" r:id="rId54"/>
    <p:sldId id="499" r:id="rId55"/>
    <p:sldId id="488" r:id="rId56"/>
    <p:sldId id="462" r:id="rId57"/>
    <p:sldId id="387" r:id="rId58"/>
    <p:sldId id="489" r:id="rId59"/>
    <p:sldId id="389" r:id="rId60"/>
    <p:sldId id="390" r:id="rId61"/>
    <p:sldId id="391" r:id="rId62"/>
    <p:sldId id="392" r:id="rId63"/>
    <p:sldId id="304" r:id="rId64"/>
    <p:sldId id="500" r:id="rId65"/>
    <p:sldId id="464" r:id="rId66"/>
    <p:sldId id="490" r:id="rId67"/>
    <p:sldId id="307" r:id="rId68"/>
    <p:sldId id="501" r:id="rId69"/>
    <p:sldId id="502" r:id="rId70"/>
    <p:sldId id="316" r:id="rId71"/>
    <p:sldId id="317" r:id="rId72"/>
    <p:sldId id="319" r:id="rId73"/>
    <p:sldId id="503" r:id="rId74"/>
    <p:sldId id="465" r:id="rId75"/>
    <p:sldId id="466" r:id="rId76"/>
    <p:sldId id="467" r:id="rId77"/>
    <p:sldId id="504" r:id="rId78"/>
    <p:sldId id="395" r:id="rId79"/>
    <p:sldId id="396" r:id="rId80"/>
    <p:sldId id="398" r:id="rId81"/>
    <p:sldId id="472" r:id="rId82"/>
    <p:sldId id="505" r:id="rId83"/>
    <p:sldId id="399" r:id="rId84"/>
    <p:sldId id="325" r:id="rId85"/>
    <p:sldId id="326" r:id="rId86"/>
    <p:sldId id="329" r:id="rId87"/>
    <p:sldId id="506" r:id="rId88"/>
    <p:sldId id="468" r:id="rId89"/>
    <p:sldId id="507" r:id="rId90"/>
    <p:sldId id="508" r:id="rId91"/>
    <p:sldId id="484" r:id="rId92"/>
    <p:sldId id="469" r:id="rId93"/>
    <p:sldId id="491" r:id="rId94"/>
    <p:sldId id="393" r:id="rId95"/>
    <p:sldId id="394" r:id="rId96"/>
    <p:sldId id="493" r:id="rId97"/>
    <p:sldId id="404" r:id="rId98"/>
    <p:sldId id="509" r:id="rId99"/>
    <p:sldId id="384" r:id="rId100"/>
    <p:sldId id="510" r:id="rId101"/>
    <p:sldId id="332" r:id="rId102"/>
    <p:sldId id="511" r:id="rId103"/>
    <p:sldId id="333" r:id="rId104"/>
    <p:sldId id="512" r:id="rId105"/>
    <p:sldId id="513" r:id="rId106"/>
    <p:sldId id="514" r:id="rId107"/>
    <p:sldId id="521" r:id="rId108"/>
    <p:sldId id="516" r:id="rId109"/>
    <p:sldId id="520" r:id="rId110"/>
    <p:sldId id="517" r:id="rId111"/>
    <p:sldId id="519" r:id="rId112"/>
    <p:sldId id="518" r:id="rId113"/>
    <p:sldId id="335" r:id="rId114"/>
    <p:sldId id="336" r:id="rId115"/>
    <p:sldId id="337" r:id="rId116"/>
    <p:sldId id="338" r:id="rId117"/>
    <p:sldId id="381" r:id="rId118"/>
    <p:sldId id="478" r:id="rId119"/>
    <p:sldId id="339" r:id="rId120"/>
    <p:sldId id="340" r:id="rId121"/>
    <p:sldId id="341" r:id="rId122"/>
    <p:sldId id="342" r:id="rId123"/>
    <p:sldId id="343" r:id="rId124"/>
    <p:sldId id="344" r:id="rId125"/>
    <p:sldId id="345" r:id="rId126"/>
    <p:sldId id="346" r:id="rId127"/>
    <p:sldId id="347" r:id="rId128"/>
    <p:sldId id="348" r:id="rId129"/>
    <p:sldId id="349" r:id="rId130"/>
    <p:sldId id="350" r:id="rId131"/>
    <p:sldId id="351" r:id="rId132"/>
    <p:sldId id="352" r:id="rId133"/>
    <p:sldId id="353" r:id="rId134"/>
    <p:sldId id="354" r:id="rId135"/>
    <p:sldId id="355" r:id="rId136"/>
    <p:sldId id="356" r:id="rId137"/>
    <p:sldId id="357" r:id="rId138"/>
    <p:sldId id="358" r:id="rId139"/>
    <p:sldId id="359" r:id="rId140"/>
    <p:sldId id="360" r:id="rId141"/>
    <p:sldId id="361" r:id="rId142"/>
    <p:sldId id="362" r:id="rId143"/>
    <p:sldId id="363" r:id="rId144"/>
    <p:sldId id="364" r:id="rId145"/>
    <p:sldId id="365" r:id="rId146"/>
    <p:sldId id="366" r:id="rId147"/>
    <p:sldId id="367" r:id="rId148"/>
    <p:sldId id="494" r:id="rId149"/>
    <p:sldId id="368" r:id="rId150"/>
    <p:sldId id="369" r:id="rId151"/>
    <p:sldId id="370" r:id="rId152"/>
    <p:sldId id="371" r:id="rId153"/>
    <p:sldId id="372" r:id="rId154"/>
    <p:sldId id="373" r:id="rId155"/>
    <p:sldId id="451" r:id="rId156"/>
    <p:sldId id="374" r:id="rId157"/>
    <p:sldId id="375" r:id="rId158"/>
    <p:sldId id="473" r:id="rId159"/>
    <p:sldId id="474" r:id="rId160"/>
    <p:sldId id="534" r:id="rId161"/>
    <p:sldId id="535" r:id="rId162"/>
    <p:sldId id="536" r:id="rId163"/>
    <p:sldId id="537" r:id="rId164"/>
    <p:sldId id="538" r:id="rId165"/>
    <p:sldId id="539" r:id="rId166"/>
    <p:sldId id="540" r:id="rId167"/>
    <p:sldId id="541" r:id="rId168"/>
    <p:sldId id="542" r:id="rId169"/>
    <p:sldId id="543" r:id="rId170"/>
    <p:sldId id="544" r:id="rId171"/>
    <p:sldId id="545" r:id="rId172"/>
    <p:sldId id="546" r:id="rId173"/>
    <p:sldId id="547" r:id="rId174"/>
    <p:sldId id="548" r:id="rId175"/>
    <p:sldId id="522" r:id="rId176"/>
    <p:sldId id="523" r:id="rId177"/>
    <p:sldId id="524" r:id="rId178"/>
    <p:sldId id="525" r:id="rId179"/>
    <p:sldId id="526" r:id="rId180"/>
    <p:sldId id="527" r:id="rId181"/>
    <p:sldId id="528" r:id="rId182"/>
    <p:sldId id="529" r:id="rId183"/>
    <p:sldId id="530" r:id="rId184"/>
    <p:sldId id="531" r:id="rId185"/>
    <p:sldId id="532" r:id="rId186"/>
    <p:sldId id="533" r:id="rId187"/>
    <p:sldId id="455" r:id="rId188"/>
    <p:sldId id="485" r:id="rId189"/>
    <p:sldId id="376" r:id="rId190"/>
    <p:sldId id="377" r:id="rId191"/>
    <p:sldId id="378" r:id="rId192"/>
    <p:sldId id="379" r:id="rId193"/>
    <p:sldId id="380" r:id="rId19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0AA5"/>
    <a:srgbClr val="A2AB00"/>
    <a:srgbClr val="730000"/>
    <a:srgbClr val="043504"/>
    <a:srgbClr val="0099CC"/>
    <a:srgbClr val="423174"/>
    <a:srgbClr val="BBE0E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31" autoAdjust="0"/>
    <p:restoredTop sz="94660"/>
  </p:normalViewPr>
  <p:slideViewPr>
    <p:cSldViewPr>
      <p:cViewPr varScale="1">
        <p:scale>
          <a:sx n="118" d="100"/>
          <a:sy n="118" d="100"/>
        </p:scale>
        <p:origin x="-360" y="-104"/>
      </p:cViewPr>
      <p:guideLst>
        <p:guide orient="horz" pos="11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16448"/>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notesMaster" Target="notesMasters/notesMaster1.xml"/><Relationship Id="rId196" Type="http://schemas.openxmlformats.org/officeDocument/2006/relationships/handoutMaster" Target="handoutMasters/handoutMaster1.xml"/><Relationship Id="rId197" Type="http://schemas.openxmlformats.org/officeDocument/2006/relationships/printerSettings" Target="printerSettings/printerSettings1.bin"/><Relationship Id="rId198" Type="http://schemas.openxmlformats.org/officeDocument/2006/relationships/presProps" Target="presProps.xml"/><Relationship Id="rId199"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theme" Target="theme/theme1.xml"/><Relationship Id="rId201"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39954971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while running ParaView.</a:t>
            </a:r>
          </a:p>
          <a:p>
            <a:r>
              <a:rPr lang="en-US" baseline="0" dirty="0" smtClean="0"/>
              <a:t>Auto Load option means the plugin will be loaded whenever ParaView is run.</a:t>
            </a:r>
            <a:endParaRPr lang="en-US" dirty="0"/>
          </a:p>
        </p:txBody>
      </p:sp>
    </p:spTree>
    <p:extLst>
      <p:ext uri="{BB962C8B-B14F-4D97-AF65-F5344CB8AC3E}">
        <p14:creationId xmlns:p14="http://schemas.microsoft.com/office/powerpoint/2010/main" val="76109947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will add 2 new menu items – </a:t>
            </a:r>
            <a:r>
              <a:rPr lang="en-US" baseline="0" dirty="0" err="1" smtClean="0"/>
              <a:t>CoProcessing</a:t>
            </a:r>
            <a:r>
              <a:rPr lang="en-US" baseline="0" dirty="0" smtClean="0"/>
              <a:t> and Writers.</a:t>
            </a:r>
            <a:endParaRPr lang="en-US" dirty="0"/>
          </a:p>
        </p:txBody>
      </p:sp>
    </p:spTree>
    <p:extLst>
      <p:ext uri="{BB962C8B-B14F-4D97-AF65-F5344CB8AC3E}">
        <p14:creationId xmlns:p14="http://schemas.microsoft.com/office/powerpoint/2010/main" val="3150202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inputs could</a:t>
            </a:r>
            <a:r>
              <a:rPr lang="en-US" baseline="0" dirty="0" smtClean="0"/>
              <a:t> correspond to things like multi-physics (fluid input &amp; solid input) or independent vs. derived fields (velocity, pressure input &amp; </a:t>
            </a:r>
            <a:r>
              <a:rPr lang="en-US" baseline="0" dirty="0" err="1" smtClean="0"/>
              <a:t>vorticity</a:t>
            </a:r>
            <a:r>
              <a:rPr lang="en-US" baseline="0" dirty="0" smtClean="0"/>
              <a:t> input)</a:t>
            </a:r>
          </a:p>
          <a:p>
            <a:pPr defTabSz="931774">
              <a:defRPr/>
            </a:pPr>
            <a:r>
              <a:rPr lang="en-US" dirty="0" smtClean="0"/>
              <a:t>Essentially telling the script generator what inputs we want to use.</a:t>
            </a:r>
          </a:p>
          <a:p>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the pipeline sources to the simulation sources. Convention is to use “input” for a</a:t>
            </a:r>
            <a:r>
              <a:rPr lang="en-US" baseline="0" dirty="0" smtClean="0"/>
              <a:t> single adaptor input source.</a:t>
            </a:r>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7854005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meant</a:t>
            </a:r>
            <a:r>
              <a:rPr lang="en-US" baseline="0" dirty="0" smtClean="0"/>
              <a:t> to just show the functionality to the presenter. Ideally the presenter will do this themselves. Show how to connect, download filter outputs to client, how the client automatically gets the updated info from the server, then can show how to pause the simulation to inspect data at a specific time step</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a:defRPr/>
            </a:pPr>
            <a:fld id="{8561A065-12CA-472B-94B7-D68CE689BD10}" type="slidenum">
              <a:rPr lang="en-US" smtClean="0"/>
              <a:pPr>
                <a:defRPr/>
              </a:pPr>
              <a:t>173</a:t>
            </a:fld>
            <a:endParaRPr lang="en-US"/>
          </a:p>
        </p:txBody>
      </p:sp>
    </p:spTree>
    <p:extLst>
      <p:ext uri="{BB962C8B-B14F-4D97-AF65-F5344CB8AC3E}">
        <p14:creationId xmlns:p14="http://schemas.microsoft.com/office/powerpoint/2010/main" val="69017556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a:t>
            </a:r>
            <a:r>
              <a:rPr lang="en-US" baseline="0" dirty="0" err="1" smtClean="0"/>
              <a:t>paraview</a:t>
            </a:r>
            <a:r>
              <a:rPr lang="en-US" baseline="0" dirty="0" smtClean="0"/>
              <a:t> classes derive from VTK – can follow the inheritance hierarchy to get to VTK </a:t>
            </a:r>
            <a:r>
              <a:rPr lang="en-US" baseline="0" dirty="0" err="1" smtClean="0"/>
              <a:t>doxygen</a:t>
            </a:r>
            <a:endParaRPr lang="en-US" baseline="0" dirty="0" smtClean="0"/>
          </a:p>
          <a:p>
            <a:r>
              <a:rPr lang="en-US" baseline="0" dirty="0" smtClean="0"/>
              <a:t>http://paraview.org//Wiki for the main wiki page – also a </a:t>
            </a:r>
            <a:r>
              <a:rPr lang="en-US" baseline="0" dirty="0" err="1" smtClean="0"/>
              <a:t>paraview</a:t>
            </a:r>
            <a:r>
              <a:rPr lang="en-US" baseline="0" dirty="0" smtClean="0"/>
              <a:t> users guide there in </a:t>
            </a:r>
            <a:r>
              <a:rPr lang="en-US" baseline="0" dirty="0" err="1" smtClean="0"/>
              <a:t>pdf</a:t>
            </a:r>
            <a:r>
              <a:rPr lang="en-US" baseline="0" dirty="0" smtClean="0"/>
              <a:t> format</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noFill/>
          <a:ln w="25400">
            <a:solidFill>
              <a:srgbClr val="000000"/>
            </a:solidFill>
            <a:round/>
            <a:headEnd/>
            <a:tailEnd/>
          </a:ln>
          <a:effectLst/>
        </p:spPr>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4.wmf"/><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3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0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81.png"/></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31.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3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3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3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36.png"/></Relationships>
</file>

<file path=ppt/slides/_rels/slide1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37.png"/><Relationship Id="rId6" Type="http://schemas.openxmlformats.org/officeDocument/2006/relationships/image" Target="../media/image138.png"/><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23.xml.rels><?xml version="1.0" encoding="UTF-8" standalone="yes"?>
<Relationships xmlns="http://schemas.openxmlformats.org/package/2006/relationships"><Relationship Id="rId3" Type="http://schemas.openxmlformats.org/officeDocument/2006/relationships/hyperlink" Target="http://www.cmake.org/" TargetMode="External"/><Relationship Id="rId4" Type="http://schemas.openxmlformats.org/officeDocument/2006/relationships/hyperlink" Target="http://www.mesa3d.org/" TargetMode="External"/><Relationship Id="rId5" Type="http://schemas.openxmlformats.org/officeDocument/2006/relationships/hyperlink" Target="http://www.paraview.org/Wiki/Setting_up_a_ParaView_Server%23Compiling" TargetMode="External"/><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24.xml.rels><?xml version="1.0" encoding="UTF-8" standalone="yes"?>
<Relationships xmlns="http://schemas.openxmlformats.org/package/2006/relationships"><Relationship Id="rId3" Type="http://schemas.openxmlformats.org/officeDocument/2006/relationships/hyperlink" Target="http://www.paraview.org/Wiki/Setting_up_a_ParaView_Server%23Running_the_Server" TargetMode="External"/><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4.xml.rels><?xml version="1.0" encoding="UTF-8" standalone="yes"?>
<Relationships xmlns="http://schemas.openxmlformats.org/package/2006/relationships"><Relationship Id="rId3" Type="http://schemas.openxmlformats.org/officeDocument/2006/relationships/hyperlink" Target="http://paraview.org/Wiki/ParaView/Users_Guide/Table_Of_Contents" TargetMode="External"/><Relationship Id="rId4" Type="http://schemas.openxmlformats.org/officeDocument/2006/relationships/hyperlink" Target="http://www.paraview.org" TargetMode="External"/><Relationship Id="rId5" Type="http://schemas.openxmlformats.org/officeDocument/2006/relationships/hyperlink" Target="mailto:paraview@paraview.org" TargetMode="External"/><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s>
</file>

<file path=ppt/slides/_rels/slide141.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1" Type="http://schemas.openxmlformats.org/officeDocument/2006/relationships/slideLayout" Target="../slideLayouts/slideLayout4.xml"/><Relationship Id="rId2" Type="http://schemas.openxmlformats.org/officeDocument/2006/relationships/notesSlide" Target="../notesSlides/notesSlide12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1" Type="http://schemas.openxmlformats.org/officeDocument/2006/relationships/slideLayout" Target="../slideLayouts/slideLayout4.xml"/><Relationship Id="rId2" Type="http://schemas.openxmlformats.org/officeDocument/2006/relationships/notesSlide" Target="../notesSlides/notesSlide12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4.xml"/><Relationship Id="rId2" Type="http://schemas.openxmlformats.org/officeDocument/2006/relationships/notesSlide" Target="../notesSlides/notesSlide12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93.png"/><Relationship Id="rId8" Type="http://schemas.openxmlformats.org/officeDocument/2006/relationships/image" Target="../media/image95.emf"/><Relationship Id="rId9" Type="http://schemas.openxmlformats.org/officeDocument/2006/relationships/image" Target="../media/image96.emf"/><Relationship Id="rId1" Type="http://schemas.openxmlformats.org/officeDocument/2006/relationships/slideLayout" Target="../slideLayouts/slideLayout4.xml"/><Relationship Id="rId2" Type="http://schemas.openxmlformats.org/officeDocument/2006/relationships/notesSlide" Target="../notesSlides/notesSlide12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57.png"/></Relationships>
</file>

<file path=ppt/slides/_rels/slide146.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0.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63.png"/></Relationships>
</file>

<file path=ppt/slides/_rels/slide152.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67.png"/><Relationship Id="rId7" Type="http://schemas.openxmlformats.org/officeDocument/2006/relationships/image" Target="../media/image168.png"/><Relationship Id="rId1" Type="http://schemas.openxmlformats.org/officeDocument/2006/relationships/slideLayout" Target="../slideLayouts/slideLayout6.xml"/><Relationship Id="rId2" Type="http://schemas.openxmlformats.org/officeDocument/2006/relationships/notesSlide" Target="../notesSlides/notesSlide1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0.png"/><Relationship Id="rId9" Type="http://schemas.openxmlformats.org/officeDocument/2006/relationships/image" Target="../media/image164.png"/><Relationship Id="rId10" Type="http://schemas.openxmlformats.org/officeDocument/2006/relationships/image" Target="../media/image171.png"/><Relationship Id="rId11" Type="http://schemas.openxmlformats.org/officeDocument/2006/relationships/image" Target="../media/image172.png"/><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80.png"/><Relationship Id="rId11" Type="http://schemas.openxmlformats.org/officeDocument/2006/relationships/image" Target="../media/image181.png"/><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55.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1" Type="http://schemas.openxmlformats.org/officeDocument/2006/relationships/slideLayout" Target="../slideLayouts/slideLayout2.xml"/><Relationship Id="rId2" Type="http://schemas.openxmlformats.org/officeDocument/2006/relationships/image" Target="../media/image18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186.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62.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36.png"/><Relationship Id="rId5" Type="http://schemas.openxmlformats.org/officeDocument/2006/relationships/image" Target="../media/image189.png"/><Relationship Id="rId6" Type="http://schemas.openxmlformats.org/officeDocument/2006/relationships/image" Target="../media/image190.png"/><Relationship Id="rId7" Type="http://schemas.openxmlformats.org/officeDocument/2006/relationships/image" Target="../media/image191.png"/><Relationship Id="rId8" Type="http://schemas.openxmlformats.org/officeDocument/2006/relationships/image" Target="../media/image192.png"/><Relationship Id="rId9" Type="http://schemas.openxmlformats.org/officeDocument/2006/relationships/image" Target="../media/image193.png"/><Relationship Id="rId10"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37.xml"/></Relationships>
</file>

<file path=ppt/slides/_rels/slide163.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194.png"/><Relationship Id="rId7" Type="http://schemas.openxmlformats.org/officeDocument/2006/relationships/image" Target="../media/image195.png"/><Relationship Id="rId1" Type="http://schemas.microsoft.com/office/2007/relationships/media" Target="../media/media1.avi"/><Relationship Id="rId2" Type="http://schemas.openxmlformats.org/officeDocument/2006/relationships/video" Target="../media/media1.avi"/></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5"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66.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67.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199.png"/><Relationship Id="rId1" Type="http://schemas.openxmlformats.org/officeDocument/2006/relationships/slideLayout" Target="../slideLayouts/slideLayout4.xml"/><Relationship Id="rId2" Type="http://schemas.openxmlformats.org/officeDocument/2006/relationships/notesSlide" Target="../notesSlides/notesSlide140.xml"/></Relationships>
</file>

<file path=ppt/slides/_rels/slide168.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1.png"/><Relationship Id="rId5" Type="http://schemas.openxmlformats.org/officeDocument/2006/relationships/image" Target="../media/image200.png"/><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20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205.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4.xml"/><Relationship Id="rId3" Type="http://schemas.openxmlformats.org/officeDocument/2006/relationships/image" Target="../media/image20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5.xml"/><Relationship Id="rId5" Type="http://schemas.openxmlformats.org/officeDocument/2006/relationships/image" Target="../media/image207.png"/><Relationship Id="rId1" Type="http://schemas.microsoft.com/office/2007/relationships/media" Target="../media/media3.mp4"/><Relationship Id="rId2" Type="http://schemas.openxmlformats.org/officeDocument/2006/relationships/video" Target="../media/media3.mp4"/></Relationships>
</file>

<file path=ppt/slides/_rels/slide174.xml.rels><?xml version="1.0" encoding="UTF-8" standalone="yes"?>
<Relationships xmlns="http://schemas.openxmlformats.org/package/2006/relationships"><Relationship Id="rId3" Type="http://schemas.openxmlformats.org/officeDocument/2006/relationships/hyperlink" Target="http://paraview.org/Wiki/images/4/48/CatalystUsersGuide.pdf" TargetMode="External"/><Relationship Id="rId4" Type="http://schemas.openxmlformats.org/officeDocument/2006/relationships/hyperlink" Target="http://catalyst.paraview.org/" TargetMode="External"/><Relationship Id="rId5" Type="http://schemas.openxmlformats.org/officeDocument/2006/relationships/hyperlink" Target="https://github.com/acbauer/CatalystExampleCode" TargetMode="External"/><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emf"/><Relationship Id="rId1" Type="http://schemas.openxmlformats.org/officeDocument/2006/relationships/slideLayout" Target="../slideLayouts/slideLayout6.xml"/><Relationship Id="rId2" Type="http://schemas.openxmlformats.org/officeDocument/2006/relationships/image" Target="../media/image208.png"/></Relationships>
</file>

<file path=ppt/slides/_rels/slide178.xml.rels><?xml version="1.0" encoding="UTF-8" standalone="yes"?>
<Relationships xmlns="http://schemas.openxmlformats.org/package/2006/relationships"><Relationship Id="rId3" Type="http://schemas.openxmlformats.org/officeDocument/2006/relationships/image" Target="../media/image213.emf"/><Relationship Id="rId4" Type="http://schemas.openxmlformats.org/officeDocument/2006/relationships/image" Target="../media/image214.png"/><Relationship Id="rId1" Type="http://schemas.openxmlformats.org/officeDocument/2006/relationships/slideLayout" Target="../slideLayouts/slideLayout6.xml"/><Relationship Id="rId2" Type="http://schemas.openxmlformats.org/officeDocument/2006/relationships/image" Target="../media/image212.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png"/><Relationship Id="rId3" Type="http://schemas.openxmlformats.org/officeDocument/2006/relationships/image" Target="../media/image216.tiff"/></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png"/><Relationship Id="rId3" Type="http://schemas.openxmlformats.org/officeDocument/2006/relationships/image" Target="../media/image218.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6.tiff"/></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9.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png"/></Relationships>
</file>

<file path=ppt/slides/_rels/slide189.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4" Type="http://schemas.openxmlformats.org/officeDocument/2006/relationships/hyperlink" Target="http://www.paraview.org/Wiki/ParaView" TargetMode="External"/><Relationship Id="rId5" Type="http://schemas.openxmlformats.org/officeDocument/2006/relationships/hyperlink" Target="http://www.paraview.org/Wiki/Setting_up_a_ParaView_Server" TargetMode="External"/><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4" Type="http://schemas.openxmlformats.org/officeDocument/2006/relationships/hyperlink" Target="http://www.paraview.org/Wiki/The_ParaView_Tutorial"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em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emf"/><Relationship Id="rId5" Type="http://schemas.openxmlformats.org/officeDocument/2006/relationships/image" Target="../media/image95.emf"/><Relationship Id="rId6" Type="http://schemas.openxmlformats.org/officeDocument/2006/relationships/image" Target="../media/image96.emf"/><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8.png"/><Relationship Id="rId5" Type="http://schemas.openxmlformats.org/officeDocument/2006/relationships/image" Target="../media/image37.png"/><Relationship Id="rId6" Type="http://schemas.openxmlformats.org/officeDocument/2006/relationships/image" Target="../media/image95.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8.png"/><Relationship Id="rId5" Type="http://schemas.openxmlformats.org/officeDocument/2006/relationships/image" Target="../media/image37.png"/><Relationship Id="rId6" Type="http://schemas.openxmlformats.org/officeDocument/2006/relationships/image" Target="../media/image95.emf"/><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9.png"/></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8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109.emf"/></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08.png"/><Relationship Id="rId5"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08.png"/><Relationship Id="rId5" Type="http://schemas.openxmlformats.org/officeDocument/2006/relationships/image" Target="../media/image111.png"/><Relationship Id="rId6"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1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37.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37.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85.png"/><Relationship Id="rId5"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3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11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3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37.png"/></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37.png"/><Relationship Id="rId5" Type="http://schemas.openxmlformats.org/officeDocument/2006/relationships/image" Target="../media/image121.emf"/><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21.emf"/></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21.emf"/><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emf"/><Relationship Id="rId3" Type="http://schemas.openxmlformats.org/officeDocument/2006/relationships/image" Target="../media/image111.png"/></Relationships>
</file>

<file path=ppt/slides/_rels/slide97.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121.emf"/><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81.png"/></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2014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16, 2014</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a:t>
            </a:r>
            <a:r>
              <a:rPr lang="en-US" sz="900" dirty="0" smtClean="0">
                <a:solidFill>
                  <a:srgbClr val="000000"/>
                </a:solidFill>
                <a:latin typeface="Helvetica" pitchFamily="-107" charset="0"/>
              </a:rPr>
              <a:t>2014-17514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210536" y="3505200"/>
            <a:ext cx="2380530" cy="1261884"/>
          </a:xfrm>
          <a:prstGeom prst="rect">
            <a:avLst/>
          </a:prstGeom>
          <a:noFill/>
        </p:spPr>
        <p:txBody>
          <a:bodyPr wrap="none" rtlCol="0">
            <a:spAutoFit/>
          </a:bodyPr>
          <a:lstStyle/>
          <a:p>
            <a:pPr algn="ctr"/>
            <a:r>
              <a:rPr lang="en-US" sz="2000" dirty="0" err="1" smtClean="0">
                <a:latin typeface="+mn-lt"/>
              </a:rPr>
              <a:t>Sebastien</a:t>
            </a:r>
            <a:r>
              <a:rPr lang="en-US" sz="2000" dirty="0" smtClean="0">
                <a:latin typeface="+mn-lt"/>
              </a:rPr>
              <a:t> </a:t>
            </a:r>
            <a:r>
              <a:rPr lang="en-US" sz="2000" dirty="0" err="1" smtClean="0">
                <a:latin typeface="+mn-lt"/>
              </a:rPr>
              <a:t>Jourdain</a:t>
            </a:r>
            <a:endParaRPr lang="en-US" sz="2000" dirty="0" smtClean="0">
              <a:latin typeface="+mn-lt"/>
            </a:endParaRPr>
          </a:p>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2000" dirty="0" smtClean="0">
                <a:latin typeface="+mn-lt"/>
              </a:rPr>
              <a:t>Robert Maynard</a:t>
            </a: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1196643" y="5144869"/>
            <a:ext cx="3093114" cy="646331"/>
          </a:xfrm>
          <a:prstGeom prst="rect">
            <a:avLst/>
          </a:prstGeom>
          <a:noFill/>
        </p:spPr>
        <p:txBody>
          <a:bodyPr wrap="none" rtlCol="0">
            <a:spAutoFit/>
          </a:bodyPr>
          <a:lstStyle/>
          <a:p>
            <a:pPr algn="ctr"/>
            <a:r>
              <a:rPr lang="en-US" sz="2000" dirty="0" smtClean="0">
                <a:latin typeface="+mn-lt"/>
              </a:rPr>
              <a:t>La-Ta Lo</a:t>
            </a: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4996712" y="5144869"/>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800" dirty="0" smtClean="0">
                <a:ea typeface="ＭＳ Ｐゴシック" pitchFamily="-107" charset="-128"/>
              </a:rPr>
              <a:t>Started in 2000 as collaborative effort between Los Alamos National Laboratories and </a:t>
            </a:r>
            <a:r>
              <a:rPr lang="en-US" sz="2800" dirty="0" err="1" smtClean="0">
                <a:ea typeface="ＭＳ Ｐゴシック" pitchFamily="-107" charset="-128"/>
              </a:rPr>
              <a:t>Kitware</a:t>
            </a:r>
            <a:r>
              <a:rPr lang="en-US" sz="2800" dirty="0" smtClean="0">
                <a:ea typeface="ＭＳ Ｐゴシック" pitchFamily="-107" charset="-128"/>
              </a:rPr>
              <a:t> Inc. (lead by James Ahrens).</a:t>
            </a:r>
          </a:p>
          <a:p>
            <a:pPr lvl="1"/>
            <a:r>
              <a:rPr lang="en-US" sz="2600" dirty="0" smtClean="0">
                <a:ea typeface="ＭＳ Ｐゴシック" pitchFamily="-107" charset="-128"/>
              </a:rPr>
              <a:t>ParaView 0.6 released October 2002.</a:t>
            </a:r>
          </a:p>
          <a:p>
            <a:r>
              <a:rPr lang="en-US" sz="2800" dirty="0" smtClean="0">
                <a:ea typeface="ＭＳ Ｐゴシック" pitchFamily="-107" charset="-128"/>
              </a:rPr>
              <a:t>September 2005: collaborative effort between Sandia National Laboratories, </a:t>
            </a:r>
            <a:r>
              <a:rPr lang="en-US" sz="2800" dirty="0" err="1" smtClean="0">
                <a:ea typeface="ＭＳ Ｐゴシック" pitchFamily="-107" charset="-128"/>
              </a:rPr>
              <a:t>Kitware</a:t>
            </a:r>
            <a:r>
              <a:rPr lang="en-US" sz="2800" dirty="0" smtClean="0">
                <a:ea typeface="ＭＳ Ｐゴシック" pitchFamily="-107" charset="-128"/>
              </a:rPr>
              <a:t> Inc. and </a:t>
            </a:r>
            <a:r>
              <a:rPr lang="en-US" sz="2800" dirty="0" err="1" smtClean="0">
                <a:ea typeface="ＭＳ Ｐゴシック" pitchFamily="-107" charset="-128"/>
              </a:rPr>
              <a:t>CSimSoft</a:t>
            </a:r>
            <a:r>
              <a:rPr lang="en-US" sz="2800" dirty="0" smtClean="0">
                <a:ea typeface="ＭＳ Ｐゴシック" pitchFamily="-107" charset="-128"/>
              </a:rPr>
              <a:t> to rewrite user interface to be more user friendly and develop quantitative analysis framework.</a:t>
            </a:r>
          </a:p>
          <a:p>
            <a:pPr lvl="1"/>
            <a:r>
              <a:rPr lang="en-US" sz="2600" dirty="0" smtClean="0">
                <a:ea typeface="ＭＳ Ｐゴシック" pitchFamily="-107" charset="-128"/>
              </a:rPr>
              <a:t>ParaView 3.0 released in May 2007.</a:t>
            </a:r>
          </a:p>
          <a:p>
            <a:r>
              <a:rPr lang="en-US" sz="2800" dirty="0" smtClean="0">
                <a:ea typeface="ＭＳ Ｐゴシック" pitchFamily="-107" charset="-128"/>
              </a:rPr>
              <a:t>ParaView 4.0 released in June 2013.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680532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484701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183440871"/>
      </p:ext>
    </p:extLst>
  </p:cSld>
  <p:clrMapOvr>
    <a:masterClrMapping/>
  </p:clrMapOvr>
  <p:transition xmlns:p14="http://schemas.microsoft.com/office/powerpoint/2010/mai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699014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40230710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xmlns:p14="http://schemas.microsoft.com/office/powerpoint/2010/mai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3841641519"/>
      </p:ext>
    </p:extLst>
  </p:cSld>
  <p:clrMapOvr>
    <a:masterClrMapping/>
  </p:clrMapOvr>
  <p:transition xmlns:p14="http://schemas.microsoft.com/office/powerpoint/2010/mai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0737038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3188884"/>
      </p:ext>
    </p:extLst>
  </p:cSld>
  <p:clrMapOvr>
    <a:masterClrMapping/>
  </p:clrMapOvr>
  <p:transition xmlns:p14="http://schemas.microsoft.com/office/powerpoint/2010/mai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91197189"/>
      </p:ext>
    </p:extLst>
  </p:cSld>
  <p:clrMapOvr>
    <a:masterClrMapping/>
  </p:clrMapOvr>
  <p:transition xmlns:p14="http://schemas.microsoft.com/office/powerpoint/2010/mai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1441705238"/>
      </p:ext>
    </p:extLst>
  </p:cSld>
  <p:clrMapOvr>
    <a:masterClrMapping/>
  </p:clrMapOvr>
  <p:transition xmlns:p14="http://schemas.microsoft.com/office/powerpoint/2010/mai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grpSp>
        <p:nvGrpSpPr>
          <p:cNvPr id="33795" name="Group 10"/>
          <p:cNvGrpSpPr>
            <a:grpSpLocks/>
          </p:cNvGrpSpPr>
          <p:nvPr/>
        </p:nvGrpSpPr>
        <p:grpSpPr bwMode="auto">
          <a:xfrm>
            <a:off x="304800" y="1981200"/>
            <a:ext cx="8534400" cy="3084513"/>
            <a:chOff x="432" y="1536"/>
            <a:chExt cx="3552" cy="1284"/>
          </a:xfrm>
        </p:grpSpPr>
        <p:pic>
          <p:nvPicPr>
            <p:cNvPr id="33798" name="Picture 6"/>
            <p:cNvPicPr>
              <a:picLocks noChangeAspect="1" noChangeArrowheads="1"/>
            </p:cNvPicPr>
            <p:nvPr/>
          </p:nvPicPr>
          <p:blipFill>
            <a:blip r:embed="rId3"/>
            <a:srcRect/>
            <a:stretch>
              <a:fillRect/>
            </a:stretch>
          </p:blipFill>
          <p:spPr bwMode="auto">
            <a:xfrm>
              <a:off x="432" y="1536"/>
              <a:ext cx="1530" cy="1284"/>
            </a:xfrm>
            <a:prstGeom prst="rect">
              <a:avLst/>
            </a:prstGeom>
            <a:noFill/>
            <a:ln w="9525">
              <a:noFill/>
              <a:miter lim="800000"/>
              <a:headEnd/>
              <a:tailEnd/>
            </a:ln>
          </p:spPr>
        </p:pic>
        <p:pic>
          <p:nvPicPr>
            <p:cNvPr id="33799" name="Picture 5" descr="shuttle"/>
            <p:cNvPicPr>
              <a:picLocks noChangeAspect="1" noChangeArrowheads="1"/>
            </p:cNvPicPr>
            <p:nvPr/>
          </p:nvPicPr>
          <p:blipFill>
            <a:blip r:embed="rId4"/>
            <a:srcRect/>
            <a:stretch>
              <a:fillRect/>
            </a:stretch>
          </p:blipFill>
          <p:spPr bwMode="auto">
            <a:xfrm>
              <a:off x="2544" y="1536"/>
              <a:ext cx="1440" cy="1284"/>
            </a:xfrm>
            <a:prstGeom prst="rect">
              <a:avLst/>
            </a:prstGeom>
            <a:noFill/>
            <a:ln w="9525">
              <a:noFill/>
              <a:miter lim="800000"/>
              <a:headEnd/>
              <a:tailEnd/>
            </a:ln>
          </p:spPr>
        </p:pic>
        <p:sp>
          <p:nvSpPr>
            <p:cNvPr id="33800" name="AutoShape 7"/>
            <p:cNvSpPr>
              <a:spLocks noChangeArrowheads="1"/>
            </p:cNvSpPr>
            <p:nvPr/>
          </p:nvSpPr>
          <p:spPr bwMode="auto">
            <a:xfrm>
              <a:off x="2073" y="2070"/>
              <a:ext cx="360" cy="216"/>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grpSp>
      <p:sp>
        <p:nvSpPr>
          <p:cNvPr id="33796" name="Rectangle 8"/>
          <p:cNvSpPr>
            <a:spLocks noChangeArrowheads="1"/>
          </p:cNvSpPr>
          <p:nvPr/>
        </p:nvSpPr>
        <p:spPr bwMode="auto">
          <a:xfrm>
            <a:off x="0" y="1254125"/>
            <a:ext cx="9144000" cy="0"/>
          </a:xfrm>
          <a:prstGeom prst="rect">
            <a:avLst/>
          </a:prstGeom>
          <a:noFill/>
          <a:ln w="12700">
            <a:noFill/>
            <a:miter lim="800000"/>
            <a:headEnd/>
            <a:tailEnd/>
          </a:ln>
        </p:spPr>
        <p:txBody>
          <a:bodyPr wrap="none" anchor="ctr">
            <a:spAutoFit/>
          </a:bodyPr>
          <a:lstStyle/>
          <a:p>
            <a:endParaRPr lang="en-US"/>
          </a:p>
        </p:txBody>
      </p:sp>
      <p:sp>
        <p:nvSpPr>
          <p:cNvPr id="33797" name="Rectangle 9"/>
          <p:cNvSpPr>
            <a:spLocks noChangeArrowheads="1"/>
          </p:cNvSpPr>
          <p:nvPr/>
        </p:nvSpPr>
        <p:spPr bwMode="auto">
          <a:xfrm>
            <a:off x="0" y="3292475"/>
            <a:ext cx="1098550" cy="274638"/>
          </a:xfrm>
          <a:prstGeom prst="rect">
            <a:avLst/>
          </a:prstGeom>
          <a:noFill/>
          <a:ln w="12700">
            <a:noFill/>
            <a:miter lim="800000"/>
            <a:headEnd/>
            <a:tailEnd/>
          </a:ln>
        </p:spPr>
        <p:txBody>
          <a:bodyPr wrap="none" anchor="ctr">
            <a:spAutoFit/>
          </a:bodyPr>
          <a:lstStyle/>
          <a:p>
            <a:r>
              <a:rPr lang="en-US" sz="1200">
                <a:latin typeface="Times" pitchFamily="-107" charset="0"/>
                <a:cs typeface="Times New Roman" pitchFamily="-107" charset="0"/>
              </a:rPr>
              <a:t>	</a:t>
            </a:r>
            <a:endParaRPr lang="en-US">
              <a:latin typeface="Times" pitchFamily="-107" charset="0"/>
              <a:cs typeface="Times New Roman" pitchFamily="-107"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mtClean="0">
                <a:ea typeface="ＭＳ Ｐゴシック" pitchFamily="-107" charset="-128"/>
              </a:rPr>
              <a:t>Requirements for</a:t>
            </a:r>
            <a:br>
              <a:rPr lang="en-US" smtClean="0">
                <a:ea typeface="ＭＳ Ｐゴシック" pitchFamily="-107" charset="-128"/>
              </a:rPr>
            </a:br>
            <a:r>
              <a:rPr lang="en-US"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err="1" smtClean="0">
                <a:ea typeface="ＭＳ Ｐゴシック" pitchFamily="-107" charset="-128"/>
              </a:rPr>
              <a:t>Qt</a:t>
            </a:r>
            <a:r>
              <a:rPr lang="en-US" dirty="0" smtClean="0">
                <a:ea typeface="ＭＳ Ｐゴシック" pitchFamily="-107" charset="-128"/>
              </a:rPr>
              <a:t> 4.7 (optional)</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work regardless.</a:t>
            </a:r>
          </a:p>
          <a:p>
            <a:pPr lvl="1"/>
            <a:r>
              <a:rPr lang="en-US"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work regardless.</a:t>
            </a:r>
          </a:p>
          <a:p>
            <a:pPr lvl="1"/>
            <a:r>
              <a:rPr lang="en-US"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work regardless.</a:t>
            </a:r>
          </a:p>
          <a:p>
            <a:pPr lvl="1"/>
            <a:r>
              <a:rPr lang="en-US" smtClean="0">
                <a:ea typeface="ＭＳ Ｐゴシック" pitchFamily="-107" charset="-128"/>
              </a:rPr>
              <a:t>Example: Clipping.</a:t>
            </a: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smtClean="0">
                <a:ea typeface="ＭＳ Ｐゴシック" pitchFamily="-107" charset="-128"/>
              </a:rPr>
              <a:t>Automatic for Structured Meshes.</a:t>
            </a:r>
          </a:p>
          <a:p>
            <a:r>
              <a:rPr lang="en-US" smtClean="0">
                <a:ea typeface="ＭＳ Ｐゴシック" pitchFamily="-107" charset="-128"/>
              </a:rPr>
              <a:t>Partitioning/ghost cells for unstructured is “manual.”</a:t>
            </a:r>
          </a:p>
          <a:p>
            <a:r>
              <a:rPr lang="en-US" smtClean="0">
                <a:ea typeface="ＭＳ Ｐゴシック" pitchFamily="-107" charset="-128"/>
              </a:rPr>
              <a:t>Use the D3 filter for unstructured</a:t>
            </a:r>
          </a:p>
          <a:p>
            <a:pPr lvl="1"/>
            <a:r>
              <a:rPr lang="en-US" smtClean="0">
                <a:ea typeface="ＭＳ Ｐゴシック" pitchFamily="-107" charset="-128"/>
              </a:rPr>
              <a:t> (Filters → Alphabetical → D3)</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http://paraview.org/Wiki/ParaView/</a:t>
            </a:r>
            <a:r>
              <a:rPr lang="en-US" sz="2000" dirty="0" smtClean="0">
                <a:ea typeface="ＭＳ Ｐゴシック" pitchFamily="-107" charset="-128"/>
                <a:hlinkClick r:id="rId3"/>
              </a:rPr>
              <a:t>Users_Guide</a:t>
            </a:r>
            <a:r>
              <a:rPr lang="en-US" sz="2000" dirty="0">
                <a:ea typeface="ＭＳ Ｐゴシック" pitchFamily="-107" charset="-128"/>
                <a:hlinkClick r:id="rId3"/>
              </a:rPr>
              <a:t>/</a:t>
            </a:r>
            <a:r>
              <a:rPr lang="en-US" sz="2000" dirty="0" smtClean="0">
                <a:ea typeface="ＭＳ Ｐゴシック" pitchFamily="-107" charset="-128"/>
                <a:hlinkClick r:id="rId3"/>
              </a:rPr>
              <a:t>Table_Of_Contents</a:t>
            </a:r>
            <a:endParaRPr lang="en-US" sz="2000" dirty="0" smtClean="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The ParaView web page</a:t>
            </a:r>
          </a:p>
          <a:p>
            <a:pPr lvl="1"/>
            <a:r>
              <a:rPr lang="en-US" dirty="0" smtClean="0">
                <a:ea typeface="ＭＳ Ｐゴシック" pitchFamily="-107" charset="-128"/>
                <a:hlinkClick r:id="rId4"/>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5"/>
              </a:rPr>
              <a:t>paraview@paraview.org</a:t>
            </a:r>
            <a:endParaRPr lang="en-US" dirty="0" smtClean="0">
              <a:ea typeface="ＭＳ Ｐゴシック" pitchFamily="-107" charset="-128"/>
            </a:endParaRPr>
          </a:p>
        </p:txBody>
      </p:sp>
      <p:pic>
        <p:nvPicPr>
          <p:cNvPr id="37894" name="Picture 8"/>
          <p:cNvPicPr>
            <a:picLocks noChangeAspect="1"/>
          </p:cNvPicPr>
          <p:nvPr/>
        </p:nvPicPr>
        <p:blipFill>
          <a:blip r:embed="rId6"/>
          <a:srcRect/>
          <a:stretch>
            <a:fillRect/>
          </a:stretch>
        </p:blipFill>
        <p:spPr bwMode="auto">
          <a:xfrm>
            <a:off x="5867400" y="3810000"/>
            <a:ext cx="2060575" cy="2286000"/>
          </a:xfrm>
          <a:prstGeom prst="rect">
            <a:avLst/>
          </a:prstGeom>
          <a:noFill/>
          <a:ln w="9525">
            <a:noFill/>
            <a:miter lim="800000"/>
            <a:headEnd/>
            <a:tailEnd/>
          </a:ln>
        </p:spPr>
      </p:pic>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pic>
        <p:nvPicPr>
          <p:cNvPr id="2" name="Picture 1"/>
          <p:cNvPicPr>
            <a:picLocks noChangeAspect="1"/>
          </p:cNvPicPr>
          <p:nvPr/>
        </p:nvPicPr>
        <p:blipFill>
          <a:blip r:embed="rId8"/>
          <a:stretch>
            <a:fillRect/>
          </a:stretch>
        </p:blipFill>
        <p:spPr>
          <a:xfrm>
            <a:off x="6934200" y="1676400"/>
            <a:ext cx="2133600" cy="1977082"/>
          </a:xfrm>
          <a:prstGeom prst="rect">
            <a:avLst/>
          </a:prstGeom>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21569845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smtClean="0">
                <a:ea typeface="ＭＳ Ｐゴシック" pitchFamily="-107" charset="-128"/>
              </a:rPr>
              <a:t>Still Render</a:t>
            </a:r>
          </a:p>
          <a:p>
            <a:pPr lvl="1"/>
            <a:r>
              <a:rPr lang="en-US" smtClean="0">
                <a:ea typeface="ＭＳ Ｐゴシック" pitchFamily="-107" charset="-128"/>
              </a:rPr>
              <a:t>Full detail render.</a:t>
            </a:r>
          </a:p>
          <a:p>
            <a:r>
              <a:rPr lang="en-US" smtClean="0">
                <a:ea typeface="ＭＳ Ｐゴシック" pitchFamily="-107" charset="-128"/>
              </a:rPr>
              <a:t>Interactive Render</a:t>
            </a:r>
          </a:p>
          <a:p>
            <a:pPr lvl="1"/>
            <a:r>
              <a:rPr lang="en-US" smtClean="0">
                <a:ea typeface="ＭＳ Ｐゴシック" pitchFamily="-107" charset="-128"/>
              </a:rPr>
              <a:t>Sacrifices detail for speed.</a:t>
            </a:r>
          </a:p>
          <a:p>
            <a:pPr lvl="1"/>
            <a:r>
              <a:rPr lang="en-US" smtClean="0">
                <a:ea typeface="ＭＳ Ｐゴシック" pitchFamily="-107" charset="-128"/>
              </a:rPr>
              <a:t>Provides quick rendering rate.</a:t>
            </a:r>
          </a:p>
          <a:p>
            <a:pPr lvl="1"/>
            <a:r>
              <a:rPr lang="en-US" smtClean="0">
                <a:ea typeface="ＭＳ Ｐゴシック" pitchFamily="-107" charset="-128"/>
              </a:rPr>
              <a:t>Used when interacting with 3D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9800" y="1676400"/>
            <a:ext cx="6858000" cy="4286250"/>
          </a:xfrm>
          <a:prstGeom prst="rect">
            <a:avLst/>
          </a:prstGeom>
        </p:spPr>
      </p:pic>
      <p:sp>
        <p:nvSpPr>
          <p:cNvPr id="41986" name="Rectangle 4"/>
          <p:cNvSpPr>
            <a:spLocks noGrp="1" noChangeArrowheads="1"/>
          </p:cNvSpPr>
          <p:nvPr>
            <p:ph type="title"/>
          </p:nvPr>
        </p:nvSpPr>
        <p:spPr/>
        <p:txBody>
          <a:bodyPr/>
          <a:lstStyle/>
          <a:p>
            <a:r>
              <a:rPr lang="en-US" smtClean="0">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Properties Panel</a:t>
            </a:r>
            <a:endParaRPr lang="en-US" sz="1800" dirty="0">
              <a:latin typeface="Arial" charset="0"/>
            </a:endParaRPr>
          </a:p>
        </p:txBody>
      </p:sp>
      <p:sp>
        <p:nvSpPr>
          <p:cNvPr id="41992" name="Text Box 10"/>
          <p:cNvSpPr txBox="1">
            <a:spLocks noChangeArrowheads="1"/>
          </p:cNvSpPr>
          <p:nvPr/>
        </p:nvSpPr>
        <p:spPr bwMode="auto">
          <a:xfrm>
            <a:off x="152400" y="5410200"/>
            <a:ext cx="1035050" cy="366713"/>
          </a:xfrm>
          <a:prstGeom prst="rect">
            <a:avLst/>
          </a:prstGeom>
          <a:noFill/>
          <a:ln w="9525">
            <a:noFill/>
            <a:miter lim="800000"/>
            <a:headEnd/>
            <a:tailEnd/>
          </a:ln>
        </p:spPr>
        <p:txBody>
          <a:bodyPr wrap="none">
            <a:spAutoFit/>
          </a:bodyPr>
          <a:lstStyle/>
          <a:p>
            <a:pPr eaLnBrk="1" hangingPunct="1"/>
            <a:r>
              <a:rPr lang="en-US" sz="1800">
                <a:latin typeface="Arial" charset="0"/>
              </a:rPr>
              <a:t>3D View</a:t>
            </a:r>
          </a:p>
        </p:txBody>
      </p:sp>
      <p:sp>
        <p:nvSpPr>
          <p:cNvPr id="41993" name="Line 11"/>
          <p:cNvSpPr>
            <a:spLocks noChangeShapeType="1"/>
          </p:cNvSpPr>
          <p:nvPr/>
        </p:nvSpPr>
        <p:spPr bwMode="auto">
          <a:xfrm flipV="1">
            <a:off x="1295400" y="1752600"/>
            <a:ext cx="1143000" cy="0"/>
          </a:xfrm>
          <a:prstGeom prst="line">
            <a:avLst/>
          </a:prstGeom>
          <a:noFill/>
          <a:ln w="3175">
            <a:solidFill>
              <a:schemeClr val="bg2"/>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chemeClr val="bg2"/>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chemeClr val="bg2"/>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chemeClr val="bg2"/>
            </a:solidFill>
            <a:round/>
            <a:headEnd/>
            <a:tailEnd/>
          </a:ln>
        </p:spPr>
        <p:txBody>
          <a:bodyPr/>
          <a:lstStyle/>
          <a:p>
            <a:endParaRPr lang="en-US"/>
          </a:p>
        </p:txBody>
      </p:sp>
      <p:sp>
        <p:nvSpPr>
          <p:cNvPr id="41997" name="Line 15"/>
          <p:cNvSpPr>
            <a:spLocks noChangeShapeType="1"/>
          </p:cNvSpPr>
          <p:nvPr/>
        </p:nvSpPr>
        <p:spPr bwMode="auto">
          <a:xfrm>
            <a:off x="1219200" y="5562600"/>
            <a:ext cx="2971800" cy="0"/>
          </a:xfrm>
          <a:prstGeom prst="line">
            <a:avLst/>
          </a:prstGeom>
          <a:noFill/>
          <a:ln w="3175">
            <a:solidFill>
              <a:schemeClr val="bg2"/>
            </a:solidFill>
            <a:round/>
            <a:headEnd/>
            <a:tailEnd/>
          </a:ln>
        </p:spPr>
        <p:txBody>
          <a:bodyPr/>
          <a:lstStyle/>
          <a:p>
            <a:endParaRPr lang="en-US"/>
          </a:p>
        </p:txBody>
      </p:sp>
      <p:sp>
        <p:nvSpPr>
          <p:cNvPr id="14" name="Text Box 9"/>
          <p:cNvSpPr txBox="1">
            <a:spLocks noChangeArrowheads="1"/>
          </p:cNvSpPr>
          <p:nvPr/>
        </p:nvSpPr>
        <p:spPr bwMode="auto">
          <a:xfrm>
            <a:off x="152400" y="4051305"/>
            <a:ext cx="1964350"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Advanced Toggle</a:t>
            </a:r>
            <a:endParaRPr lang="en-US" sz="1800" dirty="0">
              <a:latin typeface="Arial" charset="0"/>
            </a:endParaRPr>
          </a:p>
        </p:txBody>
      </p:sp>
      <p:sp>
        <p:nvSpPr>
          <p:cNvPr id="15" name="Line 14"/>
          <p:cNvSpPr>
            <a:spLocks noChangeShapeType="1"/>
          </p:cNvSpPr>
          <p:nvPr/>
        </p:nvSpPr>
        <p:spPr bwMode="auto">
          <a:xfrm>
            <a:off x="2015067" y="4229100"/>
            <a:ext cx="1964267" cy="0"/>
          </a:xfrm>
          <a:prstGeom prst="line">
            <a:avLst/>
          </a:prstGeom>
          <a:noFill/>
          <a:ln w="3175">
            <a:solidFill>
              <a:schemeClr val="bg2"/>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ParaView Catalyst</a:t>
            </a:r>
            <a:endParaRPr lang="en-US" dirty="0"/>
          </a:p>
        </p:txBody>
      </p:sp>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4267200"/>
            <a:ext cx="4557252" cy="1578175"/>
          </a:xfrm>
          <a:prstGeom prst="rect">
            <a:avLst/>
          </a:prstGeom>
        </p:spPr>
      </p:pic>
    </p:spTree>
    <p:extLst>
      <p:ext uri="{BB962C8B-B14F-4D97-AF65-F5344CB8AC3E}">
        <p14:creationId xmlns:p14="http://schemas.microsoft.com/office/powerpoint/2010/main" val="4138084657"/>
      </p:ext>
    </p:extLst>
  </p:cSld>
  <p:clrMapOvr>
    <a:masterClrMapping/>
  </p:clrMapOvr>
  <p:transition xmlns:p14="http://schemas.microsoft.com/office/powerpoint/2010/mai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906222361"/>
              </p:ext>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gridCol w="1551459"/>
                <a:gridCol w="1146031"/>
                <a:gridCol w="1491450"/>
                <a:gridCol w="1784178"/>
              </a:tblGrid>
              <a:tr h="370840">
                <a:tc>
                  <a:txBody>
                    <a:bodyPr/>
                    <a:lstStyle/>
                    <a:p>
                      <a:r>
                        <a:rPr lang="en-US" dirty="0" smtClean="0">
                          <a:solidFill>
                            <a:schemeClr val="tx2"/>
                          </a:solidFill>
                        </a:rPr>
                        <a:t>System Parameter</a:t>
                      </a:r>
                      <a:endParaRPr lang="en-US" dirty="0">
                        <a:solidFill>
                          <a:schemeClr val="tx2"/>
                        </a:solidFill>
                      </a:endParaRP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smtClean="0">
                          <a:solidFill>
                            <a:schemeClr val="tx2"/>
                          </a:solidFill>
                        </a:rPr>
                        <a:t>2011</a:t>
                      </a:r>
                      <a:endParaRPr lang="en-US" dirty="0">
                        <a:solidFill>
                          <a:schemeClr val="tx2"/>
                        </a:solidFill>
                      </a:endParaRPr>
                    </a:p>
                  </a:txBody>
                  <a:tcPr marL="93165" marR="93165">
                    <a:solidFill>
                      <a:schemeClr val="bg2"/>
                    </a:solidFill>
                  </a:tcPr>
                </a:tc>
                <a:tc gridSpan="2">
                  <a:txBody>
                    <a:bodyPr/>
                    <a:lstStyle/>
                    <a:p>
                      <a:pPr algn="ctr"/>
                      <a:r>
                        <a:rPr lang="en-US" dirty="0" smtClean="0">
                          <a:solidFill>
                            <a:schemeClr val="tx2"/>
                          </a:solidFill>
                        </a:rPr>
                        <a:t>“2018”</a:t>
                      </a:r>
                      <a:endParaRPr lang="en-US" dirty="0">
                        <a:solidFill>
                          <a:schemeClr val="tx2"/>
                        </a:solidFill>
                      </a:endParaRPr>
                    </a:p>
                  </a:txBody>
                  <a:tcPr marL="93165" marR="93165">
                    <a:solidFill>
                      <a:schemeClr val="bg2"/>
                    </a:solidFill>
                  </a:tcPr>
                </a:tc>
                <a:tc hMerge="1">
                  <a:txBody>
                    <a:bodyPr/>
                    <a:lstStyle/>
                    <a:p>
                      <a:endParaRPr lang="en-US"/>
                    </a:p>
                  </a:txBody>
                  <a:tcPr/>
                </a:tc>
                <a:tc>
                  <a:txBody>
                    <a:bodyPr/>
                    <a:lstStyle/>
                    <a:p>
                      <a:pPr algn="ctr"/>
                      <a:r>
                        <a:rPr lang="en-US" dirty="0" smtClean="0">
                          <a:solidFill>
                            <a:schemeClr val="tx2"/>
                          </a:solidFill>
                        </a:rPr>
                        <a:t>Factor Change</a:t>
                      </a:r>
                      <a:endParaRPr lang="en-US" dirty="0">
                        <a:solidFill>
                          <a:schemeClr val="tx2"/>
                        </a:solidFill>
                      </a:endParaRPr>
                    </a:p>
                  </a:txBody>
                  <a:tcPr marL="93165" marR="93165">
                    <a:lnR w="12700" cap="flat" cmpd="sng" algn="ctr">
                      <a:solidFill>
                        <a:schemeClr val="tx1"/>
                      </a:solidFill>
                      <a:prstDash val="solid"/>
                      <a:round/>
                      <a:headEnd type="none" w="med" len="med"/>
                      <a:tailEnd type="none" w="med" len="med"/>
                    </a:lnR>
                    <a:solidFill>
                      <a:schemeClr val="bg2"/>
                    </a:solidFill>
                  </a:tcPr>
                </a:tc>
              </a:tr>
              <a:tr h="370840">
                <a:tc>
                  <a:txBody>
                    <a:bodyPr/>
                    <a:lstStyle/>
                    <a:p>
                      <a:r>
                        <a:rPr lang="en-US" dirty="0" smtClean="0"/>
                        <a:t>System</a:t>
                      </a:r>
                      <a:r>
                        <a:rPr lang="en-US" baseline="0" dirty="0" smtClean="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 PF</a:t>
                      </a:r>
                      <a:endParaRPr lang="en-US" dirty="0"/>
                    </a:p>
                  </a:txBody>
                  <a:tcPr marL="93165" marR="93165"/>
                </a:tc>
                <a:tc gridSpan="2">
                  <a:txBody>
                    <a:bodyPr/>
                    <a:lstStyle/>
                    <a:p>
                      <a:pPr algn="ctr"/>
                      <a:r>
                        <a:rPr lang="en-US" dirty="0" smtClean="0"/>
                        <a:t>1 EF</a:t>
                      </a:r>
                      <a:endParaRPr lang="en-US" dirty="0"/>
                    </a:p>
                  </a:txBody>
                  <a:tcPr marL="93165" marR="93165"/>
                </a:tc>
                <a:tc hMerge="1">
                  <a:txBody>
                    <a:bodyPr/>
                    <a:lstStyle/>
                    <a:p>
                      <a:endParaRPr lang="en-US"/>
                    </a:p>
                  </a:txBody>
                  <a:tcPr/>
                </a:tc>
                <a:tc>
                  <a:txBody>
                    <a:bodyPr/>
                    <a:lstStyle/>
                    <a:p>
                      <a:pPr algn="r"/>
                      <a:r>
                        <a:rPr lang="en-US" dirty="0" smtClean="0"/>
                        <a:t>500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Power</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6 MW</a:t>
                      </a:r>
                      <a:endParaRPr lang="en-US" dirty="0"/>
                    </a:p>
                  </a:txBody>
                  <a:tcPr marL="93165" marR="93165"/>
                </a:tc>
                <a:tc gridSpan="2">
                  <a:txBody>
                    <a:bodyPr/>
                    <a:lstStyle/>
                    <a:p>
                      <a:pPr algn="ctr"/>
                      <a:r>
                        <a:rPr lang="en-US" dirty="0" smtClean="0"/>
                        <a:t>≤20 MW</a:t>
                      </a:r>
                      <a:endParaRPr lang="en-US" dirty="0"/>
                    </a:p>
                  </a:txBody>
                  <a:tcPr marL="93165" marR="93165"/>
                </a:tc>
                <a:tc hMerge="1">
                  <a:txBody>
                    <a:bodyPr/>
                    <a:lstStyle/>
                    <a:p>
                      <a:endParaRPr lang="en-US"/>
                    </a:p>
                  </a:txBody>
                  <a:tcPr/>
                </a:tc>
                <a:tc>
                  <a:txBody>
                    <a:bodyPr/>
                    <a:lstStyle/>
                    <a:p>
                      <a:pPr algn="r"/>
                      <a:r>
                        <a:rPr lang="en-US" dirty="0" smtClean="0"/>
                        <a:t>3</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System Memory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0.3 PB</a:t>
                      </a:r>
                      <a:endParaRPr lang="en-US" dirty="0"/>
                    </a:p>
                  </a:txBody>
                  <a:tcPr marL="93165" marR="93165"/>
                </a:tc>
                <a:tc gridSpan="2">
                  <a:txBody>
                    <a:bodyPr/>
                    <a:lstStyle/>
                    <a:p>
                      <a:pPr algn="ctr"/>
                      <a:r>
                        <a:rPr lang="en-US" baseline="0" dirty="0" smtClean="0"/>
                        <a:t>32-64 PB</a:t>
                      </a:r>
                      <a:endParaRPr lang="en-US" dirty="0"/>
                    </a:p>
                  </a:txBody>
                  <a:tcPr marL="93165" marR="93165"/>
                </a:tc>
                <a:tc hMerge="1">
                  <a:txBody>
                    <a:bodyPr/>
                    <a:lstStyle/>
                    <a:p>
                      <a:endParaRPr lang="en-US"/>
                    </a:p>
                  </a:txBody>
                  <a:tcPr/>
                </a:tc>
                <a:tc>
                  <a:txBody>
                    <a:bodyPr/>
                    <a:lstStyle/>
                    <a:p>
                      <a:pPr algn="r"/>
                      <a:r>
                        <a:rPr lang="en-US" dirty="0" smtClean="0"/>
                        <a:t>33</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Node Performance</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0.125</a:t>
                      </a:r>
                      <a:r>
                        <a:rPr lang="en-US" baseline="0" dirty="0" smtClean="0"/>
                        <a:t> </a:t>
                      </a:r>
                      <a:r>
                        <a:rPr lang="en-US" baseline="0" dirty="0" err="1" smtClean="0"/>
                        <a:t>Tf</a:t>
                      </a:r>
                      <a:r>
                        <a:rPr lang="en-US" baseline="0" dirty="0" smtClean="0"/>
                        <a:t>/s</a:t>
                      </a:r>
                      <a:endParaRPr lang="en-US" dirty="0"/>
                    </a:p>
                  </a:txBody>
                  <a:tcPr marL="93165" marR="93165"/>
                </a:tc>
                <a:tc>
                  <a:txBody>
                    <a:bodyPr/>
                    <a:lstStyle/>
                    <a:p>
                      <a:pPr algn="ctr"/>
                      <a:r>
                        <a:rPr lang="en-US" dirty="0" smtClean="0"/>
                        <a:t>1</a:t>
                      </a:r>
                      <a:r>
                        <a:rPr lang="en-US" baseline="0" dirty="0" smtClean="0"/>
                        <a:t> TF</a:t>
                      </a:r>
                      <a:endParaRPr lang="en-US" dirty="0"/>
                    </a:p>
                  </a:txBody>
                  <a:tcPr marL="93165" marR="93165"/>
                </a:tc>
                <a:tc>
                  <a:txBody>
                    <a:bodyPr/>
                    <a:lstStyle/>
                    <a:p>
                      <a:pPr algn="ctr"/>
                      <a:r>
                        <a:rPr lang="en-US" dirty="0" smtClean="0"/>
                        <a:t>10 TF</a:t>
                      </a:r>
                      <a:endParaRPr lang="en-US" dirty="0"/>
                    </a:p>
                  </a:txBody>
                  <a:tcPr marL="93165" marR="93165"/>
                </a:tc>
                <a:tc>
                  <a:txBody>
                    <a:bodyPr/>
                    <a:lstStyle/>
                    <a:p>
                      <a:pPr algn="r"/>
                      <a:r>
                        <a:rPr lang="en-US" dirty="0" smtClean="0"/>
                        <a:t>8-80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Node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12</a:t>
                      </a:r>
                      <a:endParaRPr lang="en-US" dirty="0"/>
                    </a:p>
                  </a:txBody>
                  <a:tcPr marL="93165" marR="93165"/>
                </a:tc>
                <a:tc>
                  <a:txBody>
                    <a:bodyPr/>
                    <a:lstStyle/>
                    <a:p>
                      <a:pPr algn="ctr"/>
                      <a:r>
                        <a:rPr lang="en-US" dirty="0" smtClean="0"/>
                        <a:t>1,000</a:t>
                      </a:r>
                      <a:endParaRPr lang="en-US" dirty="0"/>
                    </a:p>
                  </a:txBody>
                  <a:tcPr marL="93165" marR="93165"/>
                </a:tc>
                <a:tc>
                  <a:txBody>
                    <a:bodyPr/>
                    <a:lstStyle/>
                    <a:p>
                      <a:pPr algn="ctr"/>
                      <a:r>
                        <a:rPr lang="en-US" dirty="0" smtClean="0"/>
                        <a:t>10,000</a:t>
                      </a:r>
                      <a:endParaRPr lang="en-US" dirty="0"/>
                    </a:p>
                  </a:txBody>
                  <a:tcPr marL="93165" marR="93165"/>
                </a:tc>
                <a:tc>
                  <a:txBody>
                    <a:bodyPr/>
                    <a:lstStyle/>
                    <a:p>
                      <a:pPr algn="r"/>
                      <a:r>
                        <a:rPr lang="en-US" dirty="0" smtClean="0"/>
                        <a:t>83-830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Network </a:t>
                      </a:r>
                      <a:r>
                        <a:rPr lang="en-US" baseline="0" dirty="0" smtClean="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GB/s</a:t>
                      </a:r>
                      <a:endParaRPr lang="en-US" dirty="0"/>
                    </a:p>
                  </a:txBody>
                  <a:tcPr marL="93165" marR="93165"/>
                </a:tc>
                <a:tc>
                  <a:txBody>
                    <a:bodyPr/>
                    <a:lstStyle/>
                    <a:p>
                      <a:pPr algn="ctr"/>
                      <a:r>
                        <a:rPr lang="en-US" baseline="0" dirty="0" smtClean="0"/>
                        <a:t>100 GB/s</a:t>
                      </a:r>
                      <a:endParaRPr lang="en-US" dirty="0"/>
                    </a:p>
                  </a:txBody>
                  <a:tcPr marL="93165" marR="93165"/>
                </a:tc>
                <a:tc>
                  <a:txBody>
                    <a:bodyPr/>
                    <a:lstStyle/>
                    <a:p>
                      <a:pPr algn="ctr"/>
                      <a:r>
                        <a:rPr lang="en-US" dirty="0" smtClean="0"/>
                        <a:t>1,000 GB/s</a:t>
                      </a:r>
                      <a:endParaRPr lang="en-US" dirty="0"/>
                    </a:p>
                  </a:txBody>
                  <a:tcPr marL="93165" marR="93165"/>
                </a:tc>
                <a:tc>
                  <a:txBody>
                    <a:bodyPr/>
                    <a:lstStyle/>
                    <a:p>
                      <a:pPr algn="r"/>
                      <a:r>
                        <a:rPr lang="en-US" dirty="0" smtClean="0"/>
                        <a:t>66-660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System Size (nodes)</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18,700</a:t>
                      </a:r>
                      <a:endParaRPr lang="en-US" dirty="0"/>
                    </a:p>
                  </a:txBody>
                  <a:tcPr marL="93165" marR="93165"/>
                </a:tc>
                <a:tc>
                  <a:txBody>
                    <a:bodyPr/>
                    <a:lstStyle/>
                    <a:p>
                      <a:pPr algn="ctr"/>
                      <a:r>
                        <a:rPr lang="en-US" dirty="0" smtClean="0"/>
                        <a:t>1M</a:t>
                      </a:r>
                      <a:endParaRPr lang="en-US" dirty="0"/>
                    </a:p>
                  </a:txBody>
                  <a:tcPr marL="93165" marR="93165"/>
                </a:tc>
                <a:tc>
                  <a:txBody>
                    <a:bodyPr/>
                    <a:lstStyle/>
                    <a:p>
                      <a:pPr algn="ctr"/>
                      <a:r>
                        <a:rPr lang="en-US" dirty="0" smtClean="0"/>
                        <a:t>100k</a:t>
                      </a:r>
                      <a:endParaRPr lang="en-US" dirty="0"/>
                    </a:p>
                  </a:txBody>
                  <a:tcPr marL="93165" marR="93165"/>
                </a:tc>
                <a:tc>
                  <a:txBody>
                    <a:bodyPr/>
                    <a:lstStyle/>
                    <a:p>
                      <a:pPr algn="r"/>
                      <a:r>
                        <a:rPr lang="en-US" dirty="0" smtClean="0"/>
                        <a:t>50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Total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225 K</a:t>
                      </a:r>
                      <a:endParaRPr lang="en-US" dirty="0"/>
                    </a:p>
                  </a:txBody>
                  <a:tcPr marL="93165" marR="93165"/>
                </a:tc>
                <a:tc>
                  <a:txBody>
                    <a:bodyPr/>
                    <a:lstStyle/>
                    <a:p>
                      <a:pPr algn="ctr"/>
                      <a:r>
                        <a:rPr lang="en-US" dirty="0" smtClean="0"/>
                        <a:t>10 B</a:t>
                      </a:r>
                      <a:endParaRPr lang="en-US" dirty="0"/>
                    </a:p>
                  </a:txBody>
                  <a:tcPr marL="93165" marR="93165"/>
                </a:tc>
                <a:tc>
                  <a:txBody>
                    <a:bodyPr/>
                    <a:lstStyle/>
                    <a:p>
                      <a:pPr algn="ctr"/>
                      <a:r>
                        <a:rPr lang="en-US" dirty="0" smtClean="0"/>
                        <a:t>100 B</a:t>
                      </a:r>
                      <a:endParaRPr lang="en-US" dirty="0"/>
                    </a:p>
                  </a:txBody>
                  <a:tcPr marL="93165" marR="93165"/>
                </a:tc>
                <a:tc>
                  <a:txBody>
                    <a:bodyPr/>
                    <a:lstStyle/>
                    <a:p>
                      <a:pPr algn="r"/>
                      <a:r>
                        <a:rPr lang="en-US" dirty="0" smtClean="0"/>
                        <a:t>40k-400k</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Storage Capacity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PB</a:t>
                      </a:r>
                      <a:endParaRPr lang="en-US" dirty="0"/>
                    </a:p>
                  </a:txBody>
                  <a:tcPr marL="93165" marR="93165"/>
                </a:tc>
                <a:tc gridSpan="2">
                  <a:txBody>
                    <a:bodyPr/>
                    <a:lstStyle/>
                    <a:p>
                      <a:pPr algn="ctr"/>
                      <a:r>
                        <a:rPr lang="en-US" dirty="0" smtClean="0"/>
                        <a:t>300-1,000 PB</a:t>
                      </a:r>
                      <a:endParaRPr lang="en-US" dirty="0"/>
                    </a:p>
                  </a:txBody>
                  <a:tcPr marL="93165" marR="93165"/>
                </a:tc>
                <a:tc hMerge="1">
                  <a:txBody>
                    <a:bodyPr/>
                    <a:lstStyle/>
                    <a:p>
                      <a:endParaRPr lang="en-US"/>
                    </a:p>
                  </a:txBody>
                  <a:tcPr/>
                </a:tc>
                <a:tc>
                  <a:txBody>
                    <a:bodyPr/>
                    <a:lstStyle/>
                    <a:p>
                      <a:pPr algn="r"/>
                      <a:r>
                        <a:rPr lang="en-US" dirty="0" smtClean="0"/>
                        <a:t>20-67</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I/O 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0.2 TB/s</a:t>
                      </a:r>
                      <a:endParaRPr lang="en-US" dirty="0"/>
                    </a:p>
                  </a:txBody>
                  <a:tcPr marL="93165" marR="93165"/>
                </a:tc>
                <a:tc gridSpan="2">
                  <a:txBody>
                    <a:bodyPr/>
                    <a:lstStyle/>
                    <a:p>
                      <a:pPr algn="ctr"/>
                      <a:r>
                        <a:rPr lang="en-US" dirty="0" smtClean="0"/>
                        <a:t>20-60 TB/s</a:t>
                      </a:r>
                      <a:endParaRPr lang="en-US" dirty="0"/>
                    </a:p>
                  </a:txBody>
                  <a:tcPr marL="93165" marR="93165"/>
                </a:tc>
                <a:tc hMerge="1">
                  <a:txBody>
                    <a:bodyPr/>
                    <a:lstStyle/>
                    <a:p>
                      <a:endParaRPr lang="en-US"/>
                    </a:p>
                  </a:txBody>
                  <a:tcPr/>
                </a:tc>
                <a:tc>
                  <a:txBody>
                    <a:bodyPr/>
                    <a:lstStyle/>
                    <a:p>
                      <a:pPr algn="r"/>
                      <a:r>
                        <a:rPr lang="en-US" dirty="0" smtClean="0"/>
                        <a:t>100-300</a:t>
                      </a:r>
                      <a:endParaRPr lang="en-US" dirty="0"/>
                    </a:p>
                  </a:txBody>
                  <a:tcPr marL="93165" marR="93165">
                    <a:lnR w="12700" cap="flat" cmpd="sng" algn="ctr">
                      <a:solidFill>
                        <a:schemeClr val="tx1"/>
                      </a:solidFill>
                      <a:prstDash val="solid"/>
                      <a:round/>
                      <a:headEnd type="none" w="med" len="med"/>
                      <a:tailEnd type="none" w="med" len="med"/>
                    </a:lnR>
                  </a:tcPr>
                </a:tc>
              </a:tr>
            </a:tbl>
          </a:graphicData>
        </a:graphic>
      </p:graphicFrame>
      <p:sp>
        <p:nvSpPr>
          <p:cNvPr id="4" name="Title 3"/>
          <p:cNvSpPr>
            <a:spLocks noGrp="1"/>
          </p:cNvSpPr>
          <p:nvPr>
            <p:ph type="title"/>
          </p:nvPr>
        </p:nvSpPr>
        <p:spPr/>
        <p:txBody>
          <a:bodyPr/>
          <a:lstStyle/>
          <a:p>
            <a:r>
              <a:rPr lang="en-US" smtClean="0"/>
              <a:t>Why </a:t>
            </a:r>
            <a:r>
              <a:rPr lang="en-US" i="1" smtClean="0"/>
              <a:t>In Situ</a:t>
            </a:r>
            <a:r>
              <a:rPr lang="en-US" smtClean="0"/>
              <a:t>?</a:t>
            </a:r>
            <a:endParaRPr lang="en-US" dirty="0"/>
          </a:p>
        </p:txBody>
      </p:sp>
      <p:sp>
        <p:nvSpPr>
          <p:cNvPr id="2" name="Oval 1"/>
          <p:cNvSpPr/>
          <p:nvPr/>
        </p:nvSpPr>
        <p:spPr>
          <a:xfrm>
            <a:off x="7318896" y="45262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8896" y="52120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smtClean="0"/>
              <a:t>Source: “Scientific Discovery at the </a:t>
            </a:r>
            <a:r>
              <a:rPr lang="en-US" sz="1000" dirty="0" err="1" smtClean="0"/>
              <a:t>Exascale</a:t>
            </a:r>
            <a:r>
              <a:rPr lang="en-US" sz="1000" dirty="0" smtClean="0"/>
              <a:t>: Report from the DOE ASCR 2011 Workshop on </a:t>
            </a:r>
            <a:r>
              <a:rPr lang="en-US" sz="1000" dirty="0" err="1" smtClean="0"/>
              <a:t>Exascale</a:t>
            </a:r>
            <a:r>
              <a:rPr lang="en-US" sz="1000" dirty="0" smtClean="0"/>
              <a:t> Data Management, Analysis and Visualization.”</a:t>
            </a:r>
            <a:endParaRPr lang="en-US" sz="1000" dirty="0"/>
          </a:p>
        </p:txBody>
      </p:sp>
    </p:spTree>
    <p:extLst>
      <p:ext uri="{BB962C8B-B14F-4D97-AF65-F5344CB8AC3E}">
        <p14:creationId xmlns:p14="http://schemas.microsoft.com/office/powerpoint/2010/main" val="17140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400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Access to More Data</a:t>
            </a:r>
            <a:endParaRPr lang="en-US" dirty="0">
              <a:solidFill>
                <a:schemeClr val="tx2"/>
              </a:solidFill>
            </a:endParaRP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smtClean="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smtClean="0">
                <a:solidFill>
                  <a:schemeClr val="tx2"/>
                </a:solidFill>
              </a:rPr>
              <a:t>In situ </a:t>
            </a:r>
            <a:r>
              <a:rPr lang="en-US" sz="2400" dirty="0">
                <a:solidFill>
                  <a:schemeClr val="tx2"/>
                </a:solidFill>
              </a:rPr>
              <a:t>p</a:t>
            </a:r>
            <a:r>
              <a:rPr lang="en-US" sz="2400" dirty="0" smtClean="0">
                <a:solidFill>
                  <a:schemeClr val="tx2"/>
                </a:solidFill>
              </a:rPr>
              <a:t>rocessing</a:t>
            </a:r>
            <a:endParaRPr lang="en-US" sz="2400" dirty="0">
              <a:solidFill>
                <a:schemeClr val="tx2"/>
              </a:solidFill>
            </a:endParaRP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smtClean="0">
                <a:solidFill>
                  <a:schemeClr val="tx2"/>
                </a:solidFill>
              </a:rPr>
              <a:t>CTH (Sandia) simulation with roughly equal data stored at simulation time</a:t>
            </a:r>
          </a:p>
          <a:p>
            <a:endParaRPr lang="en-US" sz="1400" dirty="0" smtClean="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smtClean="0"/>
              <a:t>Dump Times</a:t>
            </a:r>
          </a:p>
        </p:txBody>
      </p:sp>
    </p:spTree>
    <p:extLst>
      <p:ext uri="{BB962C8B-B14F-4D97-AF65-F5344CB8AC3E}">
        <p14:creationId xmlns:p14="http://schemas.microsoft.com/office/powerpoint/2010/main" val="258576760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ParaView GUI Plugin</a:t>
            </a:r>
            <a:endParaRPr lang="en-US" dirty="0"/>
          </a:p>
        </p:txBody>
      </p:sp>
      <p:sp>
        <p:nvSpPr>
          <p:cNvPr id="3" name="Content Placeholder 2"/>
          <p:cNvSpPr>
            <a:spLocks noGrp="1"/>
          </p:cNvSpPr>
          <p:nvPr>
            <p:ph idx="1"/>
          </p:nvPr>
        </p:nvSpPr>
        <p:spPr/>
        <p:txBody>
          <a:bodyPr/>
          <a:lstStyle/>
          <a:p>
            <a:r>
              <a:rPr lang="en-US" dirty="0" smtClean="0"/>
              <a:t>Creates Catalyst scripts to use with simulation runs</a:t>
            </a:r>
          </a:p>
          <a:p>
            <a:r>
              <a:rPr lang="en-US" dirty="0" smtClean="0"/>
              <a:t>Similar to using ParaView interactively</a:t>
            </a:r>
          </a:p>
          <a:p>
            <a:pPr lvl="1"/>
            <a:r>
              <a:rPr lang="en-US" dirty="0" smtClean="0"/>
              <a:t>Setup desired pipelines</a:t>
            </a:r>
          </a:p>
          <a:p>
            <a:pPr lvl="1"/>
            <a:r>
              <a:rPr lang="en-US" dirty="0" smtClean="0"/>
              <a:t>Ideally, start with a representative data set from the simulation</a:t>
            </a:r>
            <a:endParaRPr lang="en-US" dirty="0"/>
          </a:p>
          <a:p>
            <a:r>
              <a:rPr lang="en-US" dirty="0" smtClean="0"/>
              <a:t>Extra pipeline information to tell what to output during simulation run</a:t>
            </a:r>
          </a:p>
          <a:p>
            <a:pPr lvl="1"/>
            <a:r>
              <a:rPr lang="en-US" dirty="0" smtClean="0"/>
              <a:t>Add in data extract writers</a:t>
            </a:r>
          </a:p>
          <a:p>
            <a:pPr lvl="1"/>
            <a:r>
              <a:rPr lang="en-US" dirty="0" smtClean="0"/>
              <a:t>Create screenshots to output</a:t>
            </a:r>
          </a:p>
          <a:p>
            <a:pPr lvl="1"/>
            <a:r>
              <a:rPr lang="en-US" dirty="0" smtClean="0"/>
              <a:t>Both require file name and write frequency</a:t>
            </a:r>
          </a:p>
          <a:p>
            <a:pPr marL="457200" lvl="1" indent="0">
              <a:buNone/>
            </a:pPr>
            <a:endParaRPr lang="en-US" dirty="0" smtClean="0"/>
          </a:p>
        </p:txBody>
      </p:sp>
    </p:spTree>
    <p:extLst>
      <p:ext uri="{BB962C8B-B14F-4D97-AF65-F5344CB8AC3E}">
        <p14:creationId xmlns:p14="http://schemas.microsoft.com/office/powerpoint/2010/main" val="6545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smtClean="0"/>
              <a:t>In Situ</a:t>
            </a:r>
            <a:r>
              <a:rPr lang="en-US" dirty="0"/>
              <a:t> </a:t>
            </a:r>
            <a:r>
              <a:rPr lang="en-US" dirty="0" smtClean="0"/>
              <a:t>Demo – Load Plugin Step</a:t>
            </a:r>
            <a:endParaRPr lang="en-US" dirty="0"/>
          </a:p>
        </p:txBody>
      </p:sp>
      <p:cxnSp>
        <p:nvCxnSpPr>
          <p:cNvPr id="9" name="Straight Arrow Connector 8"/>
          <p:cNvCxnSpPr/>
          <p:nvPr/>
        </p:nvCxnSpPr>
        <p:spPr bwMode="auto">
          <a:xfrm flipH="1" flipV="1">
            <a:off x="7689418" y="4673634"/>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599" y="6488668"/>
            <a:ext cx="6651283" cy="369332"/>
          </a:xfrm>
          <a:prstGeom prst="rect">
            <a:avLst/>
          </a:prstGeom>
          <a:noFill/>
        </p:spPr>
        <p:txBody>
          <a:bodyPr wrap="square" rtlCol="0">
            <a:spAutoFit/>
          </a:bodyPr>
          <a:lstStyle/>
          <a:p>
            <a:r>
              <a:rPr lang="en-US" sz="1800" b="1" dirty="0" smtClean="0">
                <a:solidFill>
                  <a:srgbClr val="FF0000"/>
                </a:solidFill>
              </a:rPr>
              <a:t>Called </a:t>
            </a:r>
            <a:r>
              <a:rPr lang="en-US" sz="1800" b="1" dirty="0" err="1" smtClean="0">
                <a:solidFill>
                  <a:srgbClr val="FF0000"/>
                </a:solidFill>
              </a:rPr>
              <a:t>CoProcessingPlugin</a:t>
            </a:r>
            <a:r>
              <a:rPr lang="en-US" sz="1800" b="1" dirty="0" smtClean="0">
                <a:solidFill>
                  <a:srgbClr val="FF0000"/>
                </a:solidFill>
              </a:rPr>
              <a:t> for ParaView 4.1 and earlier</a:t>
            </a:r>
            <a:endParaRPr lang="en-US" sz="1800" b="1" dirty="0">
              <a:solidFill>
                <a:srgbClr val="FF0000"/>
              </a:solidFill>
            </a:endParaRPr>
          </a:p>
        </p:txBody>
      </p:sp>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80588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Demo – New Plugin Menus</a:t>
            </a:r>
            <a:endParaRPr lang="en-US" dirty="0"/>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56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In Situ Demo – Adding in Writers</a:t>
            </a:r>
            <a:endParaRPr lang="en-US" dirty="0"/>
          </a:p>
        </p:txBody>
      </p:sp>
      <p:sp>
        <p:nvSpPr>
          <p:cNvPr id="7" name="Content Placeholder 6"/>
          <p:cNvSpPr>
            <a:spLocks noGrp="1"/>
          </p:cNvSpPr>
          <p:nvPr>
            <p:ph sz="half" idx="1"/>
          </p:nvPr>
        </p:nvSpPr>
        <p:spPr/>
        <p:txBody>
          <a:bodyPr/>
          <a:lstStyle/>
          <a:p>
            <a:r>
              <a:rPr lang="en-US" sz="2400" dirty="0" smtClean="0"/>
              <a:t>Only valid writers available in Writers menu</a:t>
            </a:r>
          </a:p>
          <a:p>
            <a:r>
              <a:rPr lang="en-US" sz="2400" dirty="0" smtClean="0"/>
              <a:t>Parameters:</a:t>
            </a:r>
          </a:p>
          <a:p>
            <a:pPr lvl="1"/>
            <a:r>
              <a:rPr lang="en-US" sz="2000" dirty="0" smtClean="0"/>
              <a:t>File Name – %t gets replaced with time step</a:t>
            </a:r>
          </a:p>
          <a:p>
            <a:pPr lvl="1"/>
            <a:r>
              <a:rPr lang="en-US" sz="2000" dirty="0" smtClean="0"/>
              <a:t>Write Frequency</a:t>
            </a:r>
            <a:endParaRPr lang="en-US" sz="2000" dirty="0" smtClean="0"/>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6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smtClean="0"/>
              <a:t>In Situ </a:t>
            </a:r>
            <a:r>
              <a:rPr lang="en-US" dirty="0" smtClean="0"/>
              <a:t>Demo – </a:t>
            </a:r>
            <a:r>
              <a:rPr lang="en-US" dirty="0" smtClean="0"/>
              <a:t/>
            </a:r>
            <a:br>
              <a:rPr lang="en-US" dirty="0" smtClean="0"/>
            </a:br>
            <a:r>
              <a:rPr lang="en-US" dirty="0" smtClean="0"/>
              <a:t>Exporting </a:t>
            </a:r>
            <a:r>
              <a:rPr lang="en-US" dirty="0" smtClean="0"/>
              <a:t>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90286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Demo – Select Inputs</a:t>
            </a:r>
            <a:endParaRPr lang="en-US" dirty="0"/>
          </a:p>
        </p:txBody>
      </p:sp>
      <p:sp>
        <p:nvSpPr>
          <p:cNvPr id="4" name="Content Placeholder 3"/>
          <p:cNvSpPr>
            <a:spLocks noGrp="1"/>
          </p:cNvSpPr>
          <p:nvPr>
            <p:ph idx="1"/>
          </p:nvPr>
        </p:nvSpPr>
        <p:spPr/>
        <p:txBody>
          <a:bodyPr/>
          <a:lstStyle/>
          <a:p>
            <a:r>
              <a:rPr lang="en-US" dirty="0" smtClean="0"/>
              <a:t>Usually only a single input but can have multiple inputs</a:t>
            </a:r>
          </a:p>
          <a:p>
            <a:r>
              <a:rPr lang="en-US" dirty="0" smtClean="0"/>
              <a:t>Each pipeline source is a potential input</a:t>
            </a:r>
            <a:endParaRPr lang="en-US" dirty="0"/>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Tree>
    <p:extLst>
      <p:ext uri="{BB962C8B-B14F-4D97-AF65-F5344CB8AC3E}">
        <p14:creationId xmlns:p14="http://schemas.microsoft.com/office/powerpoint/2010/main" val="316304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Demo – Match Up Inputs</a:t>
            </a:r>
            <a:endParaRPr lang="en-US" dirty="0"/>
          </a:p>
        </p:txBody>
      </p:sp>
      <p:sp>
        <p:nvSpPr>
          <p:cNvPr id="4" name="Content Placeholder 3"/>
          <p:cNvSpPr>
            <a:spLocks noGrp="1"/>
          </p:cNvSpPr>
          <p:nvPr>
            <p:ph idx="1"/>
          </p:nvPr>
        </p:nvSpPr>
        <p:spPr/>
        <p:txBody>
          <a:bodyPr/>
          <a:lstStyle/>
          <a:p>
            <a:r>
              <a:rPr lang="en-US" dirty="0" smtClean="0"/>
              <a:t>Source name (e.g. “filename_10.pvti”) needs to be matched with string key in adaptor (e.g. “input” which is the default for single inputs)</a:t>
            </a:r>
            <a:endParaRPr lang="en-US" dirty="0"/>
          </a:p>
        </p:txBody>
      </p:sp>
      <p:grpSp>
        <p:nvGrpSpPr>
          <p:cNvPr id="6" name="Group 5"/>
          <p:cNvGrpSpPr/>
          <p:nvPr/>
        </p:nvGrpSpPr>
        <p:grpSpPr>
          <a:xfrm>
            <a:off x="1893284" y="3581399"/>
            <a:ext cx="5357432" cy="3276601"/>
            <a:chOff x="1295400" y="2981992"/>
            <a:chExt cx="6172200" cy="3774913"/>
          </a:xfrm>
        </p:grpSpPr>
        <p:pic>
          <p:nvPicPr>
            <p:cNvPr id="4098" name="Picture 2" descr="C:\Users\acbauer\Documents\CatalystImages\nam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981992"/>
              <a:ext cx="6172200" cy="377491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5562600" y="6237986"/>
              <a:ext cx="914400" cy="48463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Tree>
    <p:extLst>
      <p:ext uri="{BB962C8B-B14F-4D97-AF65-F5344CB8AC3E}">
        <p14:creationId xmlns:p14="http://schemas.microsoft.com/office/powerpoint/2010/main" val="1336238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Demo – Generating an Image</a:t>
            </a:r>
            <a:endParaRPr lang="en-US" dirty="0"/>
          </a:p>
        </p:txBody>
      </p:sp>
      <p:sp>
        <p:nvSpPr>
          <p:cNvPr id="5" name="Content Placeholder 4"/>
          <p:cNvSpPr>
            <a:spLocks noGrp="1"/>
          </p:cNvSpPr>
          <p:nvPr>
            <p:ph sz="half" idx="2"/>
          </p:nvPr>
        </p:nvSpPr>
        <p:spPr>
          <a:xfrm>
            <a:off x="381000" y="1391265"/>
            <a:ext cx="3379838" cy="4734898"/>
          </a:xfrm>
        </p:spPr>
        <p:txBody>
          <a:bodyPr/>
          <a:lstStyle/>
          <a:p>
            <a:r>
              <a:rPr lang="en-US" dirty="0" smtClean="0"/>
              <a:t>Parameters/Options:</a:t>
            </a:r>
          </a:p>
          <a:p>
            <a:pPr lvl="1"/>
            <a:r>
              <a:rPr lang="en-US" dirty="0" smtClean="0"/>
              <a:t>Live visualization</a:t>
            </a:r>
          </a:p>
          <a:p>
            <a:pPr lvl="1"/>
            <a:r>
              <a:rPr lang="en-US" dirty="0" smtClean="0"/>
              <a:t>Rescale to Data Range (all images)</a:t>
            </a:r>
          </a:p>
          <a:p>
            <a:pPr lvl="1"/>
            <a:r>
              <a:rPr lang="en-US" dirty="0" smtClean="0"/>
              <a:t>Individual images</a:t>
            </a:r>
          </a:p>
          <a:p>
            <a:pPr lvl="2"/>
            <a:r>
              <a:rPr lang="en-US" dirty="0" smtClean="0"/>
              <a:t>Image Type</a:t>
            </a:r>
          </a:p>
          <a:p>
            <a:pPr lvl="2"/>
            <a:r>
              <a:rPr lang="en-US" dirty="0" smtClean="0"/>
              <a:t>File Name</a:t>
            </a:r>
          </a:p>
          <a:p>
            <a:pPr lvl="2"/>
            <a:r>
              <a:rPr lang="en-US" dirty="0" smtClean="0"/>
              <a:t>Write Frequency</a:t>
            </a:r>
          </a:p>
          <a:p>
            <a:pPr lvl="2"/>
            <a:r>
              <a:rPr lang="en-US" dirty="0" smtClean="0"/>
              <a:t>Magnification</a:t>
            </a:r>
          </a:p>
          <a:p>
            <a:pPr lvl="2"/>
            <a:r>
              <a:rPr lang="en-US" dirty="0" smtClean="0"/>
              <a:t>Fit to Screen</a:t>
            </a:r>
          </a:p>
          <a:p>
            <a:r>
              <a:rPr lang="en-US" dirty="0" smtClean="0"/>
              <a:t>%t gets replaced with time step</a:t>
            </a:r>
            <a:endParaRPr lang="en-US" dirty="0"/>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8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ParaView Catalyst Modes</a:t>
            </a:r>
            <a:endParaRPr lang="en-US" dirty="0"/>
          </a:p>
        </p:txBody>
      </p:sp>
      <p:sp>
        <p:nvSpPr>
          <p:cNvPr id="8" name="Content Placeholder 7"/>
          <p:cNvSpPr>
            <a:spLocks noGrp="1"/>
          </p:cNvSpPr>
          <p:nvPr>
            <p:ph idx="1"/>
          </p:nvPr>
        </p:nvSpPr>
        <p:spPr/>
        <p:txBody>
          <a:bodyPr/>
          <a:lstStyle/>
          <a:p>
            <a:r>
              <a:rPr lang="en-US" sz="2800" smtClean="0"/>
              <a:t>Batch – executes the script pipelines without any user interaction</a:t>
            </a:r>
          </a:p>
          <a:p>
            <a:r>
              <a:rPr lang="en-US" sz="2800" smtClean="0"/>
              <a:t>Interactive – connect the ParaView GUI to the running simulation to observe the output and modify pipelines</a:t>
            </a:r>
          </a:p>
          <a:p>
            <a:pPr lvl="1"/>
            <a:r>
              <a:rPr lang="en-US" sz="2800" smtClean="0"/>
              <a:t>Can either pause the simulation at a specific point in the simulation or have the GUI update the Catalyst pipelines when convenient</a:t>
            </a:r>
          </a:p>
          <a:p>
            <a:r>
              <a:rPr lang="en-US" sz="2800" smtClean="0"/>
              <a:t>Can switch between interactive and batch modes during the run</a:t>
            </a:r>
          </a:p>
          <a:p>
            <a:pPr lvl="1"/>
            <a:endParaRPr lang="en-US" sz="2800" smtClean="0"/>
          </a:p>
          <a:p>
            <a:pPr lvl="1"/>
            <a:endParaRPr lang="en-US" sz="2800" dirty="0"/>
          </a:p>
        </p:txBody>
      </p:sp>
    </p:spTree>
    <p:extLst>
      <p:ext uri="{BB962C8B-B14F-4D97-AF65-F5344CB8AC3E}">
        <p14:creationId xmlns:p14="http://schemas.microsoft.com/office/powerpoint/2010/main" val="3231723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atalystBreakPoin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784" t="-1336" r="784" b="2459"/>
          <a:stretch/>
        </p:blipFill>
        <p:spPr>
          <a:xfrm>
            <a:off x="795775" y="-91440"/>
            <a:ext cx="7982465" cy="6949440"/>
          </a:xfrm>
        </p:spPr>
      </p:pic>
    </p:spTree>
    <p:extLst>
      <p:ext uri="{BB962C8B-B14F-4D97-AF65-F5344CB8AC3E}">
        <p14:creationId xmlns:p14="http://schemas.microsoft.com/office/powerpoint/2010/main" val="20469276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p:txBody>
          <a:bodyPr/>
          <a:lstStyle/>
          <a:p>
            <a:r>
              <a:rPr lang="en-US" sz="2400" dirty="0" smtClean="0"/>
              <a:t>SC14 Tutorial:</a:t>
            </a:r>
          </a:p>
          <a:p>
            <a:pPr lvl="1"/>
            <a:r>
              <a:rPr lang="en-US" sz="2400" dirty="0" smtClean="0"/>
              <a:t>In Situ Data Analysis and Visualization with ParaView Catalyst</a:t>
            </a:r>
          </a:p>
          <a:p>
            <a:pPr lvl="1"/>
            <a:r>
              <a:rPr lang="en-US" sz="2400" dirty="0" smtClean="0"/>
              <a:t>November 17th, 8:30am-12pm, room 394</a:t>
            </a:r>
          </a:p>
          <a:p>
            <a:r>
              <a:rPr lang="en-US" sz="2400" dirty="0" smtClean="0"/>
              <a:t>Catalyst User’s Guide:</a:t>
            </a:r>
          </a:p>
          <a:p>
            <a:pPr lvl="1"/>
            <a:r>
              <a:rPr lang="en-US" sz="2400" dirty="0" smtClean="0">
                <a:hlinkClick r:id="rId3"/>
              </a:rPr>
              <a:t>http://paraview.org/Wiki/images/4/48/CatalystUsersGuide.pdf</a:t>
            </a:r>
            <a:r>
              <a:rPr lang="en-US" sz="2400" dirty="0" smtClean="0"/>
              <a:t>  </a:t>
            </a:r>
          </a:p>
          <a:p>
            <a:r>
              <a:rPr lang="en-US" sz="2400" dirty="0" smtClean="0"/>
              <a:t>Website:</a:t>
            </a:r>
          </a:p>
          <a:p>
            <a:pPr lvl="1"/>
            <a:r>
              <a:rPr lang="en-US" sz="2400" dirty="0" smtClean="0">
                <a:hlinkClick r:id="rId4"/>
              </a:rPr>
              <a:t>http://catalyst.paraview.org</a:t>
            </a:r>
            <a:endParaRPr lang="en-US" sz="2400" dirty="0" smtClean="0"/>
          </a:p>
          <a:p>
            <a:r>
              <a:rPr lang="en-US" sz="2400" dirty="0" smtClean="0"/>
              <a:t>Examples: </a:t>
            </a:r>
          </a:p>
          <a:p>
            <a:pPr lvl="1"/>
            <a:r>
              <a:rPr lang="en-US" sz="2400" dirty="0" smtClean="0">
                <a:hlinkClick r:id="rId5"/>
              </a:rPr>
              <a:t>https://github.com/acbauer/CatalystExampleCode</a:t>
            </a:r>
            <a:r>
              <a:rPr lang="en-US" sz="2400" dirty="0" smtClean="0"/>
              <a:t> </a:t>
            </a:r>
          </a:p>
          <a:p>
            <a:endParaRPr lang="en-US" sz="2400" dirty="0" smtClean="0"/>
          </a:p>
          <a:p>
            <a:endParaRPr lang="en-US" sz="2400" dirty="0" smtClean="0"/>
          </a:p>
        </p:txBody>
      </p:sp>
    </p:spTree>
    <p:extLst>
      <p:ext uri="{BB962C8B-B14F-4D97-AF65-F5344CB8AC3E}">
        <p14:creationId xmlns:p14="http://schemas.microsoft.com/office/powerpoint/2010/main" val="11297400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ParaView Cinema</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5523618"/>
      </p:ext>
    </p:extLst>
  </p:cSld>
  <p:clrMapOvr>
    <a:masterClrMapping/>
  </p:clrMapOvr>
  <p:transition xmlns:p14="http://schemas.microsoft.com/office/powerpoint/2010/mai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an Interactive Picture</a:t>
            </a:r>
            <a:endParaRPr lang="en-US" dirty="0"/>
          </a:p>
        </p:txBody>
      </p:sp>
      <p:sp>
        <p:nvSpPr>
          <p:cNvPr id="3" name="Content Placeholder 2"/>
          <p:cNvSpPr>
            <a:spLocks noGrp="1"/>
          </p:cNvSpPr>
          <p:nvPr>
            <p:ph idx="1"/>
          </p:nvPr>
        </p:nvSpPr>
        <p:spPr/>
        <p:txBody>
          <a:bodyPr/>
          <a:lstStyle/>
          <a:p>
            <a:r>
              <a:rPr lang="en-US" dirty="0" smtClean="0"/>
              <a:t>Non interactive job (in situ/batch) for interactive exploration.</a:t>
            </a:r>
          </a:p>
          <a:p>
            <a:r>
              <a:rPr lang="en-US" dirty="0" smtClean="0"/>
              <a:t>Image based techniques (single vs. composite).</a:t>
            </a:r>
          </a:p>
          <a:p>
            <a:r>
              <a:rPr lang="en-US" dirty="0" smtClean="0"/>
              <a:t>Data reduction / subsampling (various formats)</a:t>
            </a:r>
          </a:p>
          <a:p>
            <a:r>
              <a:rPr lang="en-US" dirty="0" smtClean="0"/>
              <a:t>Lightweight client for exploration</a:t>
            </a:r>
          </a:p>
          <a:p>
            <a:pPr lvl="1"/>
            <a:r>
              <a:rPr lang="en-US" dirty="0" smtClean="0"/>
              <a:t>Web browser</a:t>
            </a:r>
          </a:p>
          <a:p>
            <a:pPr lvl="1"/>
            <a:r>
              <a:rPr lang="en-US" dirty="0" smtClean="0"/>
              <a:t>Easier to share results</a:t>
            </a:r>
            <a:endParaRPr lang="en-US" dirty="0"/>
          </a:p>
        </p:txBody>
      </p:sp>
    </p:spTree>
    <p:extLst>
      <p:ext uri="{BB962C8B-B14F-4D97-AF65-F5344CB8AC3E}">
        <p14:creationId xmlns:p14="http://schemas.microsoft.com/office/powerpoint/2010/main" val="987314399"/>
      </p:ext>
    </p:extLst>
  </p:cSld>
  <p:clrMapOvr>
    <a:masterClrMapping/>
  </p:clrMapOvr>
  <p:transition xmlns:p14="http://schemas.microsoft.com/office/powerpoint/2010/mai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Be Done?</a:t>
            </a:r>
            <a:endParaRPr lang="en-US" dirty="0"/>
          </a:p>
        </p:txBody>
      </p:sp>
      <p:pic>
        <p:nvPicPr>
          <p:cNvPr id="3" name="Picture 2" descr="composit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962" y="3429000"/>
            <a:ext cx="3433498" cy="2895600"/>
          </a:xfrm>
          <a:prstGeom prst="rect">
            <a:avLst/>
          </a:prstGeom>
        </p:spPr>
      </p:pic>
      <p:pic>
        <p:nvPicPr>
          <p:cNvPr id="4" name="Picture 3" descr="imageB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581400"/>
            <a:ext cx="2895600" cy="2970616"/>
          </a:xfrm>
          <a:prstGeom prst="rect">
            <a:avLst/>
          </a:prstGeom>
        </p:spPr>
      </p:pic>
      <p:pic>
        <p:nvPicPr>
          <p:cNvPr id="5" name="Picture 4" descr="prob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7600"/>
            <a:ext cx="2743200" cy="2814267"/>
          </a:xfrm>
          <a:prstGeom prst="rect">
            <a:avLst/>
          </a:prstGeom>
        </p:spPr>
      </p:pic>
      <p:pic>
        <p:nvPicPr>
          <p:cNvPr id="8" name="Picture 7" descr="workflow.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76400"/>
            <a:ext cx="9144000" cy="1631388"/>
          </a:xfrm>
          <a:prstGeom prst="rect">
            <a:avLst/>
          </a:prstGeom>
        </p:spPr>
      </p:pic>
    </p:spTree>
    <p:extLst>
      <p:ext uri="{BB962C8B-B14F-4D97-AF65-F5344CB8AC3E}">
        <p14:creationId xmlns:p14="http://schemas.microsoft.com/office/powerpoint/2010/main" val="763339349"/>
      </p:ext>
    </p:extLst>
  </p:cSld>
  <p:clrMapOvr>
    <a:masterClrMapping/>
  </p:clrMapOvr>
  <p:transition xmlns:p14="http://schemas.microsoft.com/office/powerpoint/2010/mai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on What?</a:t>
            </a:r>
            <a:endParaRPr lang="en-US" dirty="0"/>
          </a:p>
        </p:txBody>
      </p:sp>
      <p:pic>
        <p:nvPicPr>
          <p:cNvPr id="4" name="Picture 3" descr="probing-foc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3759200"/>
            <a:ext cx="4114800" cy="3022600"/>
          </a:xfrm>
          <a:prstGeom prst="rect">
            <a:avLst/>
          </a:prstGeom>
        </p:spPr>
      </p:pic>
      <p:pic>
        <p:nvPicPr>
          <p:cNvPr id="5" name="Picture 4" descr="came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5194300" cy="2057400"/>
          </a:xfrm>
          <a:prstGeom prst="rect">
            <a:avLst/>
          </a:prstGeom>
        </p:spPr>
      </p:pic>
      <p:pic>
        <p:nvPicPr>
          <p:cNvPr id="6" name="Picture 5" descr="contro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65600"/>
            <a:ext cx="3835400" cy="2616200"/>
          </a:xfrm>
          <a:prstGeom prst="rect">
            <a:avLst/>
          </a:prstGeom>
        </p:spPr>
      </p:pic>
      <p:sp>
        <p:nvSpPr>
          <p:cNvPr id="7" name="TextBox 6"/>
          <p:cNvSpPr txBox="1"/>
          <p:nvPr/>
        </p:nvSpPr>
        <p:spPr>
          <a:xfrm>
            <a:off x="5181600" y="1600200"/>
            <a:ext cx="1644200" cy="584776"/>
          </a:xfrm>
          <a:prstGeom prst="rect">
            <a:avLst/>
          </a:prstGeom>
          <a:noFill/>
        </p:spPr>
        <p:txBody>
          <a:bodyPr wrap="none" rtlCol="0">
            <a:spAutoFit/>
          </a:bodyPr>
          <a:lstStyle/>
          <a:p>
            <a:r>
              <a:rPr lang="en-US" sz="3200" dirty="0" smtClean="0">
                <a:latin typeface="+mn-lt"/>
              </a:rPr>
              <a:t>Camera</a:t>
            </a:r>
            <a:endParaRPr lang="en-US" sz="3200" dirty="0">
              <a:latin typeface="+mn-lt"/>
            </a:endParaRPr>
          </a:p>
        </p:txBody>
      </p:sp>
      <p:sp>
        <p:nvSpPr>
          <p:cNvPr id="8" name="TextBox 7"/>
          <p:cNvSpPr txBox="1"/>
          <p:nvPr/>
        </p:nvSpPr>
        <p:spPr>
          <a:xfrm>
            <a:off x="152400" y="3657600"/>
            <a:ext cx="3134191" cy="584776"/>
          </a:xfrm>
          <a:prstGeom prst="rect">
            <a:avLst/>
          </a:prstGeom>
          <a:noFill/>
        </p:spPr>
        <p:txBody>
          <a:bodyPr wrap="none" rtlCol="0">
            <a:spAutoFit/>
          </a:bodyPr>
          <a:lstStyle/>
          <a:p>
            <a:r>
              <a:rPr lang="en-US" sz="3200" dirty="0" smtClean="0">
                <a:latin typeface="+mn-lt"/>
              </a:rPr>
              <a:t>Filter Parameter</a:t>
            </a:r>
            <a:endParaRPr lang="en-US" sz="3200" dirty="0">
              <a:latin typeface="+mn-lt"/>
            </a:endParaRPr>
          </a:p>
        </p:txBody>
      </p:sp>
      <p:sp>
        <p:nvSpPr>
          <p:cNvPr id="9" name="TextBox 8"/>
          <p:cNvSpPr txBox="1"/>
          <p:nvPr/>
        </p:nvSpPr>
        <p:spPr>
          <a:xfrm>
            <a:off x="7391400" y="3200400"/>
            <a:ext cx="1081346" cy="584776"/>
          </a:xfrm>
          <a:prstGeom prst="rect">
            <a:avLst/>
          </a:prstGeom>
          <a:noFill/>
        </p:spPr>
        <p:txBody>
          <a:bodyPr wrap="none" rtlCol="0">
            <a:spAutoFit/>
          </a:bodyPr>
          <a:lstStyle/>
          <a:p>
            <a:r>
              <a:rPr lang="en-US" sz="3200" dirty="0" smtClean="0">
                <a:latin typeface="+mn-lt"/>
              </a:rPr>
              <a:t>Time</a:t>
            </a:r>
            <a:endParaRPr lang="en-US" sz="3200" dirty="0">
              <a:latin typeface="+mn-lt"/>
            </a:endParaRPr>
          </a:p>
        </p:txBody>
      </p:sp>
    </p:spTree>
    <p:extLst>
      <p:ext uri="{BB962C8B-B14F-4D97-AF65-F5344CB8AC3E}">
        <p14:creationId xmlns:p14="http://schemas.microsoft.com/office/powerpoint/2010/main" val="897443172"/>
      </p:ext>
    </p:extLst>
  </p:cSld>
  <p:clrMapOvr>
    <a:masterClrMapping/>
  </p:clrMapOvr>
  <p:transition xmlns:p14="http://schemas.microsoft.com/office/powerpoint/2010/mai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It?</a:t>
            </a:r>
            <a:endParaRPr lang="en-US" dirty="0"/>
          </a:p>
        </p:txBody>
      </p:sp>
      <p:sp>
        <p:nvSpPr>
          <p:cNvPr id="3" name="TextBox 2"/>
          <p:cNvSpPr txBox="1"/>
          <p:nvPr/>
        </p:nvSpPr>
        <p:spPr>
          <a:xfrm>
            <a:off x="304800" y="1676400"/>
            <a:ext cx="8534400" cy="4893647"/>
          </a:xfrm>
          <a:prstGeom prst="rect">
            <a:avLst/>
          </a:prstGeom>
          <a:noFill/>
        </p:spPr>
        <p:txBody>
          <a:bodyPr wrap="square" rtlCol="0">
            <a:spAutoFit/>
          </a:bodyPr>
          <a:lstStyle/>
          <a:p>
            <a:r>
              <a:rPr lang="en-US" dirty="0" smtClean="0">
                <a:latin typeface="Consolas"/>
                <a:cs typeface="Consolas"/>
              </a:rPr>
              <a:t>exporter </a:t>
            </a:r>
            <a:r>
              <a:rPr lang="en-US" dirty="0">
                <a:latin typeface="Consolas"/>
                <a:cs typeface="Consolas"/>
              </a:rPr>
              <a:t>= </a:t>
            </a:r>
            <a:r>
              <a:rPr lang="en-US" dirty="0" err="1">
                <a:latin typeface="Consolas"/>
                <a:cs typeface="Consolas"/>
              </a:rPr>
              <a:t>ThreeSixtyImageStackExporter</a:t>
            </a:r>
            <a:r>
              <a:rPr lang="en-US" dirty="0" smtClean="0">
                <a:latin typeface="Consolas"/>
                <a:cs typeface="Consolas"/>
              </a:rPr>
              <a:t>( \</a:t>
            </a:r>
          </a:p>
          <a:p>
            <a:r>
              <a:rPr lang="en-US" dirty="0">
                <a:latin typeface="Consolas"/>
                <a:cs typeface="Consolas"/>
              </a:rPr>
              <a:t> </a:t>
            </a:r>
            <a:r>
              <a:rPr lang="en-US" dirty="0" smtClean="0">
                <a:latin typeface="Consolas"/>
                <a:cs typeface="Consolas"/>
              </a:rPr>
              <a:t>          </a:t>
            </a:r>
            <a:r>
              <a:rPr lang="en-US" dirty="0">
                <a:latin typeface="Consolas"/>
                <a:cs typeface="Consolas"/>
              </a:rPr>
              <a:t> </a:t>
            </a:r>
            <a:r>
              <a:rPr lang="en-US" dirty="0" smtClean="0">
                <a:latin typeface="Consolas"/>
                <a:cs typeface="Consolas"/>
              </a:rPr>
              <a:t>   </a:t>
            </a:r>
            <a:r>
              <a:rPr lang="en-US" dirty="0" err="1" smtClean="0">
                <a:latin typeface="Consolas"/>
                <a:cs typeface="Consolas"/>
              </a:rPr>
              <a:t>fng</a:t>
            </a:r>
            <a:r>
              <a:rPr lang="en-US" dirty="0">
                <a:latin typeface="Consolas"/>
                <a:cs typeface="Consolas"/>
              </a:rPr>
              <a:t>, </a:t>
            </a:r>
            <a:r>
              <a:rPr lang="en-US" dirty="0" smtClean="0">
                <a:latin typeface="Consolas"/>
                <a:cs typeface="Consolas"/>
              </a:rPr>
              <a:t>\</a:t>
            </a:r>
          </a:p>
          <a:p>
            <a:r>
              <a:rPr lang="en-US" dirty="0" smtClean="0">
                <a:latin typeface="Consolas"/>
                <a:cs typeface="Consolas"/>
              </a:rPr>
              <a:t>               view</a:t>
            </a:r>
            <a:r>
              <a:rPr lang="en-US" dirty="0">
                <a:latin typeface="Consolas"/>
                <a:cs typeface="Consolas"/>
              </a:rPr>
              <a:t>, </a:t>
            </a:r>
            <a:r>
              <a:rPr lang="en-US" dirty="0" smtClean="0">
                <a:latin typeface="Consolas"/>
                <a:cs typeface="Consolas"/>
              </a:rPr>
              <a:t>\</a:t>
            </a:r>
          </a:p>
          <a:p>
            <a:r>
              <a:rPr lang="en-US" dirty="0" smtClean="0">
                <a:latin typeface="Consolas"/>
                <a:cs typeface="Consolas"/>
              </a:rPr>
              <a:t>               </a:t>
            </a:r>
            <a:r>
              <a:rPr lang="en-US" dirty="0" err="1" smtClean="0">
                <a:latin typeface="Consolas"/>
                <a:cs typeface="Consolas"/>
              </a:rPr>
              <a:t>center_of_rotation</a:t>
            </a:r>
            <a:r>
              <a:rPr lang="en-US" dirty="0" smtClean="0">
                <a:latin typeface="Consolas"/>
                <a:cs typeface="Consolas"/>
              </a:rPr>
              <a:t>, \</a:t>
            </a:r>
          </a:p>
          <a:p>
            <a:r>
              <a:rPr lang="en-US" dirty="0">
                <a:latin typeface="Consolas"/>
                <a:cs typeface="Consolas"/>
              </a:rPr>
              <a:t> </a:t>
            </a:r>
            <a:r>
              <a:rPr lang="en-US" dirty="0" smtClean="0">
                <a:latin typeface="Consolas"/>
                <a:cs typeface="Consolas"/>
              </a:rPr>
              <a:t>              distance, \</a:t>
            </a:r>
          </a:p>
          <a:p>
            <a:r>
              <a:rPr lang="en-US" dirty="0">
                <a:latin typeface="Consolas"/>
                <a:cs typeface="Consolas"/>
              </a:rPr>
              <a:t> </a:t>
            </a:r>
            <a:r>
              <a:rPr lang="en-US" dirty="0" smtClean="0">
                <a:latin typeface="Consolas"/>
                <a:cs typeface="Consolas"/>
              </a:rPr>
              <a:t>              </a:t>
            </a:r>
            <a:r>
              <a:rPr lang="en-US" dirty="0" err="1" smtClean="0">
                <a:latin typeface="Consolas"/>
                <a:cs typeface="Consolas"/>
              </a:rPr>
              <a:t>rotation_axis</a:t>
            </a:r>
            <a:r>
              <a:rPr lang="en-US" dirty="0" smtClean="0">
                <a:latin typeface="Consolas"/>
                <a:cs typeface="Consolas"/>
              </a:rPr>
              <a:t>, \</a:t>
            </a:r>
          </a:p>
          <a:p>
            <a:r>
              <a:rPr lang="en-US" dirty="0">
                <a:latin typeface="Consolas"/>
                <a:cs typeface="Consolas"/>
              </a:rPr>
              <a:t> </a:t>
            </a:r>
            <a:r>
              <a:rPr lang="en-US" dirty="0" smtClean="0">
                <a:latin typeface="Consolas"/>
                <a:cs typeface="Consolas"/>
              </a:rPr>
              <a:t>              </a:t>
            </a:r>
            <a:r>
              <a:rPr lang="en-US" dirty="0" err="1" smtClean="0">
                <a:latin typeface="Consolas"/>
                <a:cs typeface="Consolas"/>
              </a:rPr>
              <a:t>angle_steps</a:t>
            </a:r>
            <a:r>
              <a:rPr lang="en-US" dirty="0" smtClean="0">
                <a:latin typeface="Consolas"/>
                <a:cs typeface="Consolas"/>
              </a:rPr>
              <a:t>)</a:t>
            </a:r>
            <a:endParaRPr lang="en-US" dirty="0">
              <a:latin typeface="Consolas"/>
              <a:cs typeface="Consolas"/>
            </a:endParaRPr>
          </a:p>
          <a:p>
            <a:r>
              <a:rPr lang="en-US" dirty="0">
                <a:latin typeface="Consolas"/>
                <a:cs typeface="Consolas"/>
              </a:rPr>
              <a:t># Explore</a:t>
            </a:r>
            <a:br>
              <a:rPr lang="en-US" dirty="0">
                <a:latin typeface="Consolas"/>
                <a:cs typeface="Consolas"/>
              </a:rPr>
            </a:br>
            <a:r>
              <a:rPr lang="en-US" dirty="0">
                <a:latin typeface="Consolas"/>
                <a:cs typeface="Consolas"/>
              </a:rPr>
              <a:t>for </a:t>
            </a:r>
            <a:r>
              <a:rPr lang="en-US" dirty="0" err="1">
                <a:latin typeface="Consolas"/>
                <a:cs typeface="Consolas"/>
              </a:rPr>
              <a:t>iso</a:t>
            </a:r>
            <a:r>
              <a:rPr lang="en-US" dirty="0">
                <a:latin typeface="Consolas"/>
                <a:cs typeface="Consolas"/>
              </a:rPr>
              <a:t> in </a:t>
            </a:r>
            <a:r>
              <a:rPr lang="en-US" dirty="0" err="1">
                <a:latin typeface="Consolas"/>
                <a:cs typeface="Consolas"/>
              </a:rPr>
              <a:t>iso_values</a:t>
            </a:r>
            <a:r>
              <a:rPr lang="en-US" dirty="0">
                <a:latin typeface="Consolas"/>
                <a:cs typeface="Consolas"/>
              </a:rPr>
              <a:t>: </a:t>
            </a:r>
          </a:p>
          <a:p>
            <a:r>
              <a:rPr lang="en-US" dirty="0" smtClean="0">
                <a:latin typeface="Consolas"/>
                <a:cs typeface="Consolas"/>
              </a:rPr>
              <a:t>    </a:t>
            </a:r>
            <a:r>
              <a:rPr lang="en-US" dirty="0" err="1" smtClean="0">
                <a:latin typeface="Consolas"/>
                <a:cs typeface="Consolas"/>
              </a:rPr>
              <a:t>countourFilter.Isosurfaces</a:t>
            </a:r>
            <a:r>
              <a:rPr lang="en-US" dirty="0" smtClean="0">
                <a:latin typeface="Consolas"/>
                <a:cs typeface="Consolas"/>
              </a:rPr>
              <a:t> </a:t>
            </a:r>
            <a:r>
              <a:rPr lang="en-US" dirty="0">
                <a:latin typeface="Consolas"/>
                <a:cs typeface="Consolas"/>
              </a:rPr>
              <a:t>= </a:t>
            </a:r>
            <a:r>
              <a:rPr lang="en-US" i="1" dirty="0" smtClean="0">
                <a:latin typeface="+mn-lt"/>
                <a:cs typeface="Consolas"/>
              </a:rPr>
              <a:t>&lt;</a:t>
            </a:r>
            <a:r>
              <a:rPr lang="en-US" i="1" dirty="0" err="1" smtClean="0">
                <a:latin typeface="+mn-lt"/>
                <a:cs typeface="Consolas"/>
              </a:rPr>
              <a:t>iso</a:t>
            </a:r>
            <a:r>
              <a:rPr lang="en-US" i="1" dirty="0" smtClean="0">
                <a:latin typeface="+mn-lt"/>
                <a:cs typeface="Consolas"/>
              </a:rPr>
              <a:t>&gt;</a:t>
            </a:r>
            <a:r>
              <a:rPr lang="en-US" dirty="0" smtClean="0">
                <a:latin typeface="Consolas"/>
                <a:cs typeface="Consolas"/>
              </a:rPr>
              <a:t> </a:t>
            </a:r>
            <a:endParaRPr lang="en-US" dirty="0">
              <a:latin typeface="Consolas"/>
              <a:cs typeface="Consolas"/>
            </a:endParaRPr>
          </a:p>
          <a:p>
            <a:r>
              <a:rPr lang="en-US" dirty="0" smtClean="0">
                <a:latin typeface="Consolas"/>
                <a:cs typeface="Consolas"/>
              </a:rPr>
              <a:t>    </a:t>
            </a:r>
            <a:r>
              <a:rPr lang="en-US" dirty="0" err="1" smtClean="0">
                <a:latin typeface="Consolas"/>
                <a:cs typeface="Consolas"/>
              </a:rPr>
              <a:t>fng.update_active_arguments</a:t>
            </a:r>
            <a:r>
              <a:rPr lang="en-US" dirty="0">
                <a:latin typeface="Consolas"/>
                <a:cs typeface="Consolas"/>
              </a:rPr>
              <a:t>(</a:t>
            </a:r>
            <a:r>
              <a:rPr lang="en-US" dirty="0" err="1">
                <a:latin typeface="Consolas"/>
                <a:cs typeface="Consolas"/>
              </a:rPr>
              <a:t>iso</a:t>
            </a:r>
            <a:r>
              <a:rPr lang="en-US" dirty="0" smtClean="0">
                <a:latin typeface="Consolas"/>
                <a:cs typeface="Consolas"/>
              </a:rPr>
              <a:t>=</a:t>
            </a:r>
            <a:r>
              <a:rPr lang="en-US" i="1" dirty="0" smtClean="0">
                <a:latin typeface="+mn-lt"/>
                <a:cs typeface="Consolas"/>
              </a:rPr>
              <a:t>&lt;</a:t>
            </a:r>
            <a:r>
              <a:rPr lang="en-US" i="1" dirty="0" err="1" smtClean="0">
                <a:latin typeface="+mn-lt"/>
                <a:cs typeface="Consolas"/>
              </a:rPr>
              <a:t>iso</a:t>
            </a:r>
            <a:r>
              <a:rPr lang="en-US" i="1" dirty="0" smtClean="0">
                <a:latin typeface="+mn-lt"/>
                <a:cs typeface="Consolas"/>
              </a:rPr>
              <a:t>&gt;</a:t>
            </a:r>
            <a:r>
              <a:rPr lang="en-US" dirty="0" smtClean="0">
                <a:latin typeface="Consolas"/>
                <a:cs typeface="Consolas"/>
              </a:rPr>
              <a:t>)</a:t>
            </a:r>
          </a:p>
          <a:p>
            <a:r>
              <a:rPr lang="en-US" dirty="0" smtClean="0">
                <a:latin typeface="Consolas"/>
                <a:cs typeface="Consolas"/>
              </a:rPr>
              <a:t>    </a:t>
            </a:r>
            <a:r>
              <a:rPr lang="en-US" dirty="0" err="1" smtClean="0">
                <a:latin typeface="Consolas"/>
                <a:cs typeface="Consolas"/>
              </a:rPr>
              <a:t>exporter.UpdatePipeline</a:t>
            </a:r>
            <a:r>
              <a:rPr lang="en-US" dirty="0">
                <a:latin typeface="Consolas"/>
                <a:cs typeface="Consolas"/>
              </a:rPr>
              <a:t>() </a:t>
            </a:r>
          </a:p>
          <a:p>
            <a:endParaRPr lang="en-US" dirty="0">
              <a:latin typeface="+mn-lt"/>
            </a:endParaRPr>
          </a:p>
        </p:txBody>
      </p:sp>
    </p:spTree>
    <p:extLst>
      <p:ext uri="{BB962C8B-B14F-4D97-AF65-F5344CB8AC3E}">
        <p14:creationId xmlns:p14="http://schemas.microsoft.com/office/powerpoint/2010/main" val="3297457708"/>
      </p:ext>
    </p:extLst>
  </p:cSld>
  <p:clrMapOvr>
    <a:masterClrMapping/>
  </p:clrMapOvr>
  <p:transition xmlns:p14="http://schemas.microsoft.com/office/powerpoint/2010/mai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lstStyle/>
          <a:p>
            <a:r>
              <a:rPr lang="en-US" dirty="0" smtClean="0"/>
              <a:t>More types of data exploration classes.</a:t>
            </a:r>
          </a:p>
          <a:p>
            <a:r>
              <a:rPr lang="en-US" dirty="0" smtClean="0"/>
              <a:t>More client components.</a:t>
            </a:r>
          </a:p>
          <a:p>
            <a:r>
              <a:rPr lang="en-US" dirty="0" smtClean="0"/>
              <a:t>Integrated environment for data management and results sharing.</a:t>
            </a:r>
            <a:endParaRPr lang="en-US" dirty="0"/>
          </a:p>
        </p:txBody>
      </p:sp>
    </p:spTree>
    <p:extLst>
      <p:ext uri="{BB962C8B-B14F-4D97-AF65-F5344CB8AC3E}">
        <p14:creationId xmlns:p14="http://schemas.microsoft.com/office/powerpoint/2010/main" val="2902576660"/>
      </p:ext>
    </p:extLst>
  </p:cSld>
  <p:clrMapOvr>
    <a:masterClrMapping/>
  </p:clrMapOvr>
  <p:transition xmlns:p14="http://schemas.microsoft.com/office/powerpoint/2010/mai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 14 – Big Data Analysis Paper</a:t>
            </a:r>
            <a:endParaRPr lang="en-US" dirty="0"/>
          </a:p>
        </p:txBody>
      </p:sp>
      <p:sp>
        <p:nvSpPr>
          <p:cNvPr id="5" name="TextBox 4"/>
          <p:cNvSpPr txBox="1"/>
          <p:nvPr/>
        </p:nvSpPr>
        <p:spPr>
          <a:xfrm>
            <a:off x="533400" y="1752600"/>
            <a:ext cx="8077200" cy="2985433"/>
          </a:xfrm>
          <a:prstGeom prst="rect">
            <a:avLst/>
          </a:prstGeom>
          <a:noFill/>
        </p:spPr>
        <p:txBody>
          <a:bodyPr wrap="square" rtlCol="0">
            <a:spAutoFit/>
          </a:bodyPr>
          <a:lstStyle/>
          <a:p>
            <a:pPr algn="ctr"/>
            <a:r>
              <a:rPr lang="en-US" sz="2800" dirty="0" smtClean="0">
                <a:latin typeface="+mn-lt"/>
              </a:rPr>
              <a:t>Wednesday, November 19</a:t>
            </a:r>
            <a:r>
              <a:rPr lang="en-US" sz="2800" baseline="30000" dirty="0" smtClean="0">
                <a:latin typeface="+mn-lt"/>
              </a:rPr>
              <a:t>th</a:t>
            </a:r>
            <a:r>
              <a:rPr lang="en-US" sz="2800" dirty="0" smtClean="0">
                <a:latin typeface="+mn-lt"/>
              </a:rPr>
              <a:t>, 11:30 @ 391-92</a:t>
            </a:r>
          </a:p>
          <a:p>
            <a:pPr algn="ctr"/>
            <a:endParaRPr lang="en-US" sz="2800" dirty="0">
              <a:latin typeface="+mn-lt"/>
            </a:endParaRPr>
          </a:p>
          <a:p>
            <a:pPr algn="ctr"/>
            <a:r>
              <a:rPr lang="en-US" sz="3200" b="1" dirty="0" smtClean="0">
                <a:latin typeface="+mn-lt"/>
              </a:rPr>
              <a:t>An Image-Based Approach to Extreme Scale In Situ Visualization and Analysis</a:t>
            </a:r>
          </a:p>
          <a:p>
            <a:pPr algn="ctr"/>
            <a:endParaRPr lang="en-US" sz="2800" dirty="0">
              <a:latin typeface="+mn-lt"/>
            </a:endParaRPr>
          </a:p>
          <a:p>
            <a:pPr algn="ctr"/>
            <a:r>
              <a:rPr lang="en-US" sz="2000" dirty="0" smtClean="0">
                <a:latin typeface="+mn-lt"/>
              </a:rPr>
              <a:t>James Ahrens, </a:t>
            </a:r>
            <a:r>
              <a:rPr lang="en-US" sz="2000" dirty="0" err="1" smtClean="0">
                <a:latin typeface="+mn-lt"/>
              </a:rPr>
              <a:t>Sebastien</a:t>
            </a:r>
            <a:r>
              <a:rPr lang="en-US" sz="2000" dirty="0" smtClean="0">
                <a:latin typeface="+mn-lt"/>
              </a:rPr>
              <a:t> </a:t>
            </a:r>
            <a:r>
              <a:rPr lang="en-US" sz="2000" dirty="0" err="1" smtClean="0">
                <a:latin typeface="+mn-lt"/>
              </a:rPr>
              <a:t>Jourdain</a:t>
            </a:r>
            <a:r>
              <a:rPr lang="en-US" sz="2000" dirty="0" smtClean="0">
                <a:latin typeface="+mn-lt"/>
              </a:rPr>
              <a:t>, Patrick O’Leary, John </a:t>
            </a:r>
            <a:r>
              <a:rPr lang="en-US" sz="2000" dirty="0" err="1" smtClean="0">
                <a:latin typeface="+mn-lt"/>
              </a:rPr>
              <a:t>Patchett</a:t>
            </a:r>
            <a:r>
              <a:rPr lang="en-US" sz="2000" dirty="0" smtClean="0">
                <a:latin typeface="+mn-lt"/>
              </a:rPr>
              <a:t>, David Rogers, Mark Petersen</a:t>
            </a:r>
            <a:endParaRPr lang="en-US" sz="2000" dirty="0">
              <a:latin typeface="+mn-lt"/>
            </a:endParaRPr>
          </a:p>
        </p:txBody>
      </p:sp>
    </p:spTree>
    <p:extLst>
      <p:ext uri="{BB962C8B-B14F-4D97-AF65-F5344CB8AC3E}">
        <p14:creationId xmlns:p14="http://schemas.microsoft.com/office/powerpoint/2010/main" val="982874067"/>
      </p:ext>
    </p:extLst>
  </p:cSld>
  <p:clrMapOvr>
    <a:masterClrMapping/>
  </p:clrMapOvr>
  <p:transition xmlns:p14="http://schemas.microsoft.com/office/powerpoint/2010/mai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ParaView Web</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868817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vw-3co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84" y="3632799"/>
            <a:ext cx="4800600" cy="1478766"/>
          </a:xfrm>
          <a:prstGeom prst="rect">
            <a:avLst/>
          </a:prstGeom>
        </p:spPr>
      </p:pic>
      <p:sp>
        <p:nvSpPr>
          <p:cNvPr id="2" name="Title 1"/>
          <p:cNvSpPr>
            <a:spLocks noGrp="1"/>
          </p:cNvSpPr>
          <p:nvPr>
            <p:ph type="title"/>
          </p:nvPr>
        </p:nvSpPr>
        <p:spPr/>
        <p:txBody>
          <a:bodyPr/>
          <a:lstStyle/>
          <a:p>
            <a:r>
              <a:rPr lang="en-US" dirty="0" smtClean="0"/>
              <a:t>What’s That?</a:t>
            </a:r>
            <a:endParaRPr lang="en-US" dirty="0"/>
          </a:p>
        </p:txBody>
      </p:sp>
      <p:sp>
        <p:nvSpPr>
          <p:cNvPr id="3" name="Content Placeholder 2"/>
          <p:cNvSpPr>
            <a:spLocks noGrp="1"/>
          </p:cNvSpPr>
          <p:nvPr>
            <p:ph idx="1"/>
          </p:nvPr>
        </p:nvSpPr>
        <p:spPr/>
        <p:txBody>
          <a:bodyPr/>
          <a:lstStyle/>
          <a:p>
            <a:r>
              <a:rPr lang="en-US" dirty="0" smtClean="0"/>
              <a:t>Web remote visualization framework.</a:t>
            </a:r>
          </a:p>
          <a:p>
            <a:r>
              <a:rPr lang="en-US" dirty="0" smtClean="0"/>
              <a:t>ParaView client on the web.</a:t>
            </a:r>
            <a:endParaRPr lang="en-US" dirty="0"/>
          </a:p>
        </p:txBody>
      </p:sp>
      <p:pic>
        <p:nvPicPr>
          <p:cNvPr id="4" name="Picture 3" descr="ParaViewWebVisualiz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19400"/>
            <a:ext cx="4572000" cy="3105564"/>
          </a:xfrm>
          <a:prstGeom prst="rect">
            <a:avLst/>
          </a:prstGeom>
        </p:spPr>
      </p:pic>
    </p:spTree>
    <p:extLst>
      <p:ext uri="{BB962C8B-B14F-4D97-AF65-F5344CB8AC3E}">
        <p14:creationId xmlns:p14="http://schemas.microsoft.com/office/powerpoint/2010/main" val="42330557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I Do With It?</a:t>
            </a:r>
            <a:endParaRPr lang="en-US" dirty="0"/>
          </a:p>
        </p:txBody>
      </p:sp>
      <p:sp>
        <p:nvSpPr>
          <p:cNvPr id="3" name="Content Placeholder 2"/>
          <p:cNvSpPr>
            <a:spLocks noGrp="1"/>
          </p:cNvSpPr>
          <p:nvPr>
            <p:ph idx="1"/>
          </p:nvPr>
        </p:nvSpPr>
        <p:spPr/>
        <p:txBody>
          <a:bodyPr/>
          <a:lstStyle/>
          <a:p>
            <a:r>
              <a:rPr lang="en-US" dirty="0" smtClean="0"/>
              <a:t>Ease access to your resources for visualization (Cluster, Cloud…)</a:t>
            </a:r>
          </a:p>
          <a:p>
            <a:r>
              <a:rPr lang="en-US" dirty="0" smtClean="0"/>
              <a:t>No client/server visualization mismatch.</a:t>
            </a:r>
          </a:p>
          <a:p>
            <a:r>
              <a:rPr lang="en-US" dirty="0" smtClean="0"/>
              <a:t>Custom client application.</a:t>
            </a:r>
          </a:p>
          <a:p>
            <a:r>
              <a:rPr lang="en-US" dirty="0" smtClean="0"/>
              <a:t>Collaboration.</a:t>
            </a:r>
            <a:endParaRPr lang="en-US" dirty="0"/>
          </a:p>
        </p:txBody>
      </p:sp>
      <p:pic>
        <p:nvPicPr>
          <p:cNvPr id="4" name="Picture 3" descr="OpenChemist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663" y="3124200"/>
            <a:ext cx="2850970" cy="3733799"/>
          </a:xfrm>
          <a:prstGeom prst="rect">
            <a:avLst/>
          </a:prstGeom>
        </p:spPr>
      </p:pic>
      <p:pic>
        <p:nvPicPr>
          <p:cNvPr id="5" name="Picture 4" descr="vtkWeb-GraphWebCircul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398281"/>
            <a:ext cx="3429000" cy="2459718"/>
          </a:xfrm>
          <a:prstGeom prst="rect">
            <a:avLst/>
          </a:prstGeom>
        </p:spPr>
      </p:pic>
    </p:spTree>
    <p:extLst>
      <p:ext uri="{BB962C8B-B14F-4D97-AF65-F5344CB8AC3E}">
        <p14:creationId xmlns:p14="http://schemas.microsoft.com/office/powerpoint/2010/main" val="2005284675"/>
      </p:ext>
    </p:extLst>
  </p:cSld>
  <p:clrMapOvr>
    <a:masterClrMapping/>
  </p:clrMapOvr>
  <p:transition xmlns:p14="http://schemas.microsoft.com/office/powerpoint/2010/mai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I Get It?</a:t>
            </a:r>
            <a:endParaRPr lang="en-US" dirty="0"/>
          </a:p>
        </p:txBody>
      </p:sp>
      <p:sp>
        <p:nvSpPr>
          <p:cNvPr id="3" name="Content Placeholder 2"/>
          <p:cNvSpPr>
            <a:spLocks noGrp="1"/>
          </p:cNvSpPr>
          <p:nvPr>
            <p:ph idx="1"/>
          </p:nvPr>
        </p:nvSpPr>
        <p:spPr/>
        <p:txBody>
          <a:bodyPr/>
          <a:lstStyle/>
          <a:p>
            <a:r>
              <a:rPr lang="en-US" dirty="0" smtClean="0"/>
              <a:t>You already have it!</a:t>
            </a:r>
          </a:p>
          <a:p>
            <a:pPr lvl="1"/>
            <a:r>
              <a:rPr lang="en-US" dirty="0" smtClean="0"/>
              <a:t>It is in the ParaView binaries.</a:t>
            </a:r>
            <a:endParaRPr lang="en-US" dirty="0"/>
          </a:p>
        </p:txBody>
      </p:sp>
      <p:pic>
        <p:nvPicPr>
          <p:cNvPr id="4" name="Picture 3" descr="ParaViewWebVisualiz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22" y="4212512"/>
            <a:ext cx="3894677" cy="2645488"/>
          </a:xfrm>
          <a:prstGeom prst="rect">
            <a:avLst/>
          </a:prstGeom>
        </p:spPr>
      </p:pic>
      <p:sp>
        <p:nvSpPr>
          <p:cNvPr id="5" name="TextBox 4"/>
          <p:cNvSpPr txBox="1"/>
          <p:nvPr/>
        </p:nvSpPr>
        <p:spPr>
          <a:xfrm>
            <a:off x="0" y="2971800"/>
            <a:ext cx="7084467" cy="2246769"/>
          </a:xfrm>
          <a:prstGeom prst="rect">
            <a:avLst/>
          </a:prstGeom>
          <a:noFill/>
        </p:spPr>
        <p:txBody>
          <a:bodyPr wrap="none" rtlCol="0">
            <a:spAutoFit/>
          </a:bodyPr>
          <a:lstStyle/>
          <a:p>
            <a:r>
              <a:rPr lang="en-US" sz="2000" dirty="0" smtClean="0">
                <a:latin typeface="+mn-lt"/>
              </a:rPr>
              <a:t>$ </a:t>
            </a:r>
            <a:r>
              <a:rPr lang="en-US" sz="2000" dirty="0" err="1">
                <a:latin typeface="+mn-lt"/>
              </a:rPr>
              <a:t>pvpython</a:t>
            </a:r>
            <a:r>
              <a:rPr lang="en-US" sz="2000" dirty="0">
                <a:latin typeface="+mn-lt"/>
              </a:rPr>
              <a:t> </a:t>
            </a:r>
            <a:r>
              <a:rPr lang="en-US" sz="2000" dirty="0" smtClean="0">
                <a:latin typeface="+mn-lt"/>
              </a:rPr>
              <a:t>\</a:t>
            </a:r>
          </a:p>
          <a:p>
            <a:r>
              <a:rPr lang="en-US" sz="2000" dirty="0">
                <a:latin typeface="+mn-lt"/>
              </a:rPr>
              <a:t> </a:t>
            </a:r>
            <a:r>
              <a:rPr lang="en-US" sz="2000" dirty="0" smtClean="0">
                <a:latin typeface="+mn-lt"/>
              </a:rPr>
              <a:t>       .</a:t>
            </a:r>
            <a:r>
              <a:rPr lang="en-US" sz="2000" dirty="0">
                <a:latin typeface="+mn-lt"/>
              </a:rPr>
              <a:t>/lib/site-packages/</a:t>
            </a:r>
            <a:r>
              <a:rPr lang="en-US" sz="2000" dirty="0" err="1">
                <a:latin typeface="+mn-lt"/>
              </a:rPr>
              <a:t>paraview</a:t>
            </a:r>
            <a:r>
              <a:rPr lang="en-US" sz="2000" dirty="0">
                <a:latin typeface="+mn-lt"/>
              </a:rPr>
              <a:t>/web/</a:t>
            </a:r>
            <a:r>
              <a:rPr lang="en-US" sz="2000" dirty="0" err="1">
                <a:latin typeface="+mn-lt"/>
              </a:rPr>
              <a:t>pv_web_visualizer.py</a:t>
            </a:r>
            <a:r>
              <a:rPr lang="en-US" sz="2000" dirty="0">
                <a:latin typeface="+mn-lt"/>
              </a:rPr>
              <a:t> </a:t>
            </a:r>
            <a:r>
              <a:rPr lang="en-US" sz="2000" dirty="0" smtClean="0">
                <a:latin typeface="+mn-lt"/>
              </a:rPr>
              <a:t>\</a:t>
            </a:r>
          </a:p>
          <a:p>
            <a:r>
              <a:rPr lang="en-US" sz="2000" dirty="0">
                <a:latin typeface="+mn-lt"/>
              </a:rPr>
              <a:t> </a:t>
            </a:r>
            <a:r>
              <a:rPr lang="en-US" sz="2000" dirty="0" smtClean="0">
                <a:latin typeface="+mn-lt"/>
              </a:rPr>
              <a:t>       -</a:t>
            </a:r>
            <a:r>
              <a:rPr lang="en-US" sz="2000" dirty="0">
                <a:latin typeface="+mn-lt"/>
              </a:rPr>
              <a:t>-content ./</a:t>
            </a:r>
            <a:r>
              <a:rPr lang="en-US" sz="2000" dirty="0" smtClean="0">
                <a:latin typeface="+mn-lt"/>
              </a:rPr>
              <a:t>www \</a:t>
            </a:r>
          </a:p>
          <a:p>
            <a:r>
              <a:rPr lang="en-US" sz="2000" dirty="0" smtClean="0">
                <a:latin typeface="+mn-lt"/>
              </a:rPr>
              <a:t>        -</a:t>
            </a:r>
            <a:r>
              <a:rPr lang="en-US" sz="2000" dirty="0">
                <a:latin typeface="+mn-lt"/>
              </a:rPr>
              <a:t>-port </a:t>
            </a:r>
            <a:r>
              <a:rPr lang="en-US" sz="2000" dirty="0" smtClean="0">
                <a:latin typeface="+mn-lt"/>
              </a:rPr>
              <a:t>8080 \</a:t>
            </a:r>
            <a:r>
              <a:rPr lang="en-US" sz="2000" dirty="0">
                <a:latin typeface="+mn-lt"/>
              </a:rPr>
              <a:t/>
            </a:r>
            <a:br>
              <a:rPr lang="en-US" sz="2000" dirty="0">
                <a:latin typeface="+mn-lt"/>
              </a:rPr>
            </a:br>
            <a:r>
              <a:rPr lang="en-US" sz="2000" dirty="0" smtClean="0">
                <a:latin typeface="+mn-lt"/>
              </a:rPr>
              <a:t>        -</a:t>
            </a:r>
            <a:r>
              <a:rPr lang="en-US" sz="2000" dirty="0">
                <a:latin typeface="+mn-lt"/>
              </a:rPr>
              <a:t>-data-</a:t>
            </a:r>
            <a:r>
              <a:rPr lang="en-US" sz="2000" dirty="0" err="1">
                <a:latin typeface="+mn-lt"/>
              </a:rPr>
              <a:t>dir</a:t>
            </a:r>
            <a:r>
              <a:rPr lang="en-US" sz="2000" dirty="0">
                <a:latin typeface="+mn-lt"/>
              </a:rPr>
              <a:t> /home/user </a:t>
            </a:r>
          </a:p>
          <a:p>
            <a:endParaRPr lang="en-US" sz="2000" dirty="0" smtClean="0">
              <a:latin typeface="+mn-lt"/>
            </a:endParaRPr>
          </a:p>
          <a:p>
            <a:r>
              <a:rPr lang="en-US" sz="2000" dirty="0" smtClean="0">
                <a:latin typeface="+mn-lt"/>
              </a:rPr>
              <a:t>$ </a:t>
            </a:r>
            <a:r>
              <a:rPr lang="en-US" sz="2000" dirty="0">
                <a:latin typeface="+mn-lt"/>
              </a:rPr>
              <a:t>open http://localhost:8080/apps/Visualizer/ </a:t>
            </a:r>
          </a:p>
        </p:txBody>
      </p:sp>
    </p:spTree>
    <p:extLst>
      <p:ext uri="{BB962C8B-B14F-4D97-AF65-F5344CB8AC3E}">
        <p14:creationId xmlns:p14="http://schemas.microsoft.com/office/powerpoint/2010/main" val="1178832589"/>
      </p:ext>
    </p:extLst>
  </p:cSld>
  <p:clrMapOvr>
    <a:masterClrMapping/>
  </p:clrMapOvr>
  <p:transition xmlns:p14="http://schemas.microsoft.com/office/powerpoint/2010/mai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Guides and Documentation</a:t>
            </a:r>
            <a:endParaRPr lang="en-US" dirty="0"/>
          </a:p>
        </p:txBody>
      </p:sp>
      <p:pic>
        <p:nvPicPr>
          <p:cNvPr id="3" name="Picture 2" descr="docum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64" y="1524000"/>
            <a:ext cx="8567472" cy="6858000"/>
          </a:xfrm>
          <a:prstGeom prst="rect">
            <a:avLst/>
          </a:prstGeom>
        </p:spPr>
      </p:pic>
      <p:sp>
        <p:nvSpPr>
          <p:cNvPr id="5" name="TextBox 4"/>
          <p:cNvSpPr txBox="1"/>
          <p:nvPr/>
        </p:nvSpPr>
        <p:spPr>
          <a:xfrm>
            <a:off x="1699503" y="1524000"/>
            <a:ext cx="5539497" cy="461665"/>
          </a:xfrm>
          <a:prstGeom prst="rect">
            <a:avLst/>
          </a:prstGeom>
          <a:noFill/>
        </p:spPr>
        <p:txBody>
          <a:bodyPr wrap="none" rtlCol="0">
            <a:spAutoFit/>
          </a:bodyPr>
          <a:lstStyle/>
          <a:p>
            <a:r>
              <a:rPr lang="en-US" dirty="0" smtClean="0">
                <a:latin typeface="+mn-lt"/>
              </a:rPr>
              <a:t>http://</a:t>
            </a:r>
            <a:r>
              <a:rPr lang="en-US" dirty="0" err="1" smtClean="0">
                <a:latin typeface="+mn-lt"/>
              </a:rPr>
              <a:t>www.paraview.org</a:t>
            </a:r>
            <a:r>
              <a:rPr lang="en-US" dirty="0" smtClean="0">
                <a:latin typeface="+mn-lt"/>
              </a:rPr>
              <a:t>/documentation</a:t>
            </a:r>
            <a:endParaRPr lang="en-US" dirty="0">
              <a:latin typeface="+mn-lt"/>
            </a:endParaRPr>
          </a:p>
        </p:txBody>
      </p:sp>
    </p:spTree>
    <p:extLst>
      <p:ext uri="{BB962C8B-B14F-4D97-AF65-F5344CB8AC3E}">
        <p14:creationId xmlns:p14="http://schemas.microsoft.com/office/powerpoint/2010/main" val="3029814236"/>
      </p:ext>
    </p:extLst>
  </p:cSld>
  <p:clrMapOvr>
    <a:masterClrMapping/>
  </p:clrMapOvr>
  <p:transition xmlns:p14="http://schemas.microsoft.com/office/powerpoint/2010/main">
    <p:fade/>
  </p:transition>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Plugin</a:t>
            </a:r>
            <a:r>
              <a:rPr lang="en-US" dirty="0" smtClean="0"/>
              <a:t> Demo</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Attendin</a:t>
            </a:r>
            <a:r>
              <a:rPr lang="en-US" dirty="0"/>
              <a:t>g</a:t>
            </a:r>
          </a:p>
        </p:txBody>
      </p:sp>
      <p:sp>
        <p:nvSpPr>
          <p:cNvPr id="3" name="Content Placeholder 2"/>
          <p:cNvSpPr>
            <a:spLocks noGrp="1"/>
          </p:cNvSpPr>
          <p:nvPr>
            <p:ph idx="1"/>
          </p:nvPr>
        </p:nvSpPr>
        <p:spPr/>
        <p:txBody>
          <a:bodyPr/>
          <a:lstStyle/>
          <a:p>
            <a:r>
              <a:rPr lang="en-US" dirty="0" smtClean="0"/>
              <a:t>Please Fill Out the Survey</a:t>
            </a:r>
            <a:endParaRPr lang="en-US" dirty="0"/>
          </a:p>
        </p:txBody>
      </p:sp>
      <p:sp>
        <p:nvSpPr>
          <p:cNvPr id="4" name="TextBox 3"/>
          <p:cNvSpPr txBox="1"/>
          <p:nvPr/>
        </p:nvSpPr>
        <p:spPr>
          <a:xfrm>
            <a:off x="312877" y="2032337"/>
            <a:ext cx="8566993" cy="1015663"/>
          </a:xfrm>
          <a:prstGeom prst="rect">
            <a:avLst/>
          </a:prstGeom>
          <a:noFill/>
        </p:spPr>
        <p:txBody>
          <a:bodyPr wrap="none" rtlCol="0">
            <a:spAutoFit/>
          </a:bodyPr>
          <a:lstStyle/>
          <a:p>
            <a:pPr algn="ctr"/>
            <a:r>
              <a:rPr lang="en-US" sz="6000" dirty="0">
                <a:solidFill>
                  <a:srgbClr val="000000"/>
                </a:solidFill>
                <a:latin typeface="+mn-lt"/>
                <a:ea typeface="Lucida Grande"/>
                <a:cs typeface="Lucida Grande"/>
              </a:rPr>
              <a:t>http://</a:t>
            </a:r>
            <a:r>
              <a:rPr lang="en-US" sz="6000" dirty="0" err="1">
                <a:solidFill>
                  <a:srgbClr val="000000"/>
                </a:solidFill>
                <a:latin typeface="+mn-lt"/>
                <a:ea typeface="Lucida Grande"/>
                <a:cs typeface="Lucida Grande"/>
              </a:rPr>
              <a:t>bit.ly</a:t>
            </a:r>
            <a:r>
              <a:rPr lang="en-US" sz="6000" dirty="0">
                <a:solidFill>
                  <a:srgbClr val="000000"/>
                </a:solidFill>
                <a:latin typeface="+mn-lt"/>
                <a:ea typeface="Lucida Grande"/>
                <a:cs typeface="Lucida Grande"/>
              </a:rPr>
              <a:t>/sc13-tut-sh03 </a:t>
            </a:r>
            <a:endParaRPr lang="en-US" sz="6000" dirty="0">
              <a:latin typeface="+mn-lt"/>
            </a:endParaRPr>
          </a:p>
        </p:txBody>
      </p:sp>
      <p:pic>
        <p:nvPicPr>
          <p:cNvPr id="5" name="Picture 4"/>
          <p:cNvPicPr>
            <a:picLocks noChangeAspect="1"/>
          </p:cNvPicPr>
          <p:nvPr/>
        </p:nvPicPr>
        <p:blipFill>
          <a:blip r:embed="rId2"/>
          <a:stretch>
            <a:fillRect/>
          </a:stretch>
        </p:blipFill>
        <p:spPr>
          <a:xfrm>
            <a:off x="457200" y="3352800"/>
            <a:ext cx="2743200" cy="2743200"/>
          </a:xfrm>
          <a:prstGeom prst="rect">
            <a:avLst/>
          </a:prstGeom>
        </p:spPr>
      </p:pic>
      <p:pic>
        <p:nvPicPr>
          <p:cNvPr id="6" name="Picture 5"/>
          <p:cNvPicPr>
            <a:picLocks noChangeAspect="1"/>
          </p:cNvPicPr>
          <p:nvPr/>
        </p:nvPicPr>
        <p:blipFill>
          <a:blip r:embed="rId2"/>
          <a:stretch>
            <a:fillRect/>
          </a:stretch>
        </p:blipFill>
        <p:spPr>
          <a:xfrm>
            <a:off x="4495800" y="3352800"/>
            <a:ext cx="1828800" cy="1828800"/>
          </a:xfrm>
          <a:prstGeom prst="rect">
            <a:avLst/>
          </a:prstGeom>
        </p:spPr>
      </p:pic>
      <p:pic>
        <p:nvPicPr>
          <p:cNvPr id="7" name="Picture 6"/>
          <p:cNvPicPr>
            <a:picLocks noChangeAspect="1"/>
          </p:cNvPicPr>
          <p:nvPr/>
        </p:nvPicPr>
        <p:blipFill>
          <a:blip r:embed="rId2"/>
          <a:stretch>
            <a:fillRect/>
          </a:stretch>
        </p:blipFill>
        <p:spPr>
          <a:xfrm>
            <a:off x="7391400" y="3352800"/>
            <a:ext cx="914400" cy="914400"/>
          </a:xfrm>
          <a:prstGeom prst="rect">
            <a:avLst/>
          </a:prstGeom>
        </p:spPr>
      </p:pic>
    </p:spTree>
    <p:extLst>
      <p:ext uri="{BB962C8B-B14F-4D97-AF65-F5344CB8AC3E}">
        <p14:creationId xmlns:p14="http://schemas.microsoft.com/office/powerpoint/2010/main" val="32862138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smtClean="0">
                <a:ea typeface="ＭＳ Ｐゴシック" pitchFamily="-107" charset="-128"/>
              </a:rPr>
              <a:t>Drag left, middle, right buttons for rotate, pan, zoom.</a:t>
            </a:r>
          </a:p>
          <a:p>
            <a:pPr lvl="1"/>
            <a:r>
              <a:rPr lang="en-US" smtClean="0">
                <a:ea typeface="ＭＳ Ｐゴシック" pitchFamily="-107" charset="-128"/>
              </a:rPr>
              <a:t>Also use Shift, Ctrl, Alt modifiers.</a:t>
            </a:r>
          </a:p>
        </p:txBody>
      </p:sp>
      <p:pic>
        <p:nvPicPr>
          <p:cNvPr id="2" name="Picture 1" descr="ToolbarCame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98" y="3733800"/>
            <a:ext cx="8351405" cy="939800"/>
          </a:xfrm>
          <a:prstGeom prst="rect">
            <a:avLst/>
          </a:prstGeom>
        </p:spPr>
      </p:pic>
      <p:pic>
        <p:nvPicPr>
          <p:cNvPr id="5" name="Picture 4" descr="ToolbarCenterAxi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949" y="5105400"/>
            <a:ext cx="4460103" cy="9271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xmlns:p14="http://schemas.microsoft.com/office/powerpoint/2010/mai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xmlns:p14="http://schemas.microsoft.com/office/powerpoint/2010/mai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Visualizing Large Models</a:t>
            </a:r>
          </a:p>
          <a:p>
            <a:r>
              <a:rPr lang="en-US" dirty="0" smtClean="0">
                <a:ea typeface="ＭＳ Ｐゴシック" pitchFamily="-107" charset="-128"/>
              </a:rPr>
              <a:t>Batch Scripting</a:t>
            </a:r>
          </a:p>
          <a:p>
            <a:r>
              <a:rPr lang="en-US" dirty="0" smtClean="0">
                <a:ea typeface="ＭＳ Ｐゴシック" pitchFamily="-107" charset="-128"/>
              </a:rPr>
              <a:t>ParaView Cinema</a:t>
            </a:r>
          </a:p>
          <a:p>
            <a:r>
              <a:rPr lang="en-US" dirty="0" err="1" smtClean="0">
                <a:ea typeface="ＭＳ Ｐゴシック" pitchFamily="-107" charset="-128"/>
              </a:rPr>
              <a:t>ParaViewWeb</a:t>
            </a:r>
            <a:endParaRPr lang="en-US" dirty="0" smtClean="0">
              <a:ea typeface="ＭＳ Ｐゴシック" pitchFamily="-107" charset="-128"/>
            </a:endParaRPr>
          </a:p>
          <a:p>
            <a:r>
              <a:rPr lang="en-US" dirty="0" smtClean="0">
                <a:ea typeface="ＭＳ Ｐゴシック" pitchFamily="-107" charset="-128"/>
              </a:rPr>
              <a:t>ParaView – Catalyst Integration</a:t>
            </a:r>
          </a:p>
          <a:p>
            <a:pPr lvl="1"/>
            <a:r>
              <a:rPr lang="en-US" sz="2400" dirty="0" smtClean="0">
                <a:ea typeface="ＭＳ Ｐゴシック" pitchFamily="-107" charset="-128"/>
              </a:rPr>
              <a:t>(Detailed Catalyst tutorial tomorrow morning.)</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2" name="Picture 1"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41295476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cs typeface="Times New Roman" pitchFamily="-107" charset="0"/>
              </a:rPr>
              <a:t> </a:t>
            </a:r>
            <a:r>
              <a:rPr lang="en-US" smtClean="0">
                <a:latin typeface="Verdana" pitchFamily="-107" charset="0"/>
                <a:ea typeface="ＭＳ Ｐゴシック" pitchFamily="-107" charset="-128"/>
                <a:cs typeface="Times New Roman" pitchFamily="-107" charset="0"/>
              </a:rPr>
              <a:t>Open</a:t>
            </a:r>
            <a:r>
              <a:rPr lang="en-US" smtClean="0">
                <a:ea typeface="ＭＳ Ｐゴシック" pitchFamily="-107" charset="-128"/>
                <a:cs typeface="Times New Roman" pitchFamily="-107" charset="0"/>
              </a:rPr>
              <a:t> the file </a:t>
            </a:r>
            <a:r>
              <a:rPr lang="en-US" smtClean="0">
                <a:latin typeface="Verdana" pitchFamily="-107" charset="0"/>
                <a:ea typeface="ＭＳ Ｐゴシック" pitchFamily="-107" charset="-128"/>
                <a:cs typeface="Times New Roman" pitchFamily="-107" charset="0"/>
              </a:rPr>
              <a:t>disk_out_ref.ex2</a:t>
            </a:r>
            <a:r>
              <a:rPr lang="en-US" smtClean="0">
                <a:ea typeface="ＭＳ Ｐゴシック" pitchFamily="-107" charset="-128"/>
                <a:cs typeface="Times New Roman" pitchFamily="-107" charset="0"/>
              </a:rPr>
              <a:t>.</a:t>
            </a:r>
            <a:r>
              <a:rPr lang="en-US" smtClean="0">
                <a:ea typeface="ＭＳ Ｐゴシック" pitchFamily="-107" charset="-128"/>
              </a:rPr>
              <a:t> </a:t>
            </a:r>
          </a:p>
          <a:p>
            <a:pPr marL="781050" indent="-609600">
              <a:buFontTx/>
              <a:buAutoNum type="arabicPeriod"/>
            </a:pPr>
            <a:r>
              <a:rPr lang="en-US" smtClean="0">
                <a:ea typeface="ＭＳ Ｐゴシック" pitchFamily="-107" charset="-128"/>
              </a:rPr>
              <a:t>Load all data variables.</a:t>
            </a: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r>
              <a:rPr lang="en-US"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2667000"/>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2819400"/>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105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4.2.</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Get example material.</a:t>
            </a:r>
          </a:p>
          <a:p>
            <a:pPr lvl="1"/>
            <a:r>
              <a:rPr lang="en-US" sz="2200" dirty="0" smtClean="0">
                <a:ea typeface="ＭＳ Ｐゴシック" pitchFamily="-107" charset="-128"/>
                <a:hlinkClick r:id="rId4"/>
              </a:rPr>
              <a:t>http://www.paraview.org/Wiki/The_ParaView_Tutorial</a:t>
            </a:r>
            <a:endParaRPr lang="en-US" sz="2200" dirty="0" smtClean="0">
              <a:ea typeface="ＭＳ Ｐゴシック" pitchFamily="-107" charset="-128"/>
            </a:endParaRPr>
          </a:p>
          <a:p>
            <a:r>
              <a:rPr lang="en-US" dirty="0" smtClean="0">
                <a:ea typeface="ＭＳ Ｐゴシック" pitchFamily="-107" charset="-128"/>
              </a:rPr>
              <a:t>Data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3"/>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4"/>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5"/>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6"/>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pic>
        <p:nvPicPr>
          <p:cNvPr id="2" name="Picture 1" descr="DataRepresentationToolbars.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524000"/>
            <a:ext cx="8229600" cy="1397000"/>
          </a:xfrm>
          <a:prstGeom prst="rect">
            <a:avLst/>
          </a:prstGeom>
        </p:spPr>
      </p:pic>
    </p:spTree>
    <p:extLst>
      <p:ext uri="{BB962C8B-B14F-4D97-AF65-F5344CB8AC3E}">
        <p14:creationId xmlns:p14="http://schemas.microsoft.com/office/powerpoint/2010/main" val="11488670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6861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6861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6861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6861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6861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6861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6861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6861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6861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6862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3" name="Picture 2" descr="FiltersMen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519874"/>
            <a:ext cx="4419600" cy="516271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95312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7629525" y="2833688"/>
            <a:ext cx="1123950" cy="366712"/>
          </a:xfrm>
          <a:prstGeom prst="rect">
            <a:avLst/>
          </a:prstGeom>
          <a:noFill/>
          <a:ln w="9525">
            <a:noFill/>
            <a:miter lim="800000"/>
            <a:headEnd/>
            <a:tailEnd/>
          </a:ln>
        </p:spPr>
        <p:txBody>
          <a:bodyPr wrap="none">
            <a:spAutoFit/>
          </a:bodyPr>
          <a:lstStyle/>
          <a:p>
            <a:pPr eaLnBrk="1" hangingPunct="1"/>
            <a:r>
              <a:rPr lang="en-US" sz="1800">
                <a:latin typeface="Arial" charset="0"/>
              </a:rPr>
              <a:t>Contour1</a:t>
            </a:r>
          </a:p>
        </p:txBody>
      </p:sp>
      <p:sp>
        <p:nvSpPr>
          <p:cNvPr id="87045" name="Text Box 8"/>
          <p:cNvSpPr txBox="1">
            <a:spLocks noChangeArrowheads="1"/>
          </p:cNvSpPr>
          <p:nvPr/>
        </p:nvSpPr>
        <p:spPr bwMode="auto">
          <a:xfrm>
            <a:off x="4733925" y="2833688"/>
            <a:ext cx="2433638" cy="366712"/>
          </a:xfrm>
          <a:prstGeom prst="rect">
            <a:avLst/>
          </a:prstGeom>
          <a:noFill/>
          <a:ln w="9525">
            <a:noFill/>
            <a:miter lim="800000"/>
            <a:headEnd/>
            <a:tailEnd/>
          </a:ln>
        </p:spPr>
        <p:txBody>
          <a:bodyPr wrap="none">
            <a:spAutoFit/>
          </a:bodyPr>
          <a:lstStyle/>
          <a:p>
            <a:pPr eaLnBrk="1" hangingPunct="1"/>
            <a:r>
              <a:rPr lang="en-US" sz="1800">
                <a:latin typeface="Arial" charset="0"/>
              </a:rPr>
              <a:t>DataSetSurfaceFilter1</a:t>
            </a:r>
          </a:p>
        </p:txBody>
      </p:sp>
      <p:sp>
        <p:nvSpPr>
          <p:cNvPr id="87046" name="Text Box 9"/>
          <p:cNvSpPr txBox="1">
            <a:spLocks noChangeArrowheads="1"/>
          </p:cNvSpPr>
          <p:nvPr/>
        </p:nvSpPr>
        <p:spPr bwMode="auto">
          <a:xfrm>
            <a:off x="5597525" y="381000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flipH="1">
            <a:off x="5950744" y="2198132"/>
            <a:ext cx="941626" cy="63555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a:off x="6892370" y="2198132"/>
            <a:ext cx="1299130"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5949950" y="3200400"/>
            <a:ext cx="0" cy="60960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19044317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2343606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22643698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42412894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 </a:t>
            </a:r>
          </a:p>
          <a:p>
            <a:pPr marL="781050" indent="-609600">
              <a:buFontTx/>
              <a:buAutoNum type="arabicPeriod" startAt="6"/>
            </a:pPr>
            <a:endParaRPr lang="en-US" dirty="0" smtClean="0">
              <a:ea typeface="ＭＳ Ｐゴシック" pitchFamily="-107" charset="-128"/>
            </a:endParaRP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962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8516484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40053462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6691311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20266031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13005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13005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13005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13005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13005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13005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13005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13005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13005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13006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0592065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1813678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33733339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1223108279"/>
      </p:ext>
    </p:extLst>
  </p:cSld>
  <p:clrMapOvr>
    <a:masterClrMapping/>
  </p:clrMapOvr>
  <p:transition xmlns:p14="http://schemas.microsoft.com/office/powerpoint/2010/mai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774622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5579508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30809642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Open color scale editor dialog</a:t>
            </a:r>
          </a:p>
          <a:p>
            <a:r>
              <a:rPr lang="en-US" dirty="0" smtClean="0"/>
              <a:t>Set a custom range.</a:t>
            </a:r>
            <a:endParaRPr lang="en-US" dirty="0"/>
          </a:p>
        </p:txBody>
      </p:sp>
      <p:pic>
        <p:nvPicPr>
          <p:cNvPr id="5" name="Picture 6"/>
          <p:cNvPicPr>
            <a:picLocks noChangeAspect="1"/>
          </p:cNvPicPr>
          <p:nvPr/>
        </p:nvPicPr>
        <p:blipFill>
          <a:blip r:embed="rId2"/>
          <a:srcRect/>
          <a:stretch>
            <a:fillRect/>
          </a:stretch>
        </p:blipFill>
        <p:spPr bwMode="auto">
          <a:xfrm>
            <a:off x="6629400" y="1676400"/>
            <a:ext cx="457200" cy="395817"/>
          </a:xfrm>
          <a:prstGeom prst="rect">
            <a:avLst/>
          </a:prstGeom>
          <a:noFill/>
          <a:ln w="9525">
            <a:noFill/>
            <a:miter lim="800000"/>
            <a:headEnd/>
            <a:tailEnd/>
          </a:ln>
        </p:spPr>
      </p:pic>
      <p:pic>
        <p:nvPicPr>
          <p:cNvPr id="9" name="Picture 8" descr="ColorMapEdi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2667000"/>
            <a:ext cx="3733800" cy="5235437"/>
          </a:xfrm>
          <a:prstGeom prst="rect">
            <a:avLst/>
          </a:prstGeom>
        </p:spPr>
      </p:pic>
      <p:sp>
        <p:nvSpPr>
          <p:cNvPr id="7" name="Rectangle 6"/>
          <p:cNvSpPr/>
          <p:nvPr/>
        </p:nvSpPr>
        <p:spPr bwMode="auto">
          <a:xfrm>
            <a:off x="5867400" y="4038600"/>
            <a:ext cx="457200" cy="3810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2244351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Open color scale editor dialog</a:t>
            </a:r>
          </a:p>
          <a:p>
            <a:r>
              <a:rPr lang="en-US" dirty="0" smtClean="0">
                <a:latin typeface="Verdana"/>
                <a:cs typeface="Verdana"/>
              </a:rPr>
              <a:t>Rescale to range over all </a:t>
            </a:r>
            <a:r>
              <a:rPr lang="en-US" dirty="0" err="1" smtClean="0">
                <a:latin typeface="Verdana"/>
                <a:cs typeface="Verdana"/>
              </a:rPr>
              <a:t>timesteps</a:t>
            </a:r>
            <a:endParaRPr lang="en-US" dirty="0">
              <a:latin typeface="Verdana"/>
              <a:cs typeface="Verdana"/>
            </a:endParaRPr>
          </a:p>
        </p:txBody>
      </p:sp>
      <p:pic>
        <p:nvPicPr>
          <p:cNvPr id="5" name="Picture 6"/>
          <p:cNvPicPr>
            <a:picLocks noChangeAspect="1"/>
          </p:cNvPicPr>
          <p:nvPr/>
        </p:nvPicPr>
        <p:blipFill>
          <a:blip r:embed="rId2"/>
          <a:srcRect/>
          <a:stretch>
            <a:fillRect/>
          </a:stretch>
        </p:blipFill>
        <p:spPr bwMode="auto">
          <a:xfrm>
            <a:off x="6629400" y="1676400"/>
            <a:ext cx="457200" cy="395817"/>
          </a:xfrm>
          <a:prstGeom prst="rect">
            <a:avLst/>
          </a:prstGeom>
          <a:noFill/>
          <a:ln w="9525">
            <a:noFill/>
            <a:miter lim="800000"/>
            <a:headEnd/>
            <a:tailEnd/>
          </a:ln>
        </p:spPr>
      </p:pic>
      <p:pic>
        <p:nvPicPr>
          <p:cNvPr id="8" name="Picture 7" descr="ColorMapEdi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2667000"/>
            <a:ext cx="3733800" cy="5235437"/>
          </a:xfrm>
          <a:prstGeom prst="rect">
            <a:avLst/>
          </a:prstGeom>
        </p:spPr>
      </p:pic>
      <p:sp>
        <p:nvSpPr>
          <p:cNvPr id="9" name="Rectangle 8"/>
          <p:cNvSpPr/>
          <p:nvPr/>
        </p:nvSpPr>
        <p:spPr bwMode="auto">
          <a:xfrm>
            <a:off x="5867400" y="4343400"/>
            <a:ext cx="457200" cy="3810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6569640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9049669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SNL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endParaRPr lang="en-US" dirty="0"/>
          </a:p>
        </p:txBody>
      </p:sp>
    </p:spTree>
    <p:extLst>
      <p:ext uri="{BB962C8B-B14F-4D97-AF65-F5344CB8AC3E}">
        <p14:creationId xmlns:p14="http://schemas.microsoft.com/office/powerpoint/2010/main" val="31926434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781050" indent="-609600">
              <a:buFontTx/>
              <a:buAutoNum type="arabicPeriod"/>
            </a:pPr>
            <a:r>
              <a:rPr lang="en-US" dirty="0" smtClean="0">
                <a:ea typeface="ＭＳ Ｐゴシック" pitchFamily="-107" charset="-128"/>
              </a:rPr>
              <a:t>Change animation mode to Real Time.  </a:t>
            </a:r>
          </a:p>
          <a:p>
            <a:pPr marL="1028700" lvl="1" indent="-571500">
              <a:buFontTx/>
              <a:buChar char="•"/>
            </a:pPr>
            <a:r>
              <a:rPr lang="en-US" dirty="0" smtClean="0">
                <a:ea typeface="ＭＳ Ｐゴシック" pitchFamily="-107" charset="-128"/>
              </a:rPr>
              <a:t>Default animation time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3810000"/>
            <a:ext cx="457200" cy="457200"/>
          </a:xfrm>
          <a:prstGeom prst="rect">
            <a:avLst/>
          </a:prstGeom>
          <a:noFill/>
          <a:ln w="9525">
            <a:noFill/>
            <a:miter lim="800000"/>
            <a:headEnd/>
            <a:tailEnd/>
          </a:ln>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22997151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17701594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Temporal Interpolator</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178179" name="Picture 5"/>
          <p:cNvPicPr>
            <a:picLocks noChangeAspect="1" noChangeArrowheads="1"/>
          </p:cNvPicPr>
          <p:nvPr/>
        </p:nvPicPr>
        <p:blipFill>
          <a:blip r:embed="rId3"/>
          <a:srcRect/>
          <a:stretch>
            <a:fillRect/>
          </a:stretch>
        </p:blipFill>
        <p:spPr bwMode="auto">
          <a:xfrm>
            <a:off x="2368550" y="1922463"/>
            <a:ext cx="4406900" cy="3716337"/>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4166840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1140291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10" y="1524000"/>
            <a:ext cx="4318381" cy="5334000"/>
          </a:xfrm>
          <a:prstGeom prst="rect">
            <a:avLst/>
          </a:prstGeom>
        </p:spPr>
      </p:pic>
    </p:spTree>
    <p:extLst>
      <p:ext uri="{BB962C8B-B14F-4D97-AF65-F5344CB8AC3E}">
        <p14:creationId xmlns:p14="http://schemas.microsoft.com/office/powerpoint/2010/main" val="3817985324"/>
      </p:ext>
    </p:extLst>
  </p:cSld>
  <p:clrMapOvr>
    <a:masterClrMapping/>
  </p:clrMapOvr>
  <p:transition xmlns:p14="http://schemas.microsoft.com/office/powerpoint/2010/mai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6722928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17029207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14474867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7"/>
          <p:cNvPicPr>
            <a:picLocks noChangeAspect="1"/>
          </p:cNvPicPr>
          <p:nvPr/>
        </p:nvPicPr>
        <p:blipFill>
          <a:blip r:embed="rId3"/>
          <a:srcRect/>
          <a:stretch>
            <a:fillRect/>
          </a:stretch>
        </p:blipFill>
        <p:spPr bwMode="auto">
          <a:xfrm>
            <a:off x="76200" y="533400"/>
            <a:ext cx="2743200" cy="268605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76200" y="1295400"/>
            <a:ext cx="2743200" cy="2686050"/>
          </a:xfrm>
          <a:prstGeom prst="rect">
            <a:avLst/>
          </a:prstGeom>
          <a:noFill/>
          <a:ln w="9525">
            <a:noFill/>
            <a:miter lim="800000"/>
            <a:headEnd/>
            <a:tailEnd/>
          </a:ln>
        </p:spPr>
      </p:pic>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1676400" y="1524000"/>
            <a:ext cx="6781800" cy="4572000"/>
          </a:xfrm>
        </p:spPr>
        <p:txBody>
          <a:bodyPr/>
          <a:lstStyle/>
          <a:p>
            <a:pPr>
              <a:spcBef>
                <a:spcPct val="60000"/>
              </a:spcBef>
              <a:buFontTx/>
              <a:buNone/>
            </a:pPr>
            <a:r>
              <a:rPr lang="en-US" dirty="0" smtClean="0">
                <a:ea typeface="ＭＳ Ｐゴシック" pitchFamily="-107" charset="-128"/>
              </a:rPr>
              <a:t>Surface Cell Selection (shortcut: s)</a:t>
            </a:r>
          </a:p>
          <a:p>
            <a:pPr>
              <a:spcBef>
                <a:spcPct val="60000"/>
              </a:spcBef>
              <a:buFontTx/>
              <a:buNone/>
            </a:pPr>
            <a:r>
              <a:rPr lang="en-US" dirty="0" smtClean="0">
                <a:ea typeface="ＭＳ Ｐゴシック" pitchFamily="-107" charset="-128"/>
              </a:rPr>
              <a:t>Surface Point Selection</a:t>
            </a:r>
          </a:p>
          <a:p>
            <a:pPr>
              <a:spcBef>
                <a:spcPct val="60000"/>
              </a:spcBef>
              <a:buFontTx/>
              <a:buNone/>
            </a:pPr>
            <a:r>
              <a:rPr lang="en-US" dirty="0" smtClean="0">
                <a:ea typeface="ＭＳ Ｐゴシック" pitchFamily="-107" charset="-128"/>
              </a:rPr>
              <a:t>Through Cell Selection</a:t>
            </a:r>
          </a:p>
          <a:p>
            <a:pPr>
              <a:spcBef>
                <a:spcPct val="60000"/>
              </a:spcBef>
              <a:buFontTx/>
              <a:buNone/>
            </a:pPr>
            <a:r>
              <a:rPr lang="en-US" dirty="0" smtClean="0">
                <a:ea typeface="ＭＳ Ｐゴシック" pitchFamily="-107" charset="-128"/>
              </a:rPr>
              <a:t>Through Point Selection</a:t>
            </a:r>
          </a:p>
          <a:p>
            <a:pPr>
              <a:spcBef>
                <a:spcPct val="60000"/>
              </a:spcBef>
              <a:buFontTx/>
              <a:buNone/>
            </a:pPr>
            <a:r>
              <a:rPr lang="en-US" dirty="0" smtClean="0">
                <a:ea typeface="ＭＳ Ｐゴシック" pitchFamily="-107" charset="-128"/>
              </a:rPr>
              <a:t>Select Points (polygon)</a:t>
            </a:r>
          </a:p>
          <a:p>
            <a:pPr>
              <a:spcBef>
                <a:spcPct val="60000"/>
              </a:spcBef>
              <a:buNone/>
            </a:pPr>
            <a:r>
              <a:rPr lang="en-US" dirty="0" smtClean="0">
                <a:ea typeface="ＭＳ Ｐゴシック" pitchFamily="-107" charset="-128"/>
              </a:rPr>
              <a:t>Select Cells (polygon)</a:t>
            </a:r>
          </a:p>
          <a:p>
            <a:pPr>
              <a:spcBef>
                <a:spcPct val="60000"/>
              </a:spcBef>
              <a:buNone/>
            </a:pPr>
            <a:r>
              <a:rPr lang="en-US" dirty="0" smtClean="0">
                <a:ea typeface="ＭＳ Ｐゴシック" pitchFamily="-107" charset="-128"/>
              </a:rPr>
              <a:t>Block </a:t>
            </a:r>
            <a:r>
              <a:rPr lang="en-US" dirty="0">
                <a:ea typeface="ＭＳ Ｐゴシック" pitchFamily="-107" charset="-128"/>
              </a:rPr>
              <a:t>Selection (shortcut: b)</a:t>
            </a:r>
          </a:p>
          <a:p>
            <a:pPr>
              <a:spcBef>
                <a:spcPct val="60000"/>
              </a:spcBef>
              <a:buFontTx/>
              <a:buNone/>
            </a:pPr>
            <a:endParaRPr lang="en-US" dirty="0" smtClean="0">
              <a:ea typeface="ＭＳ Ｐゴシック" pitchFamily="-107" charset="-128"/>
            </a:endParaRPr>
          </a:p>
        </p:txBody>
      </p:sp>
      <p:pic>
        <p:nvPicPr>
          <p:cNvPr id="148486" name="Picture 9"/>
          <p:cNvPicPr>
            <a:picLocks noChangeAspect="1"/>
          </p:cNvPicPr>
          <p:nvPr/>
        </p:nvPicPr>
        <p:blipFill>
          <a:blip r:embed="rId5"/>
          <a:srcRect/>
          <a:stretch>
            <a:fillRect/>
          </a:stretch>
        </p:blipFill>
        <p:spPr bwMode="auto">
          <a:xfrm>
            <a:off x="1143000" y="3048000"/>
            <a:ext cx="685800" cy="6858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1142999" y="3810000"/>
            <a:ext cx="685800" cy="685800"/>
          </a:xfrm>
          <a:prstGeom prst="rect">
            <a:avLst/>
          </a:prstGeom>
          <a:noFill/>
          <a:ln w="9525">
            <a:noFill/>
            <a:miter lim="800000"/>
            <a:headEnd/>
            <a:tailEnd/>
          </a:ln>
        </p:spPr>
      </p:pic>
      <p:pic>
        <p:nvPicPr>
          <p:cNvPr id="12292" name="Picture 4" descr="C:\Users\acbauer\Documents\EdwardsAFB\pqPolygonSelectSurfaceCell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2999" y="541020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acbauer\Documents\EdwardsAFB\pqPolygonSelectSurfacePoint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4613274"/>
            <a:ext cx="685801" cy="685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qSelectBlock2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6172200"/>
            <a:ext cx="685800" cy="685800"/>
          </a:xfrm>
          <a:prstGeom prst="rect">
            <a:avLst/>
          </a:prstGeom>
        </p:spPr>
      </p:pic>
    </p:spTree>
    <p:extLst>
      <p:ext uri="{BB962C8B-B14F-4D97-AF65-F5344CB8AC3E}">
        <p14:creationId xmlns:p14="http://schemas.microsoft.com/office/powerpoint/2010/main" val="5882020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41063627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controls, turn off all plot series except for </a:t>
            </a:r>
            <a:r>
              <a:rPr lang="en-US" dirty="0" smtClean="0">
                <a:latin typeface="Verdana"/>
                <a:ea typeface="ＭＳ Ｐゴシック" pitchFamily="-107" charset="-128"/>
                <a:cs typeface="Verdana"/>
              </a:rPr>
              <a:t>max(EQPS)</a:t>
            </a:r>
            <a:r>
              <a:rPr lang="en-US" dirty="0" smtClean="0">
                <a:ea typeface="ＭＳ Ｐゴシック" pitchFamily="-107" charset="-128"/>
              </a:rPr>
              <a:t>.</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8305800"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497146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26046</TotalTime>
  <Words>6297</Words>
  <Application>Microsoft Macintosh PowerPoint</Application>
  <PresentationFormat>On-screen Show (4:3)</PresentationFormat>
  <Paragraphs>1148</Paragraphs>
  <Slides>193</Slides>
  <Notes>151</Notes>
  <HiddenSlides>5</HiddenSlides>
  <MMClips>3</MMClips>
  <ScaleCrop>false</ScaleCrop>
  <HeadingPairs>
    <vt:vector size="4" baseType="variant">
      <vt:variant>
        <vt:lpstr>Theme</vt:lpstr>
      </vt:variant>
      <vt:variant>
        <vt:i4>1</vt:i4>
      </vt:variant>
      <vt:variant>
        <vt:lpstr>Slide Titles</vt:lpstr>
      </vt:variant>
      <vt:variant>
        <vt:i4>193</vt:i4>
      </vt:variant>
    </vt:vector>
  </HeadingPairs>
  <TitlesOfParts>
    <vt:vector size="194" baseType="lpstr">
      <vt:lpstr>Default Design</vt:lpstr>
      <vt:lpstr>Large Scale Visualization with ParaView</vt:lpstr>
      <vt:lpstr>Outline</vt:lpstr>
      <vt:lpstr>To Follow Along…</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Basic Usage</vt:lpstr>
      <vt:lpstr>User Interface</vt:lpstr>
      <vt:lpstr>Getting Back GUI Components</vt:lpstr>
      <vt:lpstr>Creating a Cylinder Source</vt:lpstr>
      <vt:lpstr>Simple Camera Manipulation</vt:lpstr>
      <vt:lpstr>Creating a Cylinder Source</vt:lpstr>
      <vt:lpstr>Pipeline Object Controls</vt:lpstr>
      <vt:lpstr>Display Properties</vt:lpstr>
      <vt:lpstr>Render View Options</vt:lpstr>
      <vt:lpstr>Undo Redo</vt:lpstr>
      <vt:lpstr>Creating a Cylinder Source</vt:lpstr>
      <vt:lpstr>Supported Data Types</vt:lpstr>
      <vt:lpstr>Custom Data Import: Prototype with Python</vt:lpstr>
      <vt:lpstr>Custom Data Import: Plugin Containing a Reader</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Plotting</vt:lpstr>
      <vt:lpstr>Interacting with Plots</vt:lpstr>
      <vt:lpstr>Plots are Views</vt:lpstr>
      <vt:lpstr>Adjusting Plots</vt:lpstr>
      <vt:lpstr>Histogram / Bar Chart</vt:lpstr>
      <vt:lpstr>Geometry Representations</vt:lpstr>
      <vt:lpstr>Reset ParaView</vt:lpstr>
      <vt:lpstr>Volume Rendering +  Surface Geometry</vt:lpstr>
      <vt:lpstr>Volume Rendering +  Surface Geometry</vt:lpstr>
      <vt:lpstr>Transfer Function Editor</vt:lpstr>
      <vt:lpstr>Modify Transfer Function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Color Palettes</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Adding a Macro</vt:lpstr>
      <vt:lpstr>Python Tracing Options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ParaView Architecture</vt:lpstr>
      <vt:lpstr>Standalone</vt:lpstr>
      <vt:lpstr>Client-Server</vt:lpstr>
      <vt:lpstr>Client-Render Server-Data Server</vt:lpstr>
      <vt:lpstr>Requirements for Installing ParaView Server</vt:lpstr>
      <vt:lpstr>Connecting to a ParaView Server</vt:lpstr>
      <vt:lpstr>Data Parallel Pipelines</vt:lpstr>
      <vt:lpstr>Data Parallel Pipelines</vt:lpstr>
      <vt:lpstr>Data Parallel Pipelines</vt:lpstr>
      <vt:lpstr>Data Parallel Pipelines</vt:lpstr>
      <vt:lpstr>Data Parallel Pipelines</vt:lpstr>
      <vt:lpstr>Data Parallel Pipelines</vt:lpstr>
      <vt:lpstr>Data Parallel Pipelines</vt:lpstr>
      <vt:lpstr>Data Parallel Pipelines</vt:lpstr>
      <vt:lpstr>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Memory Inspector</vt:lpstr>
      <vt:lpstr>Rendering Modes</vt:lpstr>
      <vt:lpstr>Level of Detail (LOD)</vt:lpstr>
      <vt:lpstr>3D Rendering Parameters</vt:lpstr>
      <vt:lpstr>Parallel Rendering</vt:lpstr>
      <vt:lpstr>Parallel Rendering</vt:lpstr>
      <vt:lpstr>Tiled Displays</vt:lpstr>
      <vt:lpstr>Image Size LOD</vt:lpstr>
      <vt:lpstr>Parallel Rendering Parameters</vt:lpstr>
      <vt:lpstr>Parameters for Large Data</vt:lpstr>
      <vt:lpstr>Parameters for Low Bandwidth</vt:lpstr>
      <vt:lpstr>Parameters for High Latency</vt:lpstr>
      <vt:lpstr>ParaView Catalyst</vt:lpstr>
      <vt:lpstr>Why In Situ?</vt:lpstr>
      <vt:lpstr>In Situ Analysis and Visualization</vt:lpstr>
      <vt:lpstr>Access to More Data</vt:lpstr>
      <vt:lpstr>ParaView GUI Plugin</vt:lpstr>
      <vt:lpstr>In Situ Demo – Load Plugin Step</vt:lpstr>
      <vt:lpstr>In Situ Demo – New Plugin Menus</vt:lpstr>
      <vt:lpstr>In Situ Demo – Adding in Writers</vt:lpstr>
      <vt:lpstr>In Situ Demo –  Exporting the Script</vt:lpstr>
      <vt:lpstr>In Situ Demo – Select Inputs</vt:lpstr>
      <vt:lpstr>In Situ Demo – Match Up Inputs</vt:lpstr>
      <vt:lpstr>In Situ Demo – Generating an Image</vt:lpstr>
      <vt:lpstr>ParaView Catalyst Modes</vt:lpstr>
      <vt:lpstr>PowerPoint Presentation</vt:lpstr>
      <vt:lpstr>Want to Learn More?</vt:lpstr>
      <vt:lpstr>ParaView Cinema</vt:lpstr>
      <vt:lpstr>Extract an Interactive Picture</vt:lpstr>
      <vt:lpstr>What Can Be Done?</vt:lpstr>
      <vt:lpstr>Interactive on What?</vt:lpstr>
      <vt:lpstr>How to Use It?</vt:lpstr>
      <vt:lpstr>What’s Next?</vt:lpstr>
      <vt:lpstr>SC 14 – Big Data Analysis Paper</vt:lpstr>
      <vt:lpstr>ParaView Web</vt:lpstr>
      <vt:lpstr>What’s That?</vt:lpstr>
      <vt:lpstr>What Can I Do With It?</vt:lpstr>
      <vt:lpstr>Where Can I Get It?</vt:lpstr>
      <vt:lpstr>Guides and Documentation</vt:lpstr>
      <vt:lpstr>Plugin Demo</vt:lpstr>
      <vt:lpstr>Thanks for Attending</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Kenneth Moreland</cp:lastModifiedBy>
  <cp:revision>294</cp:revision>
  <cp:lastPrinted>2014-08-29T17:58:24Z</cp:lastPrinted>
  <dcterms:created xsi:type="dcterms:W3CDTF">2010-07-16T17:07:32Z</dcterms:created>
  <dcterms:modified xsi:type="dcterms:W3CDTF">2014-09-09T15:06:49Z</dcterms:modified>
</cp:coreProperties>
</file>