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charts/chart1.xml" ContentType="application/vnd.openxmlformats-officedocument.drawingml.chart+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8"/>
  </p:notesMasterIdLst>
  <p:handoutMasterIdLst>
    <p:handoutMasterId r:id="rId249"/>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740" r:id="rId17"/>
    <p:sldId id="573" r:id="rId18"/>
    <p:sldId id="267" r:id="rId19"/>
    <p:sldId id="767" r:id="rId20"/>
    <p:sldId id="616" r:id="rId21"/>
    <p:sldId id="617" r:id="rId22"/>
    <p:sldId id="618" r:id="rId23"/>
    <p:sldId id="619" r:id="rId24"/>
    <p:sldId id="620" r:id="rId25"/>
    <p:sldId id="621" r:id="rId26"/>
    <p:sldId id="622" r:id="rId27"/>
    <p:sldId id="623" r:id="rId28"/>
    <p:sldId id="624" r:id="rId29"/>
    <p:sldId id="625" r:id="rId30"/>
    <p:sldId id="768" r:id="rId31"/>
    <p:sldId id="627" r:id="rId32"/>
    <p:sldId id="628" r:id="rId33"/>
    <p:sldId id="629" r:id="rId34"/>
    <p:sldId id="630" r:id="rId35"/>
    <p:sldId id="631" r:id="rId36"/>
    <p:sldId id="632" r:id="rId37"/>
    <p:sldId id="633" r:id="rId38"/>
    <p:sldId id="634" r:id="rId39"/>
    <p:sldId id="635" r:id="rId40"/>
    <p:sldId id="636" r:id="rId41"/>
    <p:sldId id="637" r:id="rId42"/>
    <p:sldId id="638" r:id="rId43"/>
    <p:sldId id="639" r:id="rId44"/>
    <p:sldId id="640" r:id="rId45"/>
    <p:sldId id="641" r:id="rId46"/>
    <p:sldId id="642" r:id="rId47"/>
    <p:sldId id="643" r:id="rId48"/>
    <p:sldId id="644" r:id="rId49"/>
    <p:sldId id="645" r:id="rId50"/>
    <p:sldId id="646" r:id="rId51"/>
    <p:sldId id="647" r:id="rId52"/>
    <p:sldId id="648" r:id="rId53"/>
    <p:sldId id="649" r:id="rId54"/>
    <p:sldId id="650" r:id="rId55"/>
    <p:sldId id="651" r:id="rId56"/>
    <p:sldId id="652" r:id="rId57"/>
    <p:sldId id="653" r:id="rId58"/>
    <p:sldId id="654" r:id="rId59"/>
    <p:sldId id="655" r:id="rId60"/>
    <p:sldId id="656" r:id="rId61"/>
    <p:sldId id="657" r:id="rId62"/>
    <p:sldId id="660" r:id="rId63"/>
    <p:sldId id="741" r:id="rId64"/>
    <p:sldId id="661" r:id="rId65"/>
    <p:sldId id="662" r:id="rId66"/>
    <p:sldId id="663" r:id="rId67"/>
    <p:sldId id="664" r:id="rId68"/>
    <p:sldId id="665" r:id="rId69"/>
    <p:sldId id="666" r:id="rId70"/>
    <p:sldId id="732" r:id="rId71"/>
    <p:sldId id="667" r:id="rId72"/>
    <p:sldId id="668" r:id="rId73"/>
    <p:sldId id="669" r:id="rId74"/>
    <p:sldId id="670" r:id="rId75"/>
    <p:sldId id="671" r:id="rId76"/>
    <p:sldId id="672" r:id="rId77"/>
    <p:sldId id="742" r:id="rId78"/>
    <p:sldId id="674" r:id="rId79"/>
    <p:sldId id="675" r:id="rId80"/>
    <p:sldId id="676" r:id="rId81"/>
    <p:sldId id="733" r:id="rId82"/>
    <p:sldId id="734" r:id="rId83"/>
    <p:sldId id="735" r:id="rId84"/>
    <p:sldId id="736" r:id="rId85"/>
    <p:sldId id="737" r:id="rId86"/>
    <p:sldId id="738" r:id="rId87"/>
    <p:sldId id="739" r:id="rId88"/>
    <p:sldId id="677" r:id="rId89"/>
    <p:sldId id="678" r:id="rId90"/>
    <p:sldId id="679" r:id="rId91"/>
    <p:sldId id="680" r:id="rId92"/>
    <p:sldId id="681" r:id="rId93"/>
    <p:sldId id="682" r:id="rId94"/>
    <p:sldId id="683" r:id="rId95"/>
    <p:sldId id="684" r:id="rId96"/>
    <p:sldId id="685" r:id="rId97"/>
    <p:sldId id="686" r:id="rId98"/>
    <p:sldId id="687" r:id="rId99"/>
    <p:sldId id="688" r:id="rId100"/>
    <p:sldId id="689" r:id="rId101"/>
    <p:sldId id="690" r:id="rId102"/>
    <p:sldId id="691" r:id="rId103"/>
    <p:sldId id="692" r:id="rId104"/>
    <p:sldId id="693" r:id="rId105"/>
    <p:sldId id="694" r:id="rId106"/>
    <p:sldId id="695" r:id="rId107"/>
    <p:sldId id="696" r:id="rId108"/>
    <p:sldId id="697" r:id="rId109"/>
    <p:sldId id="698" r:id="rId110"/>
    <p:sldId id="699" r:id="rId111"/>
    <p:sldId id="700" r:id="rId112"/>
    <p:sldId id="701" r:id="rId113"/>
    <p:sldId id="702" r:id="rId114"/>
    <p:sldId id="703" r:id="rId115"/>
    <p:sldId id="704" r:id="rId116"/>
    <p:sldId id="705" r:id="rId117"/>
    <p:sldId id="706" r:id="rId118"/>
    <p:sldId id="707" r:id="rId119"/>
    <p:sldId id="708" r:id="rId120"/>
    <p:sldId id="709" r:id="rId121"/>
    <p:sldId id="710" r:id="rId122"/>
    <p:sldId id="711" r:id="rId123"/>
    <p:sldId id="712" r:id="rId124"/>
    <p:sldId id="713" r:id="rId125"/>
    <p:sldId id="714" r:id="rId126"/>
    <p:sldId id="521" r:id="rId127"/>
    <p:sldId id="715" r:id="rId128"/>
    <p:sldId id="716" r:id="rId129"/>
    <p:sldId id="717" r:id="rId130"/>
    <p:sldId id="718" r:id="rId131"/>
    <p:sldId id="719" r:id="rId132"/>
    <p:sldId id="720" r:id="rId133"/>
    <p:sldId id="721" r:id="rId134"/>
    <p:sldId id="722" r:id="rId135"/>
    <p:sldId id="723" r:id="rId136"/>
    <p:sldId id="724" r:id="rId137"/>
    <p:sldId id="725" r:id="rId138"/>
    <p:sldId id="726" r:id="rId139"/>
    <p:sldId id="727" r:id="rId140"/>
    <p:sldId id="728" r:id="rId141"/>
    <p:sldId id="729" r:id="rId142"/>
    <p:sldId id="730" r:id="rId143"/>
    <p:sldId id="731" r:id="rId144"/>
    <p:sldId id="335" r:id="rId145"/>
    <p:sldId id="336" r:id="rId146"/>
    <p:sldId id="337" r:id="rId147"/>
    <p:sldId id="338" r:id="rId148"/>
    <p:sldId id="381" r:id="rId149"/>
    <p:sldId id="478" r:id="rId150"/>
    <p:sldId id="566" r:id="rId151"/>
    <p:sldId id="577" r:id="rId152"/>
    <p:sldId id="578" r:id="rId153"/>
    <p:sldId id="579" r:id="rId154"/>
    <p:sldId id="580" r:id="rId155"/>
    <p:sldId id="581" r:id="rId156"/>
    <p:sldId id="582" r:id="rId157"/>
    <p:sldId id="583" r:id="rId158"/>
    <p:sldId id="584" r:id="rId159"/>
    <p:sldId id="339" r:id="rId160"/>
    <p:sldId id="340" r:id="rId161"/>
    <p:sldId id="341" r:id="rId162"/>
    <p:sldId id="342" r:id="rId163"/>
    <p:sldId id="343" r:id="rId164"/>
    <p:sldId id="585" r:id="rId165"/>
    <p:sldId id="344" r:id="rId166"/>
    <p:sldId id="589" r:id="rId167"/>
    <p:sldId id="769" r:id="rId168"/>
    <p:sldId id="590" r:id="rId169"/>
    <p:sldId id="591" r:id="rId170"/>
    <p:sldId id="787" r:id="rId171"/>
    <p:sldId id="592" r:id="rId172"/>
    <p:sldId id="594" r:id="rId173"/>
    <p:sldId id="593" r:id="rId174"/>
    <p:sldId id="595" r:id="rId175"/>
    <p:sldId id="605" r:id="rId176"/>
    <p:sldId id="596" r:id="rId177"/>
    <p:sldId id="598" r:id="rId178"/>
    <p:sldId id="597" r:id="rId179"/>
    <p:sldId id="350" r:id="rId180"/>
    <p:sldId id="351" r:id="rId181"/>
    <p:sldId id="352" r:id="rId182"/>
    <p:sldId id="353" r:id="rId183"/>
    <p:sldId id="354" r:id="rId184"/>
    <p:sldId id="355" r:id="rId185"/>
    <p:sldId id="356" r:id="rId186"/>
    <p:sldId id="357" r:id="rId187"/>
    <p:sldId id="358" r:id="rId188"/>
    <p:sldId id="359" r:id="rId189"/>
    <p:sldId id="788" r:id="rId190"/>
    <p:sldId id="360" r:id="rId191"/>
    <p:sldId id="361" r:id="rId192"/>
    <p:sldId id="362" r:id="rId193"/>
    <p:sldId id="363" r:id="rId194"/>
    <p:sldId id="364" r:id="rId195"/>
    <p:sldId id="365" r:id="rId196"/>
    <p:sldId id="366" r:id="rId197"/>
    <p:sldId id="367" r:id="rId198"/>
    <p:sldId id="600" r:id="rId199"/>
    <p:sldId id="613" r:id="rId200"/>
    <p:sldId id="368" r:id="rId201"/>
    <p:sldId id="369" r:id="rId202"/>
    <p:sldId id="370" r:id="rId203"/>
    <p:sldId id="451" r:id="rId204"/>
    <p:sldId id="374" r:id="rId205"/>
    <p:sldId id="375" r:id="rId206"/>
    <p:sldId id="473" r:id="rId207"/>
    <p:sldId id="474" r:id="rId208"/>
    <p:sldId id="743" r:id="rId209"/>
    <p:sldId id="744" r:id="rId210"/>
    <p:sldId id="745" r:id="rId211"/>
    <p:sldId id="746" r:id="rId212"/>
    <p:sldId id="747" r:id="rId213"/>
    <p:sldId id="748" r:id="rId214"/>
    <p:sldId id="749" r:id="rId215"/>
    <p:sldId id="750" r:id="rId216"/>
    <p:sldId id="751" r:id="rId217"/>
    <p:sldId id="752" r:id="rId218"/>
    <p:sldId id="753" r:id="rId219"/>
    <p:sldId id="754" r:id="rId220"/>
    <p:sldId id="755" r:id="rId221"/>
    <p:sldId id="756" r:id="rId222"/>
    <p:sldId id="757" r:id="rId223"/>
    <p:sldId id="758" r:id="rId224"/>
    <p:sldId id="759" r:id="rId225"/>
    <p:sldId id="760" r:id="rId226"/>
    <p:sldId id="761" r:id="rId227"/>
    <p:sldId id="762" r:id="rId228"/>
    <p:sldId id="763" r:id="rId229"/>
    <p:sldId id="764" r:id="rId230"/>
    <p:sldId id="765" r:id="rId231"/>
    <p:sldId id="766" r:id="rId232"/>
    <p:sldId id="770" r:id="rId233"/>
    <p:sldId id="771" r:id="rId234"/>
    <p:sldId id="786" r:id="rId235"/>
    <p:sldId id="772" r:id="rId236"/>
    <p:sldId id="774" r:id="rId237"/>
    <p:sldId id="776" r:id="rId238"/>
    <p:sldId id="778" r:id="rId239"/>
    <p:sldId id="785" r:id="rId240"/>
    <p:sldId id="779" r:id="rId241"/>
    <p:sldId id="781" r:id="rId242"/>
    <p:sldId id="376" r:id="rId243"/>
    <p:sldId id="377" r:id="rId244"/>
    <p:sldId id="378" r:id="rId245"/>
    <p:sldId id="379" r:id="rId246"/>
    <p:sldId id="380" r:id="rId247"/>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xmlns="">
        <p15:guide id="1" orient="horz" pos="1104">
          <p15:clr>
            <a:srgbClr val="A4A3A4"/>
          </p15:clr>
        </p15:guide>
        <p15:guide id="2" pos="3744" userDrawn="1">
          <p15:clr>
            <a:srgbClr val="A4A3A4"/>
          </p15:clr>
        </p15:guide>
        <p15:guide id="3" pos="5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4000"/>
    <a:srgbClr val="FFFFFF"/>
    <a:srgbClr val="000000"/>
    <a:srgbClr val="FEB0B5"/>
    <a:srgbClr val="FEB2B4"/>
    <a:srgbClr val="D30AA5"/>
    <a:srgbClr val="A2AB00"/>
    <a:srgbClr val="730000"/>
    <a:srgbClr val="043504"/>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39" autoAdjust="0"/>
    <p:restoredTop sz="94666"/>
  </p:normalViewPr>
  <p:slideViewPr>
    <p:cSldViewPr>
      <p:cViewPr varScale="1">
        <p:scale>
          <a:sx n="61" d="100"/>
          <a:sy n="61" d="100"/>
        </p:scale>
        <p:origin x="-2256" y="-104"/>
      </p:cViewPr>
      <p:guideLst>
        <p:guide orient="horz" pos="1104"/>
        <p:guide pos="3744"/>
        <p:guide pos="513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880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notesMaster" Target="notesMasters/notesMaster1.xml"/><Relationship Id="rId249" Type="http://schemas.openxmlformats.org/officeDocument/2006/relationships/handoutMaster" Target="handoutMasters/handout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printerSettings" Target="printerSettings/printerSettings1.bin"/><Relationship Id="rId251" Type="http://schemas.openxmlformats.org/officeDocument/2006/relationships/presProps" Target="presProps.xml"/><Relationship Id="rId252" Type="http://schemas.openxmlformats.org/officeDocument/2006/relationships/viewProps" Target="viewProps.xml"/><Relationship Id="rId253" Type="http://schemas.openxmlformats.org/officeDocument/2006/relationships/theme" Target="theme/theme1.xml"/><Relationship Id="rId254" Type="http://schemas.openxmlformats.org/officeDocument/2006/relationships/tableStyles" Target="tableStyles.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81199249949068"/>
          <c:y val="0.157303532601894"/>
          <c:w val="0.890397079159809"/>
          <c:h val="0.705056905054916"/>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23.3875</c:v>
                </c:pt>
              </c:numCache>
            </c:numRef>
          </c:val>
          <c:extLst xmlns:c16r2="http://schemas.microsoft.com/office/drawing/2015/06/char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Sheet4!$C$31:$C$38</c:f>
              <c:numCache>
                <c:formatCode>General</c:formatCode>
                <c:ptCount val="8"/>
                <c:pt idx="0">
                  <c:v>0.0145</c:v>
                </c:pt>
                <c:pt idx="1">
                  <c:v>0.0147</c:v>
                </c:pt>
                <c:pt idx="2">
                  <c:v>0.0158</c:v>
                </c:pt>
                <c:pt idx="3">
                  <c:v>0.0181</c:v>
                </c:pt>
                <c:pt idx="4">
                  <c:v>0.0185</c:v>
                </c:pt>
                <c:pt idx="5">
                  <c:v>0.0177</c:v>
                </c:pt>
                <c:pt idx="6">
                  <c:v>0.0172</c:v>
                </c:pt>
                <c:pt idx="7">
                  <c:v>0.0168</c:v>
                </c:pt>
              </c:numCache>
            </c:numRef>
          </c:val>
          <c:extLst xmlns:c16r2="http://schemas.microsoft.com/office/drawing/2015/06/char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Sheet4!$D$31:$D$38</c:f>
              <c:numCache>
                <c:formatCode>General</c:formatCode>
                <c:ptCount val="8"/>
                <c:pt idx="0">
                  <c:v>0.0976</c:v>
                </c:pt>
                <c:pt idx="1">
                  <c:v>0.1094</c:v>
                </c:pt>
                <c:pt idx="2">
                  <c:v>0.1271</c:v>
                </c:pt>
                <c:pt idx="3">
                  <c:v>0.1565</c:v>
                </c:pt>
                <c:pt idx="4">
                  <c:v>0.1683</c:v>
                </c:pt>
                <c:pt idx="5">
                  <c:v>0.1681</c:v>
                </c:pt>
                <c:pt idx="6">
                  <c:v>0.1695</c:v>
                </c:pt>
                <c:pt idx="7">
                  <c:v>0.1699</c:v>
                </c:pt>
              </c:numCache>
            </c:numRef>
          </c:val>
          <c:extLst xmlns:c16r2="http://schemas.microsoft.com/office/drawing/2015/06/char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Sheet4!$E$31:$E$38</c:f>
              <c:numCache>
                <c:formatCode>General</c:formatCode>
                <c:ptCount val="8"/>
                <c:pt idx="0">
                  <c:v>0.0458</c:v>
                </c:pt>
                <c:pt idx="1">
                  <c:v>0.0381</c:v>
                </c:pt>
                <c:pt idx="2">
                  <c:v>0.0346</c:v>
                </c:pt>
                <c:pt idx="3">
                  <c:v>0.0338</c:v>
                </c:pt>
                <c:pt idx="4">
                  <c:v>0.029</c:v>
                </c:pt>
                <c:pt idx="5">
                  <c:v>0.0268</c:v>
                </c:pt>
                <c:pt idx="6">
                  <c:v>0.0388</c:v>
                </c:pt>
                <c:pt idx="7">
                  <c:v>0.0578</c:v>
                </c:pt>
              </c:numCache>
            </c:numRef>
          </c:val>
          <c:extLst xmlns:c16r2="http://schemas.microsoft.com/office/drawing/2015/06/char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Sheet4!$F$31:$F$38</c:f>
              <c:numCache>
                <c:formatCode>General</c:formatCode>
                <c:ptCount val="8"/>
                <c:pt idx="0">
                  <c:v>0.3057</c:v>
                </c:pt>
                <c:pt idx="1">
                  <c:v>0.3133</c:v>
                </c:pt>
                <c:pt idx="2">
                  <c:v>0.3143</c:v>
                </c:pt>
                <c:pt idx="3">
                  <c:v>0.3534</c:v>
                </c:pt>
                <c:pt idx="4">
                  <c:v>0.3795</c:v>
                </c:pt>
                <c:pt idx="5">
                  <c:v>0.3559</c:v>
                </c:pt>
                <c:pt idx="6">
                  <c:v>0.3</c:v>
                </c:pt>
                <c:pt idx="7">
                  <c:v>0.2986</c:v>
                </c:pt>
              </c:numCache>
            </c:numRef>
          </c:val>
          <c:extLst xmlns:c16r2="http://schemas.microsoft.com/office/drawing/2015/06/char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Sheet4!$G$31:$G$38</c:f>
              <c:numCache>
                <c:formatCode>General</c:formatCode>
                <c:ptCount val="8"/>
                <c:pt idx="0">
                  <c:v>0.0007</c:v>
                </c:pt>
                <c:pt idx="1">
                  <c:v>0.0007</c:v>
                </c:pt>
                <c:pt idx="2">
                  <c:v>0.0007</c:v>
                </c:pt>
                <c:pt idx="3">
                  <c:v>0.0007</c:v>
                </c:pt>
                <c:pt idx="4">
                  <c:v>0.0007</c:v>
                </c:pt>
                <c:pt idx="5">
                  <c:v>0.0007</c:v>
                </c:pt>
                <c:pt idx="6">
                  <c:v>0.0007</c:v>
                </c:pt>
                <c:pt idx="7">
                  <c:v>0.0007</c:v>
                </c:pt>
              </c:numCache>
            </c:numRef>
          </c:val>
          <c:extLst xmlns:c16r2="http://schemas.microsoft.com/office/drawing/2015/06/char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Sheet4!$H$31:$H$38</c:f>
              <c:numCache>
                <c:formatCode>General</c:formatCode>
                <c:ptCount val="8"/>
                <c:pt idx="0">
                  <c:v>0.1637</c:v>
                </c:pt>
                <c:pt idx="1">
                  <c:v>0.1978</c:v>
                </c:pt>
                <c:pt idx="2">
                  <c:v>0.2359</c:v>
                </c:pt>
                <c:pt idx="3">
                  <c:v>0.3207</c:v>
                </c:pt>
                <c:pt idx="4">
                  <c:v>0.3646</c:v>
                </c:pt>
                <c:pt idx="5">
                  <c:v>0.3632</c:v>
                </c:pt>
                <c:pt idx="6">
                  <c:v>0.3927</c:v>
                </c:pt>
                <c:pt idx="7">
                  <c:v>0.4211</c:v>
                </c:pt>
              </c:numCache>
            </c:numRef>
          </c:val>
          <c:extLst xmlns:c16r2="http://schemas.microsoft.com/office/drawing/2015/06/char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2135283464"/>
        <c:axId val="2135297048"/>
      </c:barChart>
      <c:catAx>
        <c:axId val="2135283464"/>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Cores</a:t>
                </a:r>
              </a:p>
            </c:rich>
          </c:tx>
          <c:layout>
            <c:manualLayout>
              <c:xMode val="edge"/>
              <c:yMode val="edge"/>
              <c:x val="0.434605121467505"/>
              <c:y val="0.92415825403612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35297048"/>
        <c:crosses val="autoZero"/>
        <c:auto val="1"/>
        <c:lblAlgn val="ctr"/>
        <c:lblOffset val="100"/>
        <c:tickLblSkip val="1"/>
        <c:tickMarkSkip val="1"/>
        <c:noMultiLvlLbl val="0"/>
      </c:catAx>
      <c:valAx>
        <c:axId val="2135297048"/>
        <c:scaling>
          <c:orientation val="minMax"/>
          <c:max val="25.0"/>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a:t>Seconds per Time Step</a:t>
                </a:r>
              </a:p>
            </c:rich>
          </c:tx>
          <c:layout>
            <c:manualLayout>
              <c:xMode val="edge"/>
              <c:yMode val="edge"/>
              <c:x val="0.000467684298656848"/>
              <c:y val="0.30179349342780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35283464"/>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0.0603233748711214"/>
          <c:y val="0.167212849795868"/>
          <c:w val="0.42716573070148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Visualized in situ with PHASTA. 1.3 billion elements running</a:t>
            </a:r>
            <a:r>
              <a:rPr lang="en-US" baseline="0" dirty="0" smtClean="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112387990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a:p>
          <a:p>
            <a:r>
              <a:rPr lang="en-US" dirty="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a:t>Lustre</a:t>
            </a:r>
            <a:r>
              <a:rPr lang="en-US" dirty="0"/>
              <a:t> </a:t>
            </a:r>
            <a:r>
              <a:rPr lang="en-US" dirty="0" err="1"/>
              <a:t>filesystem</a:t>
            </a:r>
            <a:r>
              <a:rPr lang="en-US" dirty="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210</a:t>
            </a:fld>
            <a:endParaRPr lang="en-US"/>
          </a:p>
        </p:txBody>
      </p:sp>
    </p:spTree>
    <p:extLst>
      <p:ext uri="{BB962C8B-B14F-4D97-AF65-F5344CB8AC3E}">
        <p14:creationId xmlns:p14="http://schemas.microsoft.com/office/powerpoint/2010/main" val="163964728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293439959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solidFill>
                  <a:schemeClr val="tx2"/>
                </a:solidFill>
              </a:rPr>
              <a:t>Costs of</a:t>
            </a:r>
            <a:r>
              <a:rPr lang="en-US" i="1" dirty="0">
                <a:solidFill>
                  <a:schemeClr val="tx2"/>
                </a:solidFill>
              </a:rPr>
              <a:t> in situ </a:t>
            </a:r>
            <a:r>
              <a:rPr lang="en-US" i="0" dirty="0">
                <a:solidFill>
                  <a:schemeClr val="tx2"/>
                </a:solidFill>
              </a:rPr>
              <a:t>X</a:t>
            </a:r>
            <a:r>
              <a:rPr lang="en-US" dirty="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212</a:t>
            </a:fld>
            <a:endParaRPr lang="en-US"/>
          </a:p>
        </p:txBody>
      </p:sp>
    </p:spTree>
    <p:extLst>
      <p:ext uri="{BB962C8B-B14F-4D97-AF65-F5344CB8AC3E}">
        <p14:creationId xmlns:p14="http://schemas.microsoft.com/office/powerpoint/2010/main" val="3837355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947591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MPAS-O simulation</a:t>
            </a:r>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215</a:t>
            </a:fld>
            <a:endParaRPr lang="en-US"/>
          </a:p>
        </p:txBody>
      </p:sp>
    </p:spTree>
    <p:extLst>
      <p:ext uri="{BB962C8B-B14F-4D97-AF65-F5344CB8AC3E}">
        <p14:creationId xmlns:p14="http://schemas.microsoft.com/office/powerpoint/2010/main" val="307890092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XRAGE</a:t>
            </a:r>
            <a:r>
              <a:rPr lang="en-US" sz="1200" baseline="0" dirty="0"/>
              <a:t> </a:t>
            </a:r>
            <a:r>
              <a:rPr lang="en-US" sz="1200" dirty="0"/>
              <a:t>Cx60j with basic </a:t>
            </a:r>
            <a:r>
              <a:rPr lang="en-US" sz="1200" i="1" dirty="0"/>
              <a:t>In Situ </a:t>
            </a:r>
            <a:r>
              <a:rPr lang="en-US" sz="1200" dirty="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216</a:t>
            </a:fld>
            <a:endParaRPr lang="en-US"/>
          </a:p>
        </p:txBody>
      </p:sp>
    </p:spTree>
    <p:extLst>
      <p:ext uri="{BB962C8B-B14F-4D97-AF65-F5344CB8AC3E}">
        <p14:creationId xmlns:p14="http://schemas.microsoft.com/office/powerpoint/2010/main" val="237613704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Most of the day</a:t>
            </a:r>
            <a:r>
              <a:rPr lang="en-US" baseline="0" dirty="0"/>
              <a:t> is focused on the Developer perspective</a:t>
            </a:r>
          </a:p>
          <a:p>
            <a:r>
              <a:rPr lang="en-US" baseline="0" dirty="0"/>
              <a:t>How do you implement these technologies into a simulation</a:t>
            </a:r>
          </a:p>
        </p:txBody>
      </p:sp>
    </p:spTree>
    <p:extLst>
      <p:ext uri="{BB962C8B-B14F-4D97-AF65-F5344CB8AC3E}">
        <p14:creationId xmlns:p14="http://schemas.microsoft.com/office/powerpoint/2010/main" val="256952156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416932873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while running ParaView.</a:t>
            </a:r>
          </a:p>
          <a:p>
            <a:r>
              <a:rPr lang="en-US" baseline="0" dirty="0"/>
              <a:t>Auto Load option means the plugin will be loaded whenever ParaView is run.</a:t>
            </a:r>
            <a:endParaRPr lang="en-US" dirty="0"/>
          </a:p>
        </p:txBody>
      </p:sp>
    </p:spTree>
    <p:extLst>
      <p:ext uri="{BB962C8B-B14F-4D97-AF65-F5344CB8AC3E}">
        <p14:creationId xmlns:p14="http://schemas.microsoft.com/office/powerpoint/2010/main" val="171200916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will add 2 new menu items – </a:t>
            </a:r>
            <a:r>
              <a:rPr lang="en-US" baseline="0" dirty="0" err="1"/>
              <a:t>CoProcessing</a:t>
            </a:r>
            <a:r>
              <a:rPr lang="en-US" baseline="0" dirty="0"/>
              <a:t> and Writers.</a:t>
            </a:r>
            <a:endParaRPr lang="en-US" dirty="0"/>
          </a:p>
        </p:txBody>
      </p:sp>
    </p:spTree>
    <p:extLst>
      <p:ext uri="{BB962C8B-B14F-4D97-AF65-F5344CB8AC3E}">
        <p14:creationId xmlns:p14="http://schemas.microsoft.com/office/powerpoint/2010/main" val="36402498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231845573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72231378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99849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inputs could</a:t>
            </a:r>
            <a:r>
              <a:rPr lang="en-US" baseline="0" dirty="0"/>
              <a:t> correspond to things like multi-physics (fluid input &amp; solid input) or independent vs. derived fields (velocity, pressure input &amp; </a:t>
            </a:r>
            <a:r>
              <a:rPr lang="en-US" baseline="0" dirty="0" err="1"/>
              <a:t>vorticity</a:t>
            </a:r>
            <a:r>
              <a:rPr lang="en-US" baseline="0" dirty="0"/>
              <a:t> input)</a:t>
            </a:r>
          </a:p>
          <a:p>
            <a:pPr defTabSz="931774">
              <a:defRPr/>
            </a:pPr>
            <a:r>
              <a:rPr lang="en-US" dirty="0"/>
              <a:t>Essentially telling the script generator what inputs we want to use.</a:t>
            </a:r>
          </a:p>
          <a:p>
            <a:endParaRPr lang="en-US" dirty="0"/>
          </a:p>
        </p:txBody>
      </p:sp>
    </p:spTree>
    <p:extLst>
      <p:ext uri="{BB962C8B-B14F-4D97-AF65-F5344CB8AC3E}">
        <p14:creationId xmlns:p14="http://schemas.microsoft.com/office/powerpoint/2010/main" val="2804625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195179607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12494116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a:t>
            </a:r>
            <a:r>
              <a:rPr lang="en-US" baseline="0" dirty="0"/>
              <a:t> of the </a:t>
            </a:r>
            <a:r>
              <a:rPr lang="en-US" baseline="0" dirty="0" err="1"/>
              <a:t>paraview</a:t>
            </a:r>
            <a:r>
              <a:rPr lang="en-US" baseline="0" dirty="0"/>
              <a:t> classes derive from VTK – can follow the inheritance hierarchy to get to VTK </a:t>
            </a:r>
            <a:r>
              <a:rPr lang="en-US" baseline="0" dirty="0" err="1"/>
              <a:t>doxygen</a:t>
            </a:r>
            <a:endParaRPr lang="en-US" baseline="0" dirty="0"/>
          </a:p>
          <a:p>
            <a:r>
              <a:rPr lang="en-US" baseline="0" dirty="0"/>
              <a:t>http://paraview.org//Wiki for the main wiki page – also a </a:t>
            </a:r>
            <a:r>
              <a:rPr lang="en-US" baseline="0" dirty="0" err="1"/>
              <a:t>paraview</a:t>
            </a:r>
            <a:r>
              <a:rPr lang="en-US" baseline="0" dirty="0"/>
              <a:t> users guide there in </a:t>
            </a:r>
            <a:r>
              <a:rPr lang="en-US" baseline="0" dirty="0" err="1"/>
              <a:t>pdf</a:t>
            </a:r>
            <a:r>
              <a:rPr lang="en-US" baseline="0" dirty="0"/>
              <a:t> format</a:t>
            </a:r>
          </a:p>
        </p:txBody>
      </p:sp>
    </p:spTree>
    <p:extLst>
      <p:ext uri="{BB962C8B-B14F-4D97-AF65-F5344CB8AC3E}">
        <p14:creationId xmlns:p14="http://schemas.microsoft.com/office/powerpoint/2010/main" val="223436824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332459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958884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Simulating</a:t>
            </a:r>
            <a:r>
              <a:rPr lang="en-US" baseline="0" dirty="0" smtClean="0"/>
              <a:t> </a:t>
            </a:r>
            <a:r>
              <a:rPr lang="en-US" baseline="0" dirty="0" err="1" smtClean="0"/>
              <a:t>deuteranope</a:t>
            </a:r>
            <a:r>
              <a:rPr lang="en-US" baseline="0" dirty="0" smtClean="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229939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1267765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5" Type="http://schemas.openxmlformats.org/officeDocument/2006/relationships/image" Target="../media/image4.wmf"/><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40.png"/><Relationship Id="rId5"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40.png"/><Relationship Id="rId5" Type="http://schemas.openxmlformats.org/officeDocument/2006/relationships/image" Target="../media/image129.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10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96.png"/><Relationship Id="rId5"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4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13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4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40.png"/></Relationships>
</file>

<file path=ppt/slides/_rels/slide107.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108.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6.xml"/><Relationship Id="rId3" Type="http://schemas.openxmlformats.org/officeDocument/2006/relationships/image" Target="../media/image9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40.png"/><Relationship Id="rId5" Type="http://schemas.openxmlformats.org/officeDocument/2006/relationships/image" Target="../media/image143.emf"/><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4.png"/></Relationships>
</file>

<file path=ppt/slides/_rels/slide112.xml.rels><?xml version="1.0" encoding="UTF-8" standalone="yes"?>
<Relationships xmlns="http://schemas.openxmlformats.org/package/2006/relationships"><Relationship Id="rId11" Type="http://schemas.openxmlformats.org/officeDocument/2006/relationships/image" Target="../media/image153.png"/><Relationship Id="rId12" Type="http://schemas.openxmlformats.org/officeDocument/2006/relationships/image" Target="../media/image154.png"/><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45.png"/><Relationship Id="rId4" Type="http://schemas.openxmlformats.org/officeDocument/2006/relationships/image" Target="../media/image146.pn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50.png"/><Relationship Id="rId9" Type="http://schemas.openxmlformats.org/officeDocument/2006/relationships/image" Target="../media/image151.png"/><Relationship Id="rId10" Type="http://schemas.openxmlformats.org/officeDocument/2006/relationships/image" Target="../media/image15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43.emf"/></Relationships>
</file>

<file path=ppt/slides/_rels/slide114.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43.emf"/><Relationship Id="rId1" Type="http://schemas.openxmlformats.org/officeDocument/2006/relationships/slideLayout" Target="../slideLayouts/slideLayout2.xml"/><Relationship Id="rId2" Type="http://schemas.openxmlformats.org/officeDocument/2006/relationships/image" Target="../media/image14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emf"/><Relationship Id="rId3" Type="http://schemas.openxmlformats.org/officeDocument/2006/relationships/image" Target="../media/image133.png"/></Relationships>
</file>

<file path=ppt/slides/_rels/slide116.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43.emf"/><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0.xml"/><Relationship Id="rId3" Type="http://schemas.openxmlformats.org/officeDocument/2006/relationships/image" Target="../media/image92.png"/></Relationships>
</file>

<file path=ppt/slides/_rels/slide118.xml.rels><?xml version="1.0" encoding="UTF-8" standalone="yes"?>
<Relationships xmlns="http://schemas.openxmlformats.org/package/2006/relationships"><Relationship Id="rId3" Type="http://schemas.openxmlformats.org/officeDocument/2006/relationships/image" Target="../media/image155.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9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21.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5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png"/><Relationship Id="rId3" Type="http://schemas.openxmlformats.org/officeDocument/2006/relationships/image" Target="../media/image13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92.png"/></Relationships>
</file>

<file path=ppt/slides/_rels/slide12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56.png"/><Relationship Id="rId5" Type="http://schemas.openxmlformats.org/officeDocument/2006/relationships/image" Target="../media/image129.png"/><Relationship Id="rId6"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9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 Id="rId3" Type="http://schemas.openxmlformats.org/officeDocument/2006/relationships/image" Target="../media/image15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png"/><Relationship Id="rId3" Type="http://schemas.openxmlformats.org/officeDocument/2006/relationships/image" Target="../media/image161.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 Id="rId3" Type="http://schemas.openxmlformats.org/officeDocument/2006/relationships/image" Target="../media/image16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 Id="rId3" Type="http://schemas.openxmlformats.org/officeDocument/2006/relationships/image" Target="../media/image16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 Id="rId3" Type="http://schemas.openxmlformats.org/officeDocument/2006/relationships/image" Target="../media/image9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70.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71.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7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73.png"/></Relationships>
</file>

<file path=ppt/slides/_rels/slide14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74.png"/><Relationship Id="rId6" Type="http://schemas.openxmlformats.org/officeDocument/2006/relationships/image" Target="../media/image175.png"/><Relationship Id="rId1" Type="http://schemas.openxmlformats.org/officeDocument/2006/relationships/slideLayout" Target="../slideLayouts/slideLayout6.xml"/><Relationship Id="rId2" Type="http://schemas.openxmlformats.org/officeDocument/2006/relationships/notesSlide" Target="../notesSlides/notesSlide105.xml"/></Relationships>
</file>

<file path=ppt/slides/_rels/slide15.xml.rels><?xml version="1.0" encoding="UTF-8" standalone="yes"?>
<Relationships xmlns="http://schemas.openxmlformats.org/package/2006/relationships"><Relationship Id="rId3" Type="http://schemas.openxmlformats.org/officeDocument/2006/relationships/hyperlink" Target="http://www.paraview.org/paraview-guide/" TargetMode="External"/><Relationship Id="rId4" Type="http://schemas.openxmlformats.org/officeDocument/2006/relationships/hyperlink" Target="http://www.paraview.org/tutorials/" TargetMode="External"/><Relationship Id="rId5" Type="http://schemas.openxmlformats.org/officeDocument/2006/relationships/hyperlink" Target="http://www.paraview.org/" TargetMode="External"/><Relationship Id="rId6" Type="http://schemas.openxmlformats.org/officeDocument/2006/relationships/hyperlink" Target="mailto:paraview@paraview.org" TargetMode="External"/><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 Id="rId3" Type="http://schemas.openxmlformats.org/officeDocument/2006/relationships/image" Target="../media/image176.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56.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6" Type="http://schemas.openxmlformats.org/officeDocument/2006/relationships/image" Target="../media/image180.png"/><Relationship Id="rId7" Type="http://schemas.openxmlformats.org/officeDocument/2006/relationships/image" Target="../media/image181.png"/><Relationship Id="rId1" Type="http://schemas.openxmlformats.org/officeDocument/2006/relationships/slideLayout" Target="../slideLayouts/slideLayout6.xml"/><Relationship Id="rId2" Type="http://schemas.openxmlformats.org/officeDocument/2006/relationships/notesSlide" Target="../notesSlides/notesSlide112.xml"/></Relationships>
</file>

<file path=ppt/slides/_rels/slide157.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png"/><Relationship Id="rId5" Type="http://schemas.openxmlformats.org/officeDocument/2006/relationships/image" Target="../media/image180.png"/><Relationship Id="rId6" Type="http://schemas.openxmlformats.org/officeDocument/2006/relationships/image" Target="../media/image181.png"/><Relationship Id="rId7" Type="http://schemas.openxmlformats.org/officeDocument/2006/relationships/image" Target="../media/image182.png"/><Relationship Id="rId8" Type="http://schemas.openxmlformats.org/officeDocument/2006/relationships/image" Target="../media/image183.png"/><Relationship Id="rId9" Type="http://schemas.openxmlformats.org/officeDocument/2006/relationships/image" Target="../media/image177.png"/><Relationship Id="rId10" Type="http://schemas.openxmlformats.org/officeDocument/2006/relationships/image" Target="../media/image184.png"/><Relationship Id="rId11" Type="http://schemas.openxmlformats.org/officeDocument/2006/relationships/image" Target="../media/image185.png"/><Relationship Id="rId1" Type="http://schemas.openxmlformats.org/officeDocument/2006/relationships/slideLayout" Target="../slideLayouts/slideLayout6.xml"/><Relationship Id="rId2" Type="http://schemas.openxmlformats.org/officeDocument/2006/relationships/notesSlide" Target="../notesSlides/notesSlide113.xml"/></Relationships>
</file>

<file path=ppt/slides/_rels/slide158.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5" Type="http://schemas.openxmlformats.org/officeDocument/2006/relationships/image" Target="../media/image188.png"/><Relationship Id="rId6" Type="http://schemas.openxmlformats.org/officeDocument/2006/relationships/image" Target="../media/image189.png"/><Relationship Id="rId7" Type="http://schemas.openxmlformats.org/officeDocument/2006/relationships/image" Target="../media/image190.png"/><Relationship Id="rId8" Type="http://schemas.openxmlformats.org/officeDocument/2006/relationships/image" Target="../media/image191.png"/><Relationship Id="rId9" Type="http://schemas.openxmlformats.org/officeDocument/2006/relationships/image" Target="../media/image192.png"/><Relationship Id="rId10" Type="http://schemas.openxmlformats.org/officeDocument/2006/relationships/image" Target="../media/image193.png"/><Relationship Id="rId11" Type="http://schemas.openxmlformats.org/officeDocument/2006/relationships/image" Target="../media/image194.png"/><Relationship Id="rId1" Type="http://schemas.openxmlformats.org/officeDocument/2006/relationships/slideLayout" Target="../slideLayouts/slideLayout6.xml"/><Relationship Id="rId2" Type="http://schemas.openxmlformats.org/officeDocument/2006/relationships/notesSlide" Target="../notesSlides/notesSlide11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64.xml.rels><?xml version="1.0" encoding="UTF-8" standalone="yes"?>
<Relationships xmlns="http://schemas.openxmlformats.org/package/2006/relationships"><Relationship Id="rId3" Type="http://schemas.openxmlformats.org/officeDocument/2006/relationships/hyperlink" Target="http://www.cmake.org/" TargetMode="External"/><Relationship Id="rId4" Type="http://schemas.openxmlformats.org/officeDocument/2006/relationships/hyperlink" Target="http://www.mesa3d.org/" TargetMode="External"/><Relationship Id="rId5" Type="http://schemas.openxmlformats.org/officeDocument/2006/relationships/hyperlink" Target="http://www.paraview.org/Wiki/Setting_up_a_ParaView_Server%23Compiling" TargetMode="External"/><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65.xml.rels><?xml version="1.0" encoding="UTF-8" standalone="yes"?>
<Relationships xmlns="http://schemas.openxmlformats.org/package/2006/relationships"><Relationship Id="rId3" Type="http://schemas.openxmlformats.org/officeDocument/2006/relationships/hyperlink" Target="http://www.paraview.org/Wiki/Setting_up_a_ParaView_Server%23Running_the_Server" TargetMode="External"/><Relationship Id="rId4" Type="http://schemas.openxmlformats.org/officeDocument/2006/relationships/image" Target="../media/image195.png"/><Relationship Id="rId5" Type="http://schemas.openxmlformats.org/officeDocument/2006/relationships/image" Target="../media/image196.png"/><Relationship Id="rId6" Type="http://schemas.openxmlformats.org/officeDocument/2006/relationships/image" Target="../media/image197.png"/><Relationship Id="rId1" Type="http://schemas.openxmlformats.org/officeDocument/2006/relationships/slideLayout" Target="../slideLayouts/slideLayout6.xml"/><Relationship Id="rId2" Type="http://schemas.openxmlformats.org/officeDocument/2006/relationships/notesSlide" Target="../notesSlides/notesSlide12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png"/><Relationship Id="rId3" Type="http://schemas.openxmlformats.org/officeDocument/2006/relationships/image" Target="../media/image199.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1.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png"/><Relationship Id="rId3" Type="http://schemas.openxmlformats.org/officeDocument/2006/relationships/image" Target="../media/image199.png"/></Relationships>
</file>

<file path=ppt/slides/_rels/slide175.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jpg"/><Relationship Id="rId1" Type="http://schemas.openxmlformats.org/officeDocument/2006/relationships/slideLayout" Target="../slideLayouts/slideLayout2.xml"/><Relationship Id="rId2" Type="http://schemas.openxmlformats.org/officeDocument/2006/relationships/image" Target="../media/image202.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86.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209.png"/><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2.xml"/></Relationships>
</file>

<file path=ppt/slides/_rels/slide191.xml.rels><?xml version="1.0" encoding="UTF-8" standalone="yes"?>
<Relationships xmlns="http://schemas.openxmlformats.org/package/2006/relationships"><Relationship Id="rId3" Type="http://schemas.openxmlformats.org/officeDocument/2006/relationships/image" Target="../media/image211.png"/><Relationship Id="rId4" Type="http://schemas.openxmlformats.org/officeDocument/2006/relationships/image" Target="../media/image212.png"/><Relationship Id="rId5" Type="http://schemas.openxmlformats.org/officeDocument/2006/relationships/image" Target="../media/image213.png"/><Relationship Id="rId6" Type="http://schemas.openxmlformats.org/officeDocument/2006/relationships/image" Target="../media/image214.png"/><Relationship Id="rId1" Type="http://schemas.openxmlformats.org/officeDocument/2006/relationships/slideLayout" Target="../slideLayouts/slideLayout4.xml"/><Relationship Id="rId2" Type="http://schemas.openxmlformats.org/officeDocument/2006/relationships/notesSlide" Target="../notesSlides/notesSlide133.xml"/></Relationships>
</file>

<file path=ppt/slides/_rels/slide192.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image" Target="../media/image217.png"/><Relationship Id="rId1" Type="http://schemas.openxmlformats.org/officeDocument/2006/relationships/slideLayout" Target="../slideLayouts/slideLayout4.xml"/><Relationship Id="rId2" Type="http://schemas.openxmlformats.org/officeDocument/2006/relationships/notesSlide" Target="../notesSlides/notesSlide134.xml"/></Relationships>
</file>

<file path=ppt/slides/_rels/slide193.xml.rels><?xml version="1.0" encoding="UTF-8" standalone="yes"?>
<Relationships xmlns="http://schemas.openxmlformats.org/package/2006/relationships"><Relationship Id="rId3" Type="http://schemas.openxmlformats.org/officeDocument/2006/relationships/image" Target="../media/image218.png"/><Relationship Id="rId4" Type="http://schemas.openxmlformats.org/officeDocument/2006/relationships/image" Target="../media/image219.png"/><Relationship Id="rId1" Type="http://schemas.openxmlformats.org/officeDocument/2006/relationships/slideLayout" Target="../slideLayouts/slideLayout4.xml"/><Relationship Id="rId2" Type="http://schemas.openxmlformats.org/officeDocument/2006/relationships/notesSlide" Target="../notesSlides/notesSlide135.xml"/></Relationships>
</file>

<file path=ppt/slides/_rels/slide194.xml.rels><?xml version="1.0" encoding="UTF-8" standalone="yes"?>
<Relationships xmlns="http://schemas.openxmlformats.org/package/2006/relationships"><Relationship Id="rId3" Type="http://schemas.openxmlformats.org/officeDocument/2006/relationships/image" Target="../media/image220.png"/><Relationship Id="rId4" Type="http://schemas.openxmlformats.org/officeDocument/2006/relationships/image" Target="../media/image221.png"/><Relationship Id="rId5" Type="http://schemas.openxmlformats.org/officeDocument/2006/relationships/image" Target="../media/image222.png"/><Relationship Id="rId6" Type="http://schemas.openxmlformats.org/officeDocument/2006/relationships/image" Target="../media/image223.png"/><Relationship Id="rId7" Type="http://schemas.openxmlformats.org/officeDocument/2006/relationships/image" Target="../media/image106.png"/><Relationship Id="rId8" Type="http://schemas.openxmlformats.org/officeDocument/2006/relationships/image" Target="../media/image108.emf"/><Relationship Id="rId9" Type="http://schemas.openxmlformats.org/officeDocument/2006/relationships/image" Target="../media/image109.emf"/><Relationship Id="rId1" Type="http://schemas.openxmlformats.org/officeDocument/2006/relationships/slideLayout" Target="../slideLayouts/slideLayout4.xml"/><Relationship Id="rId2" Type="http://schemas.openxmlformats.org/officeDocument/2006/relationships/notesSlide" Target="../notesSlides/notesSlide136.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224.png"/></Relationships>
</file>

<file path=ppt/slides/_rels/slide196.xml.rels><?xml version="1.0" encoding="UTF-8" standalone="yes"?>
<Relationships xmlns="http://schemas.openxmlformats.org/package/2006/relationships"><Relationship Id="rId3" Type="http://schemas.openxmlformats.org/officeDocument/2006/relationships/image" Target="../media/image225.png"/><Relationship Id="rId4" Type="http://schemas.openxmlformats.org/officeDocument/2006/relationships/image" Target="../media/image216.png"/><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6.png"/><Relationship Id="rId3" Type="http://schemas.openxmlformats.org/officeDocument/2006/relationships/image" Target="../media/image2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201.xml.rels><?xml version="1.0" encoding="UTF-8" standalone="yes"?>
<Relationships xmlns="http://schemas.openxmlformats.org/package/2006/relationships"><Relationship Id="rId3" Type="http://schemas.openxmlformats.org/officeDocument/2006/relationships/image" Target="../media/image228.png"/><Relationship Id="rId4" Type="http://schemas.openxmlformats.org/officeDocument/2006/relationships/image" Target="../media/image229.png"/><Relationship Id="rId5" Type="http://schemas.openxmlformats.org/officeDocument/2006/relationships/image" Target="../media/image230.png"/><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231.png"/></Relationships>
</file>

<file path=ppt/slides/_rels/slide203.xml.rels><?xml version="1.0" encoding="UTF-8" standalone="yes"?>
<Relationships xmlns="http://schemas.openxmlformats.org/package/2006/relationships"><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1" Type="http://schemas.openxmlformats.org/officeDocument/2006/relationships/slideLayout" Target="../slideLayouts/slideLayout2.xml"/><Relationship Id="rId2" Type="http://schemas.openxmlformats.org/officeDocument/2006/relationships/image" Target="../media/image232.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236.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7.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210.xml.rels><?xml version="1.0" encoding="UTF-8" standalone="yes"?>
<Relationships xmlns="http://schemas.openxmlformats.org/package/2006/relationships"><Relationship Id="rId3" Type="http://schemas.openxmlformats.org/officeDocument/2006/relationships/image" Target="../media/image238.jpeg"/><Relationship Id="rId4" Type="http://schemas.openxmlformats.org/officeDocument/2006/relationships/image" Target="../media/image239.jpeg"/><Relationship Id="rId5" Type="http://schemas.openxmlformats.org/officeDocument/2006/relationships/image" Target="../media/image240.jpeg"/><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211.xml.rels><?xml version="1.0" encoding="UTF-8" standalone="yes"?>
<Relationships xmlns="http://schemas.openxmlformats.org/package/2006/relationships"><Relationship Id="rId3" Type="http://schemas.openxmlformats.org/officeDocument/2006/relationships/image" Target="../media/image241.png"/><Relationship Id="rId4" Type="http://schemas.openxmlformats.org/officeDocument/2006/relationships/image" Target="../media/image242.png"/><Relationship Id="rId5" Type="http://schemas.openxmlformats.org/officeDocument/2006/relationships/image" Target="../media/image243.png"/><Relationship Id="rId6" Type="http://schemas.openxmlformats.org/officeDocument/2006/relationships/image" Target="../media/image244.png"/><Relationship Id="rId7" Type="http://schemas.openxmlformats.org/officeDocument/2006/relationships/image" Target="../media/image245.png"/><Relationship Id="rId1" Type="http://schemas.openxmlformats.org/officeDocument/2006/relationships/slideLayout" Target="../slideLayouts/slideLayout6.xml"/><Relationship Id="rId2" Type="http://schemas.openxmlformats.org/officeDocument/2006/relationships/notesSlide" Target="../notesSlides/notesSlide148.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9.xml"/></Relationships>
</file>

<file path=ppt/slides/_rels/slide213.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6.xml"/><Relationship Id="rId6" Type="http://schemas.openxmlformats.org/officeDocument/2006/relationships/image" Target="../media/image246.png"/><Relationship Id="rId7" Type="http://schemas.openxmlformats.org/officeDocument/2006/relationships/image" Target="../media/image247.png"/><Relationship Id="rId1" Type="http://schemas.microsoft.com/office/2007/relationships/media" Target="../media/media1.avi"/><Relationship Id="rId2" Type="http://schemas.openxmlformats.org/officeDocument/2006/relationships/video" Target="../media/media1.avi"/></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8.png"/></Relationships>
</file>

<file path=ppt/slides/_rels/slide215.xml.rels><?xml version="1.0" encoding="UTF-8" standalone="yes"?>
<Relationships xmlns="http://schemas.openxmlformats.org/package/2006/relationships"><Relationship Id="rId3" Type="http://schemas.openxmlformats.org/officeDocument/2006/relationships/image" Target="../media/image249.jpeg"/><Relationship Id="rId4" Type="http://schemas.openxmlformats.org/officeDocument/2006/relationships/image" Target="../media/image250.jpeg"/><Relationship Id="rId1" Type="http://schemas.openxmlformats.org/officeDocument/2006/relationships/slideLayout" Target="../slideLayouts/slideLayout5.xml"/><Relationship Id="rId2" Type="http://schemas.openxmlformats.org/officeDocument/2006/relationships/notesSlide" Target="../notesSlides/notesSlide150.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1.xml"/><Relationship Id="rId3" Type="http://schemas.openxmlformats.org/officeDocument/2006/relationships/chart" Target="../charts/chart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2.xml"/></Relationships>
</file>

<file path=ppt/slides/_rels/slide218.xml.rels><?xml version="1.0" encoding="UTF-8" standalone="yes"?>
<Relationships xmlns="http://schemas.openxmlformats.org/package/2006/relationships"><Relationship Id="rId3" Type="http://schemas.openxmlformats.org/officeDocument/2006/relationships/image" Target="../media/image251.png"/><Relationship Id="rId4" Type="http://schemas.openxmlformats.org/officeDocument/2006/relationships/image" Target="../media/image173.png"/><Relationship Id="rId5" Type="http://schemas.openxmlformats.org/officeDocument/2006/relationships/image" Target="../media/image241.png"/><Relationship Id="rId6" Type="http://schemas.openxmlformats.org/officeDocument/2006/relationships/image" Target="../media/image242.png"/><Relationship Id="rId7" Type="http://schemas.openxmlformats.org/officeDocument/2006/relationships/image" Target="../media/image243.png"/><Relationship Id="rId8" Type="http://schemas.openxmlformats.org/officeDocument/2006/relationships/image" Target="../media/image244.png"/><Relationship Id="rId9" Type="http://schemas.openxmlformats.org/officeDocument/2006/relationships/image" Target="../media/image245.png"/><Relationship Id="rId1" Type="http://schemas.openxmlformats.org/officeDocument/2006/relationships/slideLayout" Target="../slideLayouts/slideLayout6.xml"/><Relationship Id="rId2" Type="http://schemas.openxmlformats.org/officeDocument/2006/relationships/notesSlide" Target="../notesSlides/notesSlide15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araview.org/Wiki/images/f/fe/ParaViewTutorialScripts.tar.gz"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252.png"/><Relationship Id="rId4" Type="http://schemas.openxmlformats.org/officeDocument/2006/relationships/image" Target="../media/image253.png"/><Relationship Id="rId5" Type="http://schemas.openxmlformats.org/officeDocument/2006/relationships/image" Target="../media/image254.png"/><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222.xml.rels><?xml version="1.0" encoding="UTF-8" standalone="yes"?>
<Relationships xmlns="http://schemas.openxmlformats.org/package/2006/relationships"><Relationship Id="rId3" Type="http://schemas.openxmlformats.org/officeDocument/2006/relationships/image" Target="../media/image255.png"/><Relationship Id="rId4" Type="http://schemas.openxmlformats.org/officeDocument/2006/relationships/image" Target="../media/image256.png"/><Relationship Id="rId5" Type="http://schemas.openxmlformats.org/officeDocument/2006/relationships/image" Target="../media/image257.png"/><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224.xml.rels><?xml version="1.0" encoding="UTF-8" standalone="yes"?>
<Relationships xmlns="http://schemas.openxmlformats.org/package/2006/relationships"><Relationship Id="rId3" Type="http://schemas.openxmlformats.org/officeDocument/2006/relationships/image" Target="../media/image258.png"/><Relationship Id="rId4" Type="http://schemas.openxmlformats.org/officeDocument/2006/relationships/image" Target="../media/image255.png"/><Relationship Id="rId1" Type="http://schemas.openxmlformats.org/officeDocument/2006/relationships/slideLayout" Target="../slideLayouts/slideLayout4.xml"/><Relationship Id="rId2" Type="http://schemas.openxmlformats.org/officeDocument/2006/relationships/notesSlide" Target="../notesSlides/notesSlide157.xml"/></Relationships>
</file>

<file path=ppt/slides/_rels/slide225.xml.rels><?xml version="1.0" encoding="UTF-8" standalone="yes"?>
<Relationships xmlns="http://schemas.openxmlformats.org/package/2006/relationships"><Relationship Id="rId3" Type="http://schemas.openxmlformats.org/officeDocument/2006/relationships/image" Target="../media/image259.png"/><Relationship Id="rId4" Type="http://schemas.openxmlformats.org/officeDocument/2006/relationships/image" Target="../media/image257.png"/><Relationship Id="rId5" Type="http://schemas.openxmlformats.org/officeDocument/2006/relationships/image" Target="../media/image256.png"/><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260.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0.xml"/><Relationship Id="rId3" Type="http://schemas.openxmlformats.org/officeDocument/2006/relationships/image" Target="../media/image261.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2.pn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hyperlink" Target="http://www.paraview.org/files/catalyst/docs/ParaViewCatalystUsersGuide_v2.pdf" TargetMode="External"/><Relationship Id="rId4" Type="http://schemas.openxmlformats.org/officeDocument/2006/relationships/hyperlink" Target="http://paraview.org/Wiki/images/4/48/CatalystUsersGuide.pdf" TargetMode="External"/><Relationship Id="rId5" Type="http://schemas.openxmlformats.org/officeDocument/2006/relationships/hyperlink" Target="http://catalyst.paraview.org/" TargetMode="External"/><Relationship Id="rId6" Type="http://schemas.openxmlformats.org/officeDocument/2006/relationships/hyperlink" Target="https://gitlab.kitware.com/paraview/paraview/tree/master/Examples/Catalyst" TargetMode="External"/><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3.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kitware/paraviewweb" TargetMode="External"/><Relationship Id="rId3" Type="http://schemas.openxmlformats.org/officeDocument/2006/relationships/image" Target="../media/image264.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5.png"/><Relationship Id="rId3" Type="http://schemas.openxmlformats.org/officeDocument/2006/relationships/image" Target="../media/image264.png"/></Relationships>
</file>

<file path=ppt/slides/_rels/slide235.xml.rels><?xml version="1.0" encoding="UTF-8" standalone="yes"?>
<Relationships xmlns="http://schemas.openxmlformats.org/package/2006/relationships"><Relationship Id="rId3" Type="http://schemas.openxmlformats.org/officeDocument/2006/relationships/image" Target="../media/image267.jpeg"/><Relationship Id="rId4" Type="http://schemas.openxmlformats.org/officeDocument/2006/relationships/image" Target="../media/image268.png"/><Relationship Id="rId1" Type="http://schemas.openxmlformats.org/officeDocument/2006/relationships/slideLayout" Target="../slideLayouts/slideLayout2.xml"/><Relationship Id="rId2" Type="http://schemas.openxmlformats.org/officeDocument/2006/relationships/image" Target="../media/image266.png"/></Relationships>
</file>

<file path=ppt/slides/_rels/slide236.xml.rels><?xml version="1.0" encoding="UTF-8" standalone="yes"?>
<Relationships xmlns="http://schemas.openxmlformats.org/package/2006/relationships"><Relationship Id="rId3" Type="http://schemas.openxmlformats.org/officeDocument/2006/relationships/image" Target="../media/image270.png"/><Relationship Id="rId4" Type="http://schemas.openxmlformats.org/officeDocument/2006/relationships/hyperlink" Target="https://github.com/kitware/visualizer" TargetMode="External"/><Relationship Id="rId1" Type="http://schemas.openxmlformats.org/officeDocument/2006/relationships/slideLayout" Target="../slideLayouts/slideLayout2.xml"/><Relationship Id="rId2" Type="http://schemas.openxmlformats.org/officeDocument/2006/relationships/image" Target="../media/image269.png"/></Relationships>
</file>

<file path=ppt/slides/_rels/slide237.xml.rels><?xml version="1.0" encoding="UTF-8" standalone="yes"?>
<Relationships xmlns="http://schemas.openxmlformats.org/package/2006/relationships"><Relationship Id="rId3" Type="http://schemas.openxmlformats.org/officeDocument/2006/relationships/image" Target="../media/image271.png"/><Relationship Id="rId4" Type="http://schemas.openxmlformats.org/officeDocument/2006/relationships/image" Target="../media/image272.jpeg"/><Relationship Id="rId5" Type="http://schemas.openxmlformats.org/officeDocument/2006/relationships/hyperlink" Target="https://github.com/Kitware/hpccloud" TargetMode="External"/><Relationship Id="rId1" Type="http://schemas.openxmlformats.org/officeDocument/2006/relationships/slideLayout" Target="../slideLayouts/slideLayout2.xml"/><Relationship Id="rId2" Type="http://schemas.openxmlformats.org/officeDocument/2006/relationships/image" Target="../media/image266.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3.jpeg"/></Relationships>
</file>

<file path=ppt/slides/_rels/slide239.xml.rels><?xml version="1.0" encoding="UTF-8" standalone="yes"?>
<Relationships xmlns="http://schemas.openxmlformats.org/package/2006/relationships"><Relationship Id="rId3" Type="http://schemas.openxmlformats.org/officeDocument/2006/relationships/image" Target="../media/image275.jpeg"/><Relationship Id="rId4" Type="http://schemas.openxmlformats.org/officeDocument/2006/relationships/hyperlink" Target="https://github.com/Kitware/arctic-viewer" TargetMode="External"/><Relationship Id="rId5" Type="http://schemas.openxmlformats.org/officeDocument/2006/relationships/image" Target="../media/image276.png"/><Relationship Id="rId1" Type="http://schemas.openxmlformats.org/officeDocument/2006/relationships/slideLayout" Target="../slideLayouts/slideLayout6.xml"/><Relationship Id="rId2" Type="http://schemas.openxmlformats.org/officeDocument/2006/relationships/image" Target="../media/image27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40.xml.rels><?xml version="1.0" encoding="UTF-8" standalone="yes"?>
<Relationships xmlns="http://schemas.openxmlformats.org/package/2006/relationships"><Relationship Id="rId3" Type="http://schemas.openxmlformats.org/officeDocument/2006/relationships/image" Target="../media/image278.png"/><Relationship Id="rId4" Type="http://schemas.openxmlformats.org/officeDocument/2006/relationships/hyperlink" Target="https://github.com/kitware/vtk-js" TargetMode="External"/><Relationship Id="rId1" Type="http://schemas.openxmlformats.org/officeDocument/2006/relationships/slideLayout" Target="../slideLayouts/slideLayout2.xml"/><Relationship Id="rId2" Type="http://schemas.openxmlformats.org/officeDocument/2006/relationships/image" Target="../media/image277.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4" Type="http://schemas.openxmlformats.org/officeDocument/2006/relationships/hyperlink" Target="http://www.paraview.org/Wiki/ParaView" TargetMode="External"/><Relationship Id="rId5" Type="http://schemas.openxmlformats.org/officeDocument/2006/relationships/hyperlink" Target="http://www.paraview.org/Wiki/Setting_up_a_ParaView_Server" TargetMode="External"/><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paraview.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emf"/><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 Id="rId3" Type="http://schemas.openxmlformats.org/officeDocument/2006/relationships/image" Target="../media/image5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oleObject" Target="../embeddings/oleObject1.bin"/><Relationship Id="rId9" Type="http://schemas.openxmlformats.org/officeDocument/2006/relationships/image" Target="../media/image63.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4.xml.rels><?xml version="1.0" encoding="UTF-8" standalone="yes"?>
<Relationships xmlns="http://schemas.openxmlformats.org/package/2006/relationships"><Relationship Id="rId11" Type="http://schemas.openxmlformats.org/officeDocument/2006/relationships/image" Target="../media/image81.png"/><Relationship Id="rId12" Type="http://schemas.openxmlformats.org/officeDocument/2006/relationships/image" Target="../media/image82.png"/><Relationship Id="rId13" Type="http://schemas.openxmlformats.org/officeDocument/2006/relationships/image" Target="../media/image83.png"/><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8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8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8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9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40.png"/><Relationship Id="rId5"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40.png"/><Relationship Id="rId5"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40.png"/><Relationship Id="rId5"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emf"/><Relationship Id="rId5" Type="http://schemas.openxmlformats.org/officeDocument/2006/relationships/image" Target="../media/image108.emf"/><Relationship Id="rId6" Type="http://schemas.openxmlformats.org/officeDocument/2006/relationships/image" Target="../media/image109.emf"/><Relationship Id="rId1" Type="http://schemas.openxmlformats.org/officeDocument/2006/relationships/slideLayout" Target="../slideLayouts/slideLayout6.xml"/><Relationship Id="rId2" Type="http://schemas.openxmlformats.org/officeDocument/2006/relationships/image" Target="../media/image105.png"/></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89.png"/><Relationship Id="rId5" Type="http://schemas.openxmlformats.org/officeDocument/2006/relationships/image" Target="../media/image40.png"/><Relationship Id="rId6" Type="http://schemas.openxmlformats.org/officeDocument/2006/relationships/image" Target="../media/image108.emf"/><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6.xml"/><Relationship Id="rId2" Type="http://schemas.openxmlformats.org/officeDocument/2006/relationships/notesSlide" Target="../notesSlides/notesSlide55.xml"/></Relationships>
</file>

<file path=ppt/slides/_rels/slide7.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jpe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89.png"/><Relationship Id="rId5" Type="http://schemas.openxmlformats.org/officeDocument/2006/relationships/image" Target="../media/image40.png"/><Relationship Id="rId6" Type="http://schemas.openxmlformats.org/officeDocument/2006/relationships/image" Target="../media/image108.emf"/><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0.png"/></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16.pn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11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8.png"/><Relationship Id="rId3"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png"/></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1" Type="http://schemas.openxmlformats.org/officeDocument/2006/relationships/slideLayout" Target="../slideLayouts/slideLayout6.xml"/><Relationship Id="rId2" Type="http://schemas.openxmlformats.org/officeDocument/2006/relationships/image" Target="../media/image11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9.png"/><Relationship Id="rId3" Type="http://schemas.openxmlformats.org/officeDocument/2006/relationships/image" Target="../media/image12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9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131.emf"/></Relationships>
</file>

<file path=ppt/slides/_rels/slide92.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0.png"/><Relationship Id="rId5"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0.png"/><Relationship Id="rId5" Type="http://schemas.openxmlformats.org/officeDocument/2006/relationships/image" Target="../media/image133.png"/><Relationship Id="rId6"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 Id="rId3" Type="http://schemas.openxmlformats.org/officeDocument/2006/relationships/image" Target="../media/image13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3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3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9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37.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2016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14, 2016</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a:t>
            </a:r>
            <a:r>
              <a:rPr lang="en-US" sz="900" dirty="0">
                <a:solidFill>
                  <a:srgbClr val="000000"/>
                </a:solidFill>
                <a:latin typeface="Helvetica" pitchFamily="-107" charset="0"/>
              </a:rPr>
              <a:t>2016-11450 </a:t>
            </a:r>
            <a:r>
              <a:rPr lang="en-US" sz="900" dirty="0" smtClean="0">
                <a:solidFill>
                  <a:srgbClr val="000000"/>
                </a:solidFill>
                <a:latin typeface="Helvetica" pitchFamily="-107" charset="0"/>
              </a:rPr>
              <a:t>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smtClean="0">
                <a:latin typeface="+mn-lt"/>
              </a:rPr>
              <a:t>Jonathan </a:t>
            </a:r>
            <a:r>
              <a:rPr lang="en-US" sz="2000" dirty="0" err="1" smtClean="0">
                <a:latin typeface="+mn-lt"/>
              </a:rPr>
              <a:t>Woodring</a:t>
            </a:r>
            <a:endParaRPr lang="en-US" sz="2000" dirty="0" smtClean="0">
              <a:latin typeface="+mn-lt"/>
            </a:endParaRPr>
          </a:p>
          <a:p>
            <a:pPr algn="ctr"/>
            <a:r>
              <a:rPr lang="en-US" sz="2000" dirty="0" smtClean="0">
                <a:latin typeface="+mn-lt"/>
              </a:rPr>
              <a:t>John </a:t>
            </a:r>
            <a:r>
              <a:rPr lang="en-US" sz="2000" dirty="0" err="1" smtClean="0">
                <a:latin typeface="+mn-lt"/>
              </a:rPr>
              <a:t>Patchett</a:t>
            </a:r>
            <a:endParaRPr lang="en-US" sz="2000" dirty="0" smtClean="0">
              <a:latin typeface="+mn-lt"/>
            </a:endParaRP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spTree>
    <p:extLst>
      <p:ext uri="{BB962C8B-B14F-4D97-AF65-F5344CB8AC3E}">
        <p14:creationId xmlns:p14="http://schemas.microsoft.com/office/powerpoint/2010/main" val="21339335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latin typeface="Verdana" panose="020B0604030504040204" pitchFamily="34" charset="0"/>
                <a:ea typeface="Verdana" panose="020B0604030504040204" pitchFamily="34" charset="0"/>
                <a:cs typeface="Verdana" panose="020B0604030504040204" pitchFamily="34" charset="0"/>
              </a:rPr>
              <a:t>Filters</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 Interpolator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endParaRPr lang="en-US" dirty="0" smtClean="0">
              <a:ea typeface="ＭＳ Ｐゴシック" pitchFamily="-107" charset="-128"/>
              <a:cs typeface="Verdana"/>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smtClean="0">
                <a:ea typeface="ＭＳ Ｐゴシック" pitchFamily="-107" charset="-128"/>
              </a:rPr>
              <a:t>Started in 2000 as collaborative effort between Los Alamos National Laboratories and </a:t>
            </a:r>
            <a:r>
              <a:rPr lang="en-US" sz="2400" dirty="0" err="1" smtClean="0">
                <a:ea typeface="ＭＳ Ｐゴシック" pitchFamily="-107" charset="-128"/>
              </a:rPr>
              <a:t>Kitware</a:t>
            </a:r>
            <a:r>
              <a:rPr lang="en-US" sz="2400" dirty="0" smtClean="0">
                <a:ea typeface="ＭＳ Ｐゴシック" pitchFamily="-107" charset="-128"/>
              </a:rPr>
              <a:t> Inc. Sandia has been a major contributor since 2005.</a:t>
            </a:r>
          </a:p>
          <a:p>
            <a:pPr lvl="1"/>
            <a:r>
              <a:rPr lang="en-US" sz="2400" dirty="0" smtClean="0">
                <a:ea typeface="ＭＳ Ｐゴシック" pitchFamily="-107" charset="-128"/>
              </a:rPr>
              <a:t>ParaView 0.6 released October 2002.</a:t>
            </a:r>
          </a:p>
          <a:p>
            <a:r>
              <a:rPr lang="en-US" sz="2400" dirty="0" smtClean="0">
                <a:ea typeface="ＭＳ Ｐゴシック" pitchFamily="-107" charset="-128"/>
              </a:rPr>
              <a:t>Paraview 3.0 release in May 2007.</a:t>
            </a:r>
          </a:p>
          <a:p>
            <a:pPr lvl="1"/>
            <a:r>
              <a:rPr lang="en-US" sz="2200" dirty="0" smtClean="0">
                <a:ea typeface="ＭＳ Ｐゴシック" pitchFamily="-107" charset="-128"/>
              </a:rPr>
              <a:t>GUI rewritten to be more user friendly and powerful.</a:t>
            </a:r>
          </a:p>
          <a:p>
            <a:r>
              <a:rPr lang="en-US" sz="2400" dirty="0" smtClean="0">
                <a:ea typeface="ＭＳ Ｐゴシック" pitchFamily="-107" charset="-128"/>
              </a:rPr>
              <a:t>ParaView 4.0 released in June 2013.</a:t>
            </a:r>
          </a:p>
          <a:p>
            <a:pPr lvl="1"/>
            <a:r>
              <a:rPr lang="en-US" sz="2200" dirty="0" smtClean="0">
                <a:ea typeface="ＭＳ Ｐゴシック" pitchFamily="-107" charset="-128"/>
              </a:rPr>
              <a:t>Properties panel redesign for smoother interaction.</a:t>
            </a:r>
          </a:p>
          <a:p>
            <a:r>
              <a:rPr lang="en-US" sz="2400" dirty="0" smtClean="0">
                <a:ea typeface="ＭＳ Ｐゴシック" pitchFamily="-107" charset="-128"/>
              </a:rPr>
              <a:t>ParaView 5.0 released in January 2016.</a:t>
            </a:r>
          </a:p>
          <a:p>
            <a:pPr lvl="1"/>
            <a:r>
              <a:rPr lang="en-US" sz="2200" dirty="0" smtClean="0">
                <a:ea typeface="ＭＳ Ｐゴシック" pitchFamily="-107" charset="-128"/>
              </a:rPr>
              <a:t>Updated to OpenGL 3.2 features. Huge performance improvements.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smtClean="0">
                <a:ea typeface="ＭＳ Ｐゴシック" pitchFamily="-107" charset="-128"/>
              </a:rPr>
              <a:t>Surface Cell Selection</a:t>
            </a:r>
          </a:p>
          <a:p>
            <a:pPr marL="347472">
              <a:spcBef>
                <a:spcPts val="0"/>
              </a:spcBef>
              <a:buFontTx/>
              <a:buNone/>
            </a:pPr>
            <a:r>
              <a:rPr lang="en-US" sz="2400" dirty="0" smtClean="0">
                <a:ea typeface="ＭＳ Ｐゴシック" pitchFamily="-107" charset="-128"/>
              </a:rPr>
              <a:t>(shortcut: s)</a:t>
            </a:r>
          </a:p>
          <a:p>
            <a:pPr>
              <a:spcBef>
                <a:spcPct val="60000"/>
              </a:spcBef>
              <a:buFontTx/>
              <a:buNone/>
            </a:pPr>
            <a:r>
              <a:rPr lang="en-US" sz="2400" dirty="0" smtClean="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smtClean="0">
                <a:ea typeface="ＭＳ Ｐゴシック" pitchFamily="-107" charset="-128"/>
              </a:rPr>
              <a:t>Through Cell Selection</a:t>
            </a:r>
          </a:p>
          <a:p>
            <a:pPr>
              <a:spcBef>
                <a:spcPts val="0"/>
              </a:spcBef>
              <a:buFontTx/>
              <a:buNone/>
            </a:pPr>
            <a:r>
              <a:rPr lang="en-US" sz="2400" dirty="0" smtClean="0">
                <a:ea typeface="ＭＳ Ｐゴシック" pitchFamily="-107" charset="-128"/>
              </a:rPr>
              <a:t>(shortcut: f)</a:t>
            </a:r>
          </a:p>
          <a:p>
            <a:pPr>
              <a:spcBef>
                <a:spcPct val="60000"/>
              </a:spcBef>
              <a:buFontTx/>
              <a:buNone/>
            </a:pPr>
            <a:r>
              <a:rPr lang="en-US" sz="2400" dirty="0" smtClean="0">
                <a:ea typeface="ＭＳ Ｐゴシック" pitchFamily="-107" charset="-128"/>
              </a:rPr>
              <a:t>Through Point Selection</a:t>
            </a:r>
          </a:p>
          <a:p>
            <a:pPr>
              <a:spcBef>
                <a:spcPts val="0"/>
              </a:spcBef>
              <a:buFontTx/>
              <a:buNone/>
            </a:pPr>
            <a:r>
              <a:rPr lang="en-US" sz="2400" dirty="0" smtClean="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a:t>
            </a:r>
            <a:r>
              <a:rPr lang="en-US" sz="2400" dirty="0" smtClean="0">
                <a:ea typeface="ＭＳ Ｐゴシック" pitchFamily="-107" charset="-128"/>
              </a:rPr>
              <a:t>Cells (</a:t>
            </a:r>
            <a:r>
              <a:rPr lang="en-US" sz="2400" dirty="0">
                <a:ea typeface="ＭＳ Ｐゴシック" pitchFamily="-107" charset="-128"/>
              </a:rPr>
              <a:t>polygon)</a:t>
            </a:r>
          </a:p>
          <a:p>
            <a:pPr>
              <a:spcBef>
                <a:spcPct val="60000"/>
              </a:spcBef>
              <a:buFontTx/>
              <a:buNone/>
            </a:pPr>
            <a:r>
              <a:rPr lang="en-US" sz="2400" dirty="0" smtClean="0">
                <a:ea typeface="ＭＳ Ｐゴシック" pitchFamily="-107" charset="-128"/>
              </a:rPr>
              <a:t>Select Points (polygon)</a:t>
            </a:r>
          </a:p>
          <a:p>
            <a:pPr>
              <a:spcBef>
                <a:spcPct val="60000"/>
              </a:spcBef>
              <a:buFontTx/>
              <a:buNone/>
            </a:pPr>
            <a:r>
              <a:rPr lang="en-US" sz="2400" dirty="0" smtClean="0">
                <a:ea typeface="ＭＳ Ｐゴシック" pitchFamily="-107" charset="-128"/>
              </a:rPr>
              <a:t>Block Selection</a:t>
            </a:r>
          </a:p>
          <a:p>
            <a:pPr>
              <a:spcBef>
                <a:spcPts val="0"/>
              </a:spcBef>
              <a:buFontTx/>
              <a:buNone/>
            </a:pPr>
            <a:r>
              <a:rPr lang="en-US" sz="2400" dirty="0" smtClean="0">
                <a:ea typeface="ＭＳ Ｐゴシック" pitchFamily="-107" charset="-128"/>
              </a:rPr>
              <a:t>(shortcut: b)</a:t>
            </a:r>
          </a:p>
          <a:p>
            <a:pPr>
              <a:spcBef>
                <a:spcPct val="60000"/>
              </a:spcBef>
              <a:buFontTx/>
              <a:buNone/>
            </a:pPr>
            <a:r>
              <a:rPr lang="en-US" sz="2400" dirty="0" smtClean="0">
                <a:ea typeface="ＭＳ Ｐゴシック" pitchFamily="-107" charset="-128"/>
              </a:rPr>
              <a:t>Interactively Select Cells</a:t>
            </a:r>
          </a:p>
          <a:p>
            <a:pPr>
              <a:spcBef>
                <a:spcPct val="60000"/>
              </a:spcBef>
              <a:buFontTx/>
              <a:buNone/>
            </a:pPr>
            <a:r>
              <a:rPr lang="en-US" sz="2400" dirty="0" smtClean="0">
                <a:ea typeface="ＭＳ Ｐゴシック" pitchFamily="-107" charset="-128"/>
              </a:rPr>
              <a:t>Interactively Select Points</a:t>
            </a:r>
          </a:p>
          <a:p>
            <a:pPr>
              <a:spcBef>
                <a:spcPct val="60000"/>
              </a:spcBef>
              <a:buFontTx/>
              <a:buNone/>
            </a:pPr>
            <a:r>
              <a:rPr lang="en-US" sz="2400" dirty="0" smtClean="0">
                <a:ea typeface="ＭＳ Ｐゴシック" pitchFamily="-107" charset="-128"/>
              </a:rPr>
              <a:t>Hover Point Query</a:t>
            </a:r>
            <a:endParaRPr lang="en-US" sz="2400" dirty="0">
              <a:ea typeface="ＭＳ Ｐゴシック" pitchFamily="-107" charset="-128"/>
            </a:endParaRP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198" y="4969042"/>
            <a:ext cx="432778" cy="432778"/>
          </a:xfrm>
          <a:prstGeom prst="rect">
            <a:avLst/>
          </a:prstGeom>
        </p:spPr>
      </p:pic>
    </p:spTree>
    <p:extLst>
      <p:ext uri="{BB962C8B-B14F-4D97-AF65-F5344CB8AC3E}">
        <p14:creationId xmlns:p14="http://schemas.microsoft.com/office/powerpoint/2010/main" val="1154381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dirty="0" smtClean="0"/>
              <a:t>Shell does tab completion and history.</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p:txBody>
      </p:sp>
    </p:spTree>
    <p:extLst>
      <p:ext uri="{BB962C8B-B14F-4D97-AF65-F5344CB8AC3E}">
        <p14:creationId xmlns:p14="http://schemas.microsoft.com/office/powerpoint/2010/main" val="8126608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pic>
        <p:nvPicPr>
          <p:cNvPr id="33798" name="Picture 6"/>
          <p:cNvPicPr>
            <a:picLocks noChangeAspect="1" noChangeArrowheads="1"/>
          </p:cNvPicPr>
          <p:nvPr/>
        </p:nvPicPr>
        <p:blipFill>
          <a:blip r:embed="rId3"/>
          <a:srcRect/>
          <a:stretch>
            <a:fillRect/>
          </a:stretch>
        </p:blipFill>
        <p:spPr bwMode="auto">
          <a:xfrm>
            <a:off x="93931" y="1981198"/>
            <a:ext cx="3814250" cy="3200400"/>
          </a:xfrm>
          <a:prstGeom prst="rect">
            <a:avLst/>
          </a:prstGeom>
          <a:noFill/>
          <a:ln w="9525">
            <a:noFill/>
            <a:miter lim="800000"/>
            <a:headEnd/>
            <a:tailEnd/>
          </a:ln>
        </p:spPr>
      </p:pic>
      <p:sp>
        <p:nvSpPr>
          <p:cNvPr id="33800" name="AutoShape 7"/>
          <p:cNvSpPr>
            <a:spLocks noChangeArrowheads="1"/>
          </p:cNvSpPr>
          <p:nvPr/>
        </p:nvSpPr>
        <p:spPr bwMode="auto">
          <a:xfrm>
            <a:off x="4002112" y="3276600"/>
            <a:ext cx="1016184" cy="609600"/>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pic>
        <p:nvPicPr>
          <p:cNvPr id="3" name="Picture 2"/>
          <p:cNvPicPr>
            <a:picLocks noChangeAspect="1"/>
          </p:cNvPicPr>
          <p:nvPr/>
        </p:nvPicPr>
        <p:blipFill>
          <a:blip r:embed="rId4"/>
          <a:stretch>
            <a:fillRect/>
          </a:stretch>
        </p:blipFill>
        <p:spPr>
          <a:xfrm>
            <a:off x="5112227" y="1981198"/>
            <a:ext cx="3937842" cy="32004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21101624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558211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 </a:t>
            </a:r>
            <a:r>
              <a:rPr lang="en-US" sz="2000" dirty="0" err="1" smtClean="0">
                <a:latin typeface="Courier"/>
                <a:cs typeface="Courier"/>
              </a:rPr>
              <a:t>sphere.ThetaResolution</a:t>
            </a:r>
            <a:endParaRPr lang="en-US" sz="2000" dirty="0" smtClean="0">
              <a:latin typeface="Courier"/>
              <a:cs typeface="Courier"/>
            </a:endParaRPr>
          </a:p>
          <a:p>
            <a:pPr marL="171450" indent="0">
              <a:buNone/>
            </a:pPr>
            <a:r>
              <a:rPr lang="en-US" sz="2000" dirty="0" err="1">
                <a:latin typeface="Courier"/>
                <a:cs typeface="Courier"/>
              </a:rPr>
              <a:t>s</a:t>
            </a:r>
            <a:r>
              <a:rPr lang="en-US" sz="2000" dirty="0" err="1" smtClean="0">
                <a:latin typeface="Courier"/>
                <a:cs typeface="Courier"/>
              </a:rPr>
              <a:t>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a:latin typeface="Courier"/>
                <a:cs typeface="Courier"/>
              </a:rPr>
              <a:t>s</a:t>
            </a:r>
            <a:r>
              <a:rPr lang="en-US" sz="2000" dirty="0" err="1" smtClean="0">
                <a:latin typeface="Courier"/>
                <a:cs typeface="Courier"/>
              </a:rPr>
              <a:t>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Pipeline Objects</a:t>
            </a:r>
            <a:endParaRPr lang="en-US" dirty="0"/>
          </a:p>
        </p:txBody>
      </p:sp>
      <p:sp>
        <p:nvSpPr>
          <p:cNvPr id="3" name="Content Placeholder 2"/>
          <p:cNvSpPr>
            <a:spLocks noGrp="1"/>
          </p:cNvSpPr>
          <p:nvPr>
            <p:ph idx="1"/>
          </p:nvPr>
        </p:nvSpPr>
        <p:spPr/>
        <p:txBody>
          <a:bodyPr/>
          <a:lstStyle/>
          <a:p>
            <a:r>
              <a:rPr lang="en-US" dirty="0" err="1" smtClean="0">
                <a:latin typeface="Courier"/>
                <a:cs typeface="Courier"/>
              </a:rPr>
              <a:t>GetSources</a:t>
            </a:r>
            <a:r>
              <a:rPr lang="en-US" dirty="0" smtClean="0">
                <a:latin typeface="Courier"/>
                <a:cs typeface="Courier"/>
              </a:rPr>
              <a:t>()</a:t>
            </a:r>
            <a:r>
              <a:rPr lang="en-US" dirty="0" smtClean="0"/>
              <a:t>  Returns a list of objects listed in the </a:t>
            </a:r>
            <a:r>
              <a:rPr lang="en-US" dirty="0" smtClean="0">
                <a:latin typeface="Verdana"/>
                <a:cs typeface="Verdana"/>
              </a:rPr>
              <a:t>Pipeline Browser</a:t>
            </a:r>
            <a:endParaRPr lang="en-US" dirty="0" smtClean="0">
              <a:cs typeface="Verdana"/>
            </a:endParaRPr>
          </a:p>
          <a:p>
            <a:r>
              <a:rPr lang="en-US" dirty="0" err="1" smtClean="0">
                <a:latin typeface="Courier"/>
                <a:cs typeface="Courier"/>
              </a:rPr>
              <a:t>GetActiveSource</a:t>
            </a:r>
            <a:r>
              <a:rPr lang="en-US" dirty="0" smtClean="0">
                <a:latin typeface="Courier"/>
                <a:cs typeface="Courier"/>
              </a:rPr>
              <a:t>()</a:t>
            </a:r>
            <a:r>
              <a:rPr lang="en-US" dirty="0" smtClean="0">
                <a:cs typeface="Verdana"/>
              </a:rPr>
              <a:t>  Returns the object selected in the </a:t>
            </a:r>
            <a:r>
              <a:rPr lang="en-US" dirty="0" smtClean="0">
                <a:latin typeface="Verdana"/>
                <a:cs typeface="Verdana"/>
              </a:rPr>
              <a:t>Pipeline Browser</a:t>
            </a:r>
          </a:p>
          <a:p>
            <a:r>
              <a:rPr lang="en-US" dirty="0" err="1" smtClean="0">
                <a:latin typeface="Courier"/>
                <a:cs typeface="Courier"/>
              </a:rPr>
              <a:t>SetActiveSource</a:t>
            </a:r>
            <a:r>
              <a:rPr lang="en-US" dirty="0" smtClean="0">
                <a:latin typeface="Courier"/>
                <a:cs typeface="Courier"/>
              </a:rPr>
              <a:t>()</a:t>
            </a:r>
            <a:r>
              <a:rPr lang="en-US" dirty="0" smtClean="0">
                <a:cs typeface="Verdana"/>
              </a:rPr>
              <a:t>  Sets the object selected in the </a:t>
            </a:r>
            <a:r>
              <a:rPr lang="en-US" dirty="0" smtClean="0">
                <a:latin typeface="Verdana"/>
                <a:cs typeface="Verdana"/>
              </a:rPr>
              <a:t>Pipeline Browser</a:t>
            </a:r>
            <a:r>
              <a:rPr lang="en-US" dirty="0" smtClean="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xmlns:p14="http://schemas.microsoft.com/office/powerpoint/2010/mai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dataset.</a:t>
            </a:r>
            <a:endParaRPr lang="en-US" sz="2000" dirty="0" smtClean="0"/>
          </a:p>
          <a:p>
            <a:pPr marL="171450" indent="0">
              <a:buNone/>
            </a:pPr>
            <a:r>
              <a:rPr lang="en-US" sz="2000" dirty="0" smtClean="0">
                <a:latin typeface="Courier"/>
                <a:cs typeface="Courier"/>
              </a:rPr>
              <a:t>reader = </a:t>
            </a:r>
            <a:r>
              <a:rPr lang="en-US" sz="2000" dirty="0" err="1" smtClean="0">
                <a:latin typeface="Courier"/>
                <a:cs typeface="Courier"/>
              </a:rPr>
              <a:t>OpenDataFile</a:t>
            </a:r>
            <a:r>
              <a:rPr lang="en-US" sz="2000" dirty="0" smtClean="0">
                <a:latin typeface="Courier"/>
                <a:cs typeface="Courier"/>
              </a:rPr>
              <a:t>('&lt;p</a:t>
            </a:r>
            <a:r>
              <a:rPr lang="en-US" sz="2000" dirty="0" smtClean="0">
                <a:latin typeface="Courier" pitchFamily="49" charset="0"/>
                <a:cs typeface="Courier"/>
              </a:rPr>
              <a:t>ath</a:t>
            </a:r>
            <a:r>
              <a:rPr lang="en-US" sz="2000" dirty="0" smtClean="0">
                <a:latin typeface="Courier"/>
                <a:cs typeface="Courier"/>
              </a:rPr>
              <a:t>&gt;/</a:t>
            </a:r>
            <a:r>
              <a:rPr lang="en-US" sz="2000" dirty="0">
                <a:latin typeface="Courier"/>
                <a:cs typeface="Courier"/>
              </a:rPr>
              <a:t>disk_out_ref.ex2')</a:t>
            </a:r>
            <a:endParaRPr lang="en-US" sz="2000" dirty="0" smtClean="0">
              <a:latin typeface="Courier"/>
              <a:cs typeface="Courier"/>
            </a:endParaRP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ResetCamera</a:t>
            </a:r>
            <a:r>
              <a:rPr lang="en-US" sz="2000" dirty="0" smtClean="0">
                <a:latin typeface="Courier"/>
                <a:cs typeface="Courier"/>
              </a:rPr>
              <a:t>()</a:t>
            </a:r>
          </a:p>
          <a:p>
            <a:endParaRPr lang="en-US" sz="2000" dirty="0" smtClean="0">
              <a:cs typeface="Courier"/>
            </a:endParaRPr>
          </a:p>
          <a:p>
            <a:r>
              <a:rPr lang="en-US" sz="2400" dirty="0" smtClean="0">
                <a:cs typeface="Courier"/>
              </a:rPr>
              <a:t>Use file browser to help identify </a:t>
            </a:r>
            <a:r>
              <a:rPr lang="en-US" sz="2000" dirty="0" smtClean="0">
                <a:latin typeface="Courier" pitchFamily="49" charset="0"/>
                <a:cs typeface="Courier"/>
              </a:rPr>
              <a:t>&lt;path&gt;</a:t>
            </a:r>
            <a:r>
              <a:rPr lang="en-US" sz="2400" dirty="0" smtClean="0">
                <a:cs typeface="Courier"/>
              </a:rPr>
              <a:t>.</a:t>
            </a:r>
          </a:p>
          <a:p>
            <a:r>
              <a:rPr lang="en-US" sz="2400" dirty="0" smtClean="0">
                <a:cs typeface="Courier"/>
              </a:rPr>
              <a:t>Common locations:</a:t>
            </a:r>
          </a:p>
          <a:p>
            <a:pPr lvl="1"/>
            <a:r>
              <a:rPr lang="en-US" sz="2200" dirty="0" smtClean="0">
                <a:cs typeface="Courier"/>
              </a:rPr>
              <a:t>Mac: </a:t>
            </a:r>
            <a:r>
              <a:rPr lang="en-US" sz="2200" dirty="0">
                <a:cs typeface="Courier"/>
              </a:rPr>
              <a:t>/</a:t>
            </a:r>
            <a:r>
              <a:rPr lang="en-US" sz="2200" dirty="0" smtClean="0">
                <a:cs typeface="Courier"/>
              </a:rPr>
              <a:t>Applications/ParaView-</a:t>
            </a:r>
            <a:r>
              <a:rPr lang="en-US" sz="2200" dirty="0" err="1" smtClean="0">
                <a:cs typeface="Courier"/>
              </a:rPr>
              <a:t>X.X..app</a:t>
            </a:r>
            <a:r>
              <a:rPr lang="en-US" sz="2200" dirty="0" smtClean="0">
                <a:cs typeface="Courier"/>
              </a:rPr>
              <a:t>/Contents/data</a:t>
            </a:r>
          </a:p>
          <a:p>
            <a:pPr lvl="1"/>
            <a:r>
              <a:rPr lang="en-US" sz="2200" dirty="0" smtClean="0">
                <a:cs typeface="Courier"/>
              </a:rPr>
              <a:t>Windows: C:/Program Files/ParaView X.X.X/data</a:t>
            </a:r>
          </a:p>
          <a:p>
            <a:pPr lvl="1"/>
            <a:r>
              <a:rPr lang="en-US" sz="2200" dirty="0" smtClean="0">
                <a:cs typeface="Courier"/>
              </a:rPr>
              <a:t>Linux: /</a:t>
            </a:r>
            <a:r>
              <a:rPr lang="en-US" sz="2200" dirty="0" err="1" smtClean="0">
                <a:cs typeface="Courier"/>
              </a:rPr>
              <a:t>usr</a:t>
            </a:r>
            <a:r>
              <a:rPr lang="en-US" sz="2200" dirty="0" smtClean="0">
                <a:cs typeface="Courier"/>
              </a:rPr>
              <a:t>/local/lib/paraview-X.X/data</a:t>
            </a:r>
            <a:endParaRPr lang="en-US" sz="2200" dirty="0">
              <a:cs typeface="Courier"/>
            </a:endParaRPr>
          </a:p>
        </p:txBody>
      </p:sp>
    </p:spTree>
    <p:extLst>
      <p:ext uri="{BB962C8B-B14F-4D97-AF65-F5344CB8AC3E}">
        <p14:creationId xmlns:p14="http://schemas.microsoft.com/office/powerpoint/2010/main" val="787680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reader.PointData</a:t>
            </a:r>
            <a:endParaRPr lang="en-US" sz="2000" dirty="0" smtClean="0">
              <a:latin typeface="Courier"/>
              <a:cs typeface="Courier"/>
            </a:endParaRP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endParaRPr lang="en-US" sz="2400" dirty="0" smtClean="0">
              <a:latin typeface="+mj-lt"/>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ColorBy</a:t>
            </a:r>
            <a:r>
              <a:rPr lang="en-US" sz="2000" dirty="0" smtClean="0">
                <a:latin typeface="Courier"/>
                <a:cs typeface="Courier"/>
              </a:rPr>
              <a:t>(</a:t>
            </a:r>
            <a:r>
              <a:rPr lang="en-US" sz="2000" dirty="0" err="1" smtClean="0">
                <a:latin typeface="Courier"/>
                <a:cs typeface="Courier"/>
              </a:rPr>
              <a:t>readerRep</a:t>
            </a:r>
            <a:r>
              <a:rPr lang="en-US" sz="2000" dirty="0">
                <a:latin typeface="Courier"/>
                <a:cs typeface="Courier"/>
              </a:rPr>
              <a:t>,</a:t>
            </a:r>
            <a:r>
              <a:rPr lang="en-US" sz="2000" dirty="0" smtClean="0">
                <a:latin typeface="Courier"/>
                <a:cs typeface="Courier"/>
              </a:rPr>
              <a:t> ('</a:t>
            </a:r>
            <a:r>
              <a:rPr lang="en-US" sz="2000" dirty="0" err="1" smtClean="0">
                <a:latin typeface="Courier"/>
                <a:cs typeface="Courier"/>
              </a:rPr>
              <a:t>POINTS',</a:t>
            </a:r>
            <a:r>
              <a:rPr lang="en-US" sz="2000" dirty="0" err="1">
                <a:latin typeface="Courier"/>
                <a:cs typeface="Courier"/>
              </a:rPr>
              <a:t>'Pres</a:t>
            </a:r>
            <a:r>
              <a:rPr lang="en-US" sz="2000" dirty="0" smtClean="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('⟨path⟩/plot.csv')</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a:latin typeface="Courier"/>
                <a:cs typeface="Courier"/>
              </a:rPr>
              <a:t>(</a:t>
            </a:r>
            <a:r>
              <a:rPr lang="en-US" sz="2000" dirty="0" smtClean="0">
                <a:latin typeface="Courier"/>
                <a:cs typeface="Courier"/>
              </a:rPr>
              <a:t>'</a:t>
            </a:r>
            <a:r>
              <a:rPr lang="en-US" sz="2000" dirty="0" err="1" smtClean="0">
                <a:latin typeface="Courier"/>
                <a:cs typeface="Courier"/>
              </a:rPr>
              <a:t>XYChartView</a:t>
            </a:r>
            <a:r>
              <a:rPr lang="en-US" sz="2000" dirty="0">
                <a:latin typeface="Courier"/>
                <a:cs typeface="Courier"/>
              </a:rPr>
              <a:t>')</a:t>
            </a:r>
            <a:endParaRPr lang="en-US" sz="2000" dirty="0" smtClean="0">
              <a:latin typeface="Courier"/>
              <a:cs typeface="Courier"/>
            </a:endParaRP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a:latin typeface="Courier"/>
                <a:cs typeface="Courier"/>
              </a:rPr>
              <a:t>('&lt;</a:t>
            </a:r>
            <a:r>
              <a:rPr lang="en-US" sz="2000" dirty="0" smtClean="0">
                <a:latin typeface="Courier"/>
                <a:cs typeface="Courier"/>
              </a:rPr>
              <a:t>path&gt;/</a:t>
            </a:r>
            <a:r>
              <a:rPr lang="en-US" sz="2000" dirty="0">
                <a:latin typeface="Courier"/>
                <a:cs typeface="Courier"/>
              </a:rPr>
              <a:t>plot.png') </a:t>
            </a: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Online Help – </a:t>
            </a:r>
            <a:r>
              <a:rPr lang="en-US" dirty="0" smtClean="0">
                <a:solidFill>
                  <a:srgbClr val="FF0000"/>
                </a:solidFill>
                <a:ea typeface="ＭＳ Ｐゴシック" pitchFamily="-107" charset="-128"/>
              </a:rPr>
              <a:t>F1</a:t>
            </a: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smtClean="0">
                <a:ea typeface="ＭＳ Ｐゴシック" pitchFamily="-107" charset="-128"/>
                <a:hlinkClick r:id="rId3"/>
              </a:rPr>
              <a:t>/</a:t>
            </a:r>
            <a:r>
              <a:rPr lang="en-US" sz="2000" dirty="0" smtClean="0">
                <a:ea typeface="ＭＳ Ｐゴシック" pitchFamily="-107" charset="-128"/>
              </a:rPr>
              <a:t> </a:t>
            </a:r>
            <a:endParaRPr lang="en-US" dirty="0" smtClean="0">
              <a:ea typeface="ＭＳ Ｐゴシック" pitchFamily="-107" charset="-128"/>
            </a:endParaRPr>
          </a:p>
          <a:p>
            <a:r>
              <a:rPr lang="en-US" dirty="0" smtClean="0">
                <a:ea typeface="ＭＳ Ｐゴシック" pitchFamily="-107" charset="-128"/>
              </a:rPr>
              <a:t>Tutorials</a:t>
            </a:r>
          </a:p>
          <a:p>
            <a:pPr lvl="1"/>
            <a:r>
              <a:rPr lang="en-US" dirty="0">
                <a:ea typeface="ＭＳ Ｐゴシック" pitchFamily="-107" charset="-128"/>
                <a:hlinkClick r:id="rId4"/>
              </a:rPr>
              <a:t>http://www.paraview.org/tutorials</a:t>
            </a:r>
            <a:r>
              <a:rPr lang="en-US" dirty="0" smtClean="0">
                <a:ea typeface="ＭＳ Ｐゴシック" pitchFamily="-107" charset="-128"/>
                <a:hlinkClick r:id="rId4"/>
              </a:rPr>
              <a:t>/</a:t>
            </a:r>
            <a:r>
              <a:rPr lang="en-US" dirty="0" smtClean="0">
                <a:ea typeface="ＭＳ Ｐゴシック" pitchFamily="-107" charset="-128"/>
              </a:rPr>
              <a:t> </a:t>
            </a:r>
          </a:p>
          <a:p>
            <a:r>
              <a:rPr lang="en-US" dirty="0" smtClean="0">
                <a:ea typeface="ＭＳ Ｐゴシック" pitchFamily="-107" charset="-128"/>
              </a:rPr>
              <a:t>The ParaView web page</a:t>
            </a:r>
          </a:p>
          <a:p>
            <a:pPr lvl="1"/>
            <a:r>
              <a:rPr lang="en-US" dirty="0" smtClean="0">
                <a:ea typeface="ＭＳ Ｐゴシック" pitchFamily="-107" charset="-128"/>
                <a:hlinkClick r:id="rId5"/>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6"/>
              </a:rPr>
              <a:t>paraview@paraview.org</a:t>
            </a:r>
            <a:endParaRPr lang="en-US" dirty="0" smtClean="0">
              <a:ea typeface="ＭＳ Ｐゴシック" pitchFamily="-107" charset="-128"/>
            </a:endParaRPr>
          </a:p>
        </p:txBody>
      </p:sp>
      <p:pic>
        <p:nvPicPr>
          <p:cNvPr id="6" name="Picture 4" descr="pqHelp32"/>
          <p:cNvPicPr>
            <a:picLocks noChangeAspect="1" noChangeArrowheads="1"/>
          </p:cNvPicPr>
          <p:nvPr/>
        </p:nvPicPr>
        <p:blipFill>
          <a:blip r:embed="rId7"/>
          <a:srcRect/>
          <a:stretch>
            <a:fillRect/>
          </a:stretch>
        </p:blipFill>
        <p:spPr bwMode="auto">
          <a:xfrm>
            <a:off x="4267200" y="1524000"/>
            <a:ext cx="685800" cy="685800"/>
          </a:xfrm>
          <a:prstGeom prst="rect">
            <a:avLst/>
          </a:prstGeom>
          <a:noFill/>
          <a:ln w="9525">
            <a:noFill/>
            <a:miter lim="800000"/>
            <a:headEnd/>
            <a:tailEnd/>
          </a:ln>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8"/>
          <a:stretch>
            <a:fillRect/>
          </a:stretch>
        </p:blipFill>
        <p:spPr>
          <a:xfrm>
            <a:off x="6248400" y="914400"/>
            <a:ext cx="2895600" cy="2895600"/>
          </a:xfrm>
          <a:prstGeom prst="rect">
            <a:avLst/>
          </a:prstGeom>
        </p:spPr>
      </p:pic>
      <p:pic>
        <p:nvPicPr>
          <p:cNvPr id="5" name="Picture 4"/>
          <p:cNvPicPr>
            <a:picLocks noChangeAspect="1"/>
          </p:cNvPicPr>
          <p:nvPr/>
        </p:nvPicPr>
        <p:blipFill>
          <a:blip r:embed="rId9"/>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of Deflected Wing Flap</a:t>
            </a:r>
            <a:endParaRPr lang="en-US" dirty="0"/>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r>
              <a:rPr lang="en-US" dirty="0" smtClean="0">
                <a:ea typeface="ＭＳ Ｐゴシック" pitchFamily="-107" charset="-128"/>
              </a:rPr>
              <a:t>Will </a:t>
            </a:r>
            <a:r>
              <a:rPr lang="en-US" dirty="0">
                <a:ea typeface="ＭＳ Ｐゴシック" pitchFamily="-107" charset="-128"/>
              </a:rPr>
              <a:t>discuss </a:t>
            </a:r>
            <a:r>
              <a:rPr lang="en-US" dirty="0" smtClean="0">
                <a:ea typeface="ＭＳ Ｐゴシック" pitchFamily="-107" charset="-128"/>
              </a:rPr>
              <a:t>those that don’t </a:t>
            </a:r>
            <a:r>
              <a:rPr lang="en-US" dirty="0">
                <a:ea typeface="ＭＳ Ｐゴシック" pitchFamily="-107" charset="-128"/>
              </a:rPr>
              <a:t>later</a:t>
            </a:r>
          </a:p>
          <a:p>
            <a:pPr lvl="1"/>
            <a:endParaRPr lang="en-US" dirty="0" smtClean="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Menu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xmlns:p14="http://schemas.microsoft.com/office/powerpoint/2010/mai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Run server on large machine</a:t>
            </a:r>
          </a:p>
          <a:p>
            <a:pPr lvl="1"/>
            <a:r>
              <a:rPr lang="en-US" dirty="0" smtClean="0">
                <a:ea typeface="ＭＳ Ｐゴシック" pitchFamily="-107" charset="-128"/>
              </a:rPr>
              <a:t>Aggregate memory</a:t>
            </a:r>
          </a:p>
          <a:p>
            <a:pPr lvl="1"/>
            <a:r>
              <a:rPr lang="en-US" dirty="0" smtClean="0">
                <a:ea typeface="ＭＳ Ｐゴシック" pitchFamily="-107" charset="-128"/>
              </a:rPr>
              <a:t>MPI for communication</a:t>
            </a:r>
          </a:p>
          <a:p>
            <a:pPr marL="457200" lvl="1" indent="0">
              <a:buNone/>
            </a:pPr>
            <a:r>
              <a:rPr lang="en-US" dirty="0" smtClean="0">
                <a:ea typeface="ＭＳ Ｐゴシック" pitchFamily="-107" charset="-128"/>
              </a:rPr>
              <a:t>	Kitware binaries have MPI</a:t>
            </a:r>
          </a:p>
          <a:p>
            <a:pPr marL="457200" lvl="1" indent="0">
              <a:buNone/>
            </a:pPr>
            <a:r>
              <a:rPr lang="en-US" dirty="0">
                <a:ea typeface="ＭＳ Ｐゴシック" pitchFamily="-107" charset="-128"/>
              </a:rPr>
              <a:t>	</a:t>
            </a:r>
            <a:r>
              <a:rPr lang="en-US" dirty="0" smtClean="0">
                <a:ea typeface="ＭＳ Ｐゴシック" pitchFamily="-107" charset="-128"/>
              </a:rPr>
              <a:t> but</a:t>
            </a:r>
          </a:p>
          <a:p>
            <a:pPr marL="457200" lvl="1" indent="0">
              <a:buNone/>
            </a:pPr>
            <a:r>
              <a:rPr lang="en-US" dirty="0">
                <a:ea typeface="ＭＳ Ｐゴシック" pitchFamily="-107" charset="-128"/>
              </a:rPr>
              <a:t>	</a:t>
            </a:r>
            <a:r>
              <a:rPr lang="en-US" dirty="0" smtClean="0">
                <a:ea typeface="ＭＳ Ｐゴシック" pitchFamily="-107" charset="-128"/>
              </a:rPr>
              <a:t>  not </a:t>
            </a:r>
            <a:r>
              <a:rPr lang="en-US" dirty="0">
                <a:ea typeface="ＭＳ Ｐゴシック" pitchFamily="-107" charset="-128"/>
              </a:rPr>
              <a:t>tuned to any particular </a:t>
            </a:r>
            <a:r>
              <a:rPr lang="en-US" dirty="0" smtClean="0">
                <a:ea typeface="ＭＳ Ｐゴシック" pitchFamily="-107" charset="-128"/>
              </a:rPr>
              <a:t>machine</a:t>
            </a:r>
            <a:r>
              <a:rPr lang="en-US" dirty="0">
                <a:ea typeface="ＭＳ Ｐゴシック" pitchFamily="-107" charset="-128"/>
              </a:rPr>
              <a:t>	</a:t>
            </a:r>
            <a:r>
              <a:rPr lang="en-US" dirty="0" smtClean="0">
                <a:ea typeface="ＭＳ Ｐゴシック" pitchFamily="-107" charset="-128"/>
              </a:rPr>
              <a:t> </a:t>
            </a:r>
          </a:p>
          <a:p>
            <a:pPr marL="457200" lvl="1" indent="0">
              <a:buNone/>
            </a:pPr>
            <a:r>
              <a:rPr lang="en-US" dirty="0" smtClean="0">
                <a:ea typeface="ＭＳ Ｐゴシック" pitchFamily="-107" charset="-128"/>
              </a:rPr>
              <a:t>      Microsoft MPI (free) not </a:t>
            </a:r>
            <a:r>
              <a:rPr lang="en-US" dirty="0" smtClean="0">
                <a:ea typeface="ＭＳ Ｐゴシック" pitchFamily="-107" charset="-128"/>
              </a:rPr>
              <a:t>packaged</a:t>
            </a:r>
          </a:p>
          <a:p>
            <a:pPr marL="457200" lvl="1" indent="0">
              <a:buNone/>
            </a:pPr>
            <a:r>
              <a:rPr lang="en-US" b="1" dirty="0" smtClean="0">
                <a:solidFill>
                  <a:srgbClr val="804000"/>
                </a:solidFill>
              </a:rPr>
              <a:t>	  Linux</a:t>
            </a:r>
            <a:r>
              <a:rPr lang="en-US" dirty="0">
                <a:solidFill>
                  <a:srgbClr val="804000"/>
                </a:solidFill>
              </a:rPr>
              <a:t>: </a:t>
            </a:r>
            <a:r>
              <a:rPr lang="en-US" dirty="0" err="1">
                <a:solidFill>
                  <a:srgbClr val="804000"/>
                </a:solidFill>
              </a:rPr>
              <a:t>mpi</a:t>
            </a:r>
            <a:r>
              <a:rPr lang="en-US" dirty="0">
                <a:solidFill>
                  <a:srgbClr val="804000"/>
                </a:solidFill>
              </a:rPr>
              <a:t> broken in rc4 </a:t>
            </a:r>
            <a:r>
              <a:rPr lang="en-US" dirty="0">
                <a:solidFill>
                  <a:srgbClr val="804000"/>
                </a:solidFill>
                <a:sym typeface="Wingdings"/>
              </a:rPr>
              <a:t></a:t>
            </a:r>
            <a:endParaRPr lang="en-US" dirty="0">
              <a:solidFill>
                <a:srgbClr val="804000"/>
              </a:solidFill>
            </a:endParaRPr>
          </a:p>
          <a:p>
            <a:pPr marL="457200" lvl="1" indent="0">
              <a:buNone/>
            </a:pPr>
            <a:endParaRPr lang="en-US" dirty="0" smtClean="0">
              <a:ea typeface="ＭＳ Ｐゴシック" pitchFamily="-107" charset="-128"/>
            </a:endParaRPr>
          </a:p>
          <a:p>
            <a:pPr marL="457200" lvl="1" indent="0">
              <a:buNone/>
            </a:pPr>
            <a:endParaRPr lang="en-US" dirty="0" smtClean="0">
              <a:ea typeface="ＭＳ Ｐゴシック" pitchFamily="-107" charset="-128"/>
            </a:endParaRPr>
          </a:p>
          <a:p>
            <a:pPr marL="457200" lvl="1" indent="0">
              <a:buNone/>
            </a:pPr>
            <a:endParaRPr lang="en-US" dirty="0" smtClean="0">
              <a:ea typeface="ＭＳ Ｐゴシック" pitchFamily="-107" charset="-128"/>
            </a:endParaRPr>
          </a:p>
          <a:p>
            <a:endParaRPr lang="en-US" dirty="0">
              <a:ea typeface="ＭＳ Ｐゴシック" pitchFamily="-107" charset="-128"/>
            </a:endParaRPr>
          </a:p>
          <a:p>
            <a:pPr marL="171450" indent="0">
              <a:buNone/>
            </a:pPr>
            <a:endParaRPr lang="en-US" dirty="0"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Requirements for</a:t>
            </a:r>
            <a:br>
              <a:rPr lang="en-US" dirty="0" smtClean="0">
                <a:ea typeface="ＭＳ Ｐゴシック" pitchFamily="-107" charset="-128"/>
              </a:rPr>
            </a:br>
            <a:r>
              <a:rPr lang="en-US" dirty="0"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sz="2800" dirty="0" smtClean="0">
                <a:ea typeface="ＭＳ Ｐゴシック" pitchFamily="-107" charset="-128"/>
              </a:rPr>
              <a:t>C++</a:t>
            </a:r>
          </a:p>
          <a:p>
            <a:r>
              <a:rPr lang="en-US" sz="2800" dirty="0" err="1" smtClean="0">
                <a:ea typeface="ＭＳ Ｐゴシック" pitchFamily="-107" charset="-128"/>
              </a:rPr>
              <a:t>CMake</a:t>
            </a:r>
            <a:r>
              <a:rPr lang="en-US" sz="2800" dirty="0" smtClean="0">
                <a:ea typeface="ＭＳ Ｐゴシック" pitchFamily="-107" charset="-128"/>
              </a:rPr>
              <a:t> (</a:t>
            </a:r>
            <a:r>
              <a:rPr lang="en-US" sz="2800" dirty="0" smtClean="0">
                <a:ea typeface="ＭＳ Ｐゴシック" pitchFamily="-107" charset="-128"/>
                <a:hlinkClick r:id="rId3"/>
              </a:rPr>
              <a:t>www.cmake.org</a:t>
            </a:r>
            <a:r>
              <a:rPr lang="en-US" sz="2800" dirty="0" smtClean="0">
                <a:ea typeface="ＭＳ Ｐゴシック" pitchFamily="-107" charset="-128"/>
              </a:rPr>
              <a:t>)</a:t>
            </a:r>
          </a:p>
          <a:p>
            <a:r>
              <a:rPr lang="en-US" sz="2800" dirty="0" smtClean="0">
                <a:ea typeface="ＭＳ Ｐゴシック" pitchFamily="-107" charset="-128"/>
              </a:rPr>
              <a:t>MPI</a:t>
            </a:r>
          </a:p>
          <a:p>
            <a:r>
              <a:rPr lang="en-US" sz="2800" dirty="0" smtClean="0">
                <a:ea typeface="ＭＳ Ｐゴシック" pitchFamily="-107" charset="-128"/>
              </a:rPr>
              <a:t>OpenGL (or Mesa3D </a:t>
            </a:r>
            <a:r>
              <a:rPr lang="en-US" sz="2800" dirty="0" smtClean="0">
                <a:ea typeface="ＭＳ Ｐゴシック" pitchFamily="-107" charset="-128"/>
                <a:hlinkClick r:id="rId4"/>
              </a:rPr>
              <a:t>www.mesa3d.org</a:t>
            </a:r>
            <a:r>
              <a:rPr lang="en-US" sz="2800" dirty="0" smtClean="0">
                <a:ea typeface="ＭＳ Ｐゴシック" pitchFamily="-107" charset="-128"/>
              </a:rPr>
              <a:t>)</a:t>
            </a:r>
          </a:p>
          <a:p>
            <a:r>
              <a:rPr lang="en-US" sz="2800" dirty="0" smtClean="0">
                <a:ea typeface="ＭＳ Ｐゴシック" pitchFamily="-107" charset="-128"/>
              </a:rPr>
              <a:t>Python </a:t>
            </a:r>
            <a:r>
              <a:rPr lang="en-US" sz="2800" dirty="0" smtClean="0">
                <a:ea typeface="ＭＳ Ｐゴシック" pitchFamily="-107" charset="-128"/>
              </a:rPr>
              <a:t>&gt;= 2.7+</a:t>
            </a:r>
            <a:r>
              <a:rPr lang="en-US" sz="2800" dirty="0" smtClean="0">
                <a:ea typeface="ＭＳ Ｐゴシック" pitchFamily="-107" charset="-128"/>
              </a:rPr>
              <a:t>NumPy +</a:t>
            </a:r>
            <a:r>
              <a:rPr lang="en-US" sz="2800" dirty="0" err="1" smtClean="0">
                <a:ea typeface="ＭＳ Ｐゴシック" pitchFamily="-107" charset="-128"/>
              </a:rPr>
              <a:t>Matplotlib</a:t>
            </a:r>
            <a:r>
              <a:rPr lang="en-US" sz="2800" dirty="0" smtClean="0">
                <a:ea typeface="ＭＳ Ｐゴシック" pitchFamily="-107" charset="-128"/>
              </a:rPr>
              <a:t> (optional)</a:t>
            </a:r>
          </a:p>
          <a:p>
            <a:r>
              <a:rPr lang="en-US" sz="2800" dirty="0" err="1">
                <a:ea typeface="ＭＳ Ｐゴシック" pitchFamily="-107" charset="-128"/>
              </a:rPr>
              <a:t>Qt</a:t>
            </a:r>
            <a:r>
              <a:rPr lang="en-US" sz="2800" dirty="0">
                <a:ea typeface="ＭＳ Ｐゴシック" pitchFamily="-107" charset="-128"/>
              </a:rPr>
              <a:t> </a:t>
            </a:r>
            <a:r>
              <a:rPr lang="en-US" sz="2800" dirty="0" smtClean="0">
                <a:ea typeface="ＭＳ Ｐゴシック" pitchFamily="-107" charset="-128"/>
              </a:rPr>
              <a:t>&gt;= 4.7 </a:t>
            </a:r>
            <a:r>
              <a:rPr lang="en-US" sz="2800" dirty="0">
                <a:ea typeface="ＭＳ Ｐゴシック" pitchFamily="-107" charset="-128"/>
              </a:rPr>
              <a:t>(optional</a:t>
            </a:r>
            <a:r>
              <a:rPr lang="en-US" sz="2800" dirty="0" smtClean="0">
                <a:ea typeface="ＭＳ Ｐゴシック" pitchFamily="-107" charset="-128"/>
              </a:rPr>
              <a:t>)</a:t>
            </a:r>
          </a:p>
          <a:p>
            <a:r>
              <a:rPr lang="en-US" sz="2400" dirty="0" smtClean="0">
                <a:ea typeface="ＭＳ Ｐゴシック" pitchFamily="-107" charset="-128"/>
                <a:hlinkClick r:id="rId5"/>
              </a:rPr>
              <a:t>http://www.paraview.org/Wiki/Setting_up_a_ParaView_Server#Compiling</a:t>
            </a:r>
            <a:r>
              <a:rPr lang="en-US" sz="2400" dirty="0" smtClean="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a:t>p</a:t>
            </a:r>
            <a:r>
              <a:rPr lang="en-US" sz="2400" dirty="0" err="1" smtClean="0"/>
              <a:t>arasphere.py</a:t>
            </a:r>
            <a:r>
              <a:rPr lang="en-US" sz="2400" dirty="0" smtClean="0"/>
              <a:t> </a:t>
            </a:r>
            <a:r>
              <a:rPr lang="en-US" sz="2400" dirty="0" err="1" smtClean="0"/>
              <a:t>paraview</a:t>
            </a:r>
            <a:r>
              <a:rPr lang="en-US" sz="2400" dirty="0" smtClean="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smtClean="0">
                <a:latin typeface="Courier"/>
                <a:cs typeface="Courier"/>
              </a:rPr>
              <a:t>sphere </a:t>
            </a:r>
            <a:r>
              <a:rPr lang="en-US" sz="2000" dirty="0">
                <a:latin typeface="Courier"/>
                <a:cs typeface="Courier"/>
              </a:rPr>
              <a:t>= Sphere(</a:t>
            </a:r>
            <a:r>
              <a:rPr lang="en-US" sz="2000" dirty="0" smtClean="0">
                <a:latin typeface="Courier"/>
                <a:cs typeface="Courier"/>
              </a:rPr>
              <a:t>)</a:t>
            </a:r>
          </a:p>
          <a:p>
            <a:pPr marL="171450" indent="0">
              <a:buNone/>
            </a:pPr>
            <a:r>
              <a:rPr lang="en-US" sz="2000" dirty="0" smtClean="0">
                <a:latin typeface="Courier"/>
                <a:cs typeface="Courier"/>
              </a:rPr>
              <a:t>rep </a:t>
            </a:r>
            <a:r>
              <a:rPr lang="en-US" sz="2000" dirty="0">
                <a:latin typeface="Courier"/>
                <a:cs typeface="Courier"/>
              </a:rPr>
              <a:t>= Show(</a:t>
            </a:r>
            <a:r>
              <a:rPr lang="en-US" sz="2000" dirty="0" smtClean="0">
                <a:latin typeface="Courier"/>
                <a:cs typeface="Courier"/>
              </a:rPr>
              <a:t>)</a:t>
            </a:r>
          </a:p>
          <a:p>
            <a:pPr marL="171450" indent="0">
              <a:buNone/>
            </a:pPr>
            <a:r>
              <a:rPr lang="en-US" sz="2000" dirty="0" err="1" smtClean="0">
                <a:latin typeface="Courier"/>
                <a:cs typeface="Courier"/>
              </a:rPr>
              <a:t>ColorBy</a:t>
            </a:r>
            <a:r>
              <a:rPr lang="en-US" sz="2000" dirty="0">
                <a:latin typeface="Courier"/>
                <a:cs typeface="Courier"/>
              </a:rPr>
              <a:t>(rep, </a:t>
            </a:r>
            <a:r>
              <a:rPr lang="en-US" sz="2000" dirty="0">
                <a:latin typeface="Courier"/>
                <a:cs typeface="Courier"/>
              </a:rPr>
              <a:t>("</a:t>
            </a:r>
            <a:r>
              <a:rPr lang="en-US" sz="2000" dirty="0" smtClean="0">
                <a:latin typeface="Courier"/>
                <a:cs typeface="Courier"/>
              </a:rPr>
              <a:t>POINTS</a:t>
            </a:r>
            <a:r>
              <a:rPr lang="en-US" sz="2000" dirty="0">
                <a:latin typeface="Courier"/>
                <a:cs typeface="Courier"/>
              </a:rPr>
              <a:t>"</a:t>
            </a:r>
            <a:r>
              <a:rPr lang="en-US" sz="2000" dirty="0" smtClean="0">
                <a:latin typeface="Courier"/>
                <a:cs typeface="Courier"/>
              </a:rPr>
              <a:t>, </a:t>
            </a:r>
            <a:r>
              <a:rPr lang="en-US" sz="2000" dirty="0">
                <a:latin typeface="Courier"/>
                <a:cs typeface="Courier"/>
              </a:rPr>
              <a:t>"</a:t>
            </a:r>
            <a:r>
              <a:rPr lang="en-US" sz="2000" dirty="0" err="1" smtClean="0">
                <a:latin typeface="Courier"/>
                <a:cs typeface="Courier"/>
              </a:rPr>
              <a:t>vtkProcessId</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 </a:t>
            </a:r>
            <a:r>
              <a:rPr lang="en-US" sz="2000" dirty="0" err="1">
                <a:latin typeface="Courier"/>
                <a:cs typeface="Courier"/>
              </a:rPr>
              <a:t>rep.RescaleTransferFunctionToDataRange</a:t>
            </a:r>
            <a:r>
              <a:rPr lang="en-US" sz="2000" dirty="0">
                <a:latin typeface="Courier"/>
                <a:cs typeface="Courier"/>
              </a:rPr>
              <a:t>(True) Render(</a:t>
            </a:r>
            <a:r>
              <a:rPr lang="en-US" sz="2000" dirty="0" smtClean="0">
                <a:latin typeface="Courier"/>
                <a:cs typeface="Courier"/>
              </a:rPr>
              <a:t>)</a:t>
            </a:r>
          </a:p>
          <a:p>
            <a:pPr marL="171450" indent="0">
              <a:buNone/>
            </a:pPr>
            <a:r>
              <a:rPr lang="en-US" sz="2000" dirty="0" err="1" smtClean="0">
                <a:latin typeface="Courier"/>
                <a:cs typeface="Courier"/>
              </a:rPr>
              <a:t>WriteImage</a:t>
            </a:r>
            <a:r>
              <a:rPr lang="en-US" sz="2000" dirty="0">
                <a:latin typeface="Courier"/>
                <a:cs typeface="Courier"/>
              </a:rPr>
              <a:t>("</a:t>
            </a:r>
            <a:r>
              <a:rPr lang="en-US" sz="2000" dirty="0" err="1" smtClean="0">
                <a:latin typeface="Courier"/>
                <a:cs typeface="Courier"/>
              </a:rPr>
              <a:t>parasphere.png</a:t>
            </a:r>
            <a:r>
              <a:rPr lang="en-US" sz="2000" dirty="0" smtClean="0">
                <a:latin typeface="Courier"/>
                <a:cs typeface="Courier"/>
              </a:rPr>
              <a:t>")</a:t>
            </a:r>
            <a:endParaRPr lang="en-US" sz="2000" dirty="0">
              <a:latin typeface="Courier"/>
              <a:cs typeface="Courier"/>
            </a:endParaRPr>
          </a:p>
          <a:p>
            <a:endParaRPr lang="en-US" sz="1600" dirty="0" smtClean="0"/>
          </a:p>
          <a:p>
            <a:r>
              <a:rPr lang="en-US" sz="2400" dirty="0" smtClean="0"/>
              <a:t>Run it in parallel</a:t>
            </a:r>
            <a:endParaRPr lang="en-US" sz="2400" dirty="0"/>
          </a:p>
          <a:p>
            <a:pPr marL="171450" indent="0">
              <a:buNone/>
            </a:pPr>
            <a:r>
              <a:rPr lang="en-US" sz="1800" dirty="0" smtClean="0">
                <a:latin typeface="Courier"/>
                <a:cs typeface="Courier"/>
              </a:rPr>
              <a:t>&lt;path to&gt;</a:t>
            </a:r>
            <a:r>
              <a:rPr lang="en-US" sz="1800" dirty="0" err="1" smtClean="0">
                <a:latin typeface="Courier"/>
                <a:cs typeface="Courier"/>
              </a:rPr>
              <a:t>mpiexec</a:t>
            </a:r>
            <a:r>
              <a:rPr lang="en-US" sz="1800" dirty="0" smtClean="0">
                <a:latin typeface="Courier"/>
                <a:cs typeface="Courier"/>
              </a:rPr>
              <a:t> -</a:t>
            </a:r>
            <a:r>
              <a:rPr lang="en-US" sz="1800" dirty="0" err="1" smtClean="0">
                <a:latin typeface="Courier"/>
                <a:cs typeface="Courier"/>
              </a:rPr>
              <a:t>np</a:t>
            </a:r>
            <a:r>
              <a:rPr lang="en-US" sz="1800" dirty="0" smtClean="0">
                <a:latin typeface="Courier"/>
                <a:cs typeface="Courier"/>
              </a:rPr>
              <a:t> 4 \</a:t>
            </a:r>
          </a:p>
          <a:p>
            <a:pPr marL="171450" indent="0">
              <a:buNone/>
            </a:pPr>
            <a:r>
              <a:rPr lang="en-US" sz="1800" dirty="0">
                <a:latin typeface="Courier"/>
                <a:cs typeface="Courier"/>
              </a:rPr>
              <a:t> </a:t>
            </a:r>
            <a:r>
              <a:rPr lang="en-US" sz="1800" dirty="0" smtClean="0">
                <a:latin typeface="Courier"/>
                <a:cs typeface="Courier"/>
              </a:rPr>
              <a:t>&lt;path to&gt;</a:t>
            </a:r>
            <a:r>
              <a:rPr lang="en-US" sz="1800" dirty="0" err="1" smtClean="0">
                <a:latin typeface="Courier"/>
                <a:cs typeface="Courier"/>
              </a:rPr>
              <a:t>pvbatch</a:t>
            </a:r>
            <a:r>
              <a:rPr lang="en-US" sz="1800" dirty="0" smtClean="0">
                <a:latin typeface="Courier"/>
                <a:cs typeface="Courier"/>
              </a:rPr>
              <a:t> </a:t>
            </a:r>
            <a:r>
              <a:rPr lang="en-US" sz="1800" dirty="0" err="1" smtClean="0">
                <a:latin typeface="Courier"/>
                <a:cs typeface="Courier"/>
              </a:rPr>
              <a:t>parasphere.py</a:t>
            </a:r>
            <a:r>
              <a:rPr lang="en-US" sz="1800" dirty="0" smtClean="0">
                <a:latin typeface="Courier"/>
                <a:cs typeface="Courier"/>
              </a:rPr>
              <a:t> </a:t>
            </a:r>
            <a:endParaRPr lang="en-US" sz="1800" dirty="0">
              <a:latin typeface="Courier"/>
              <a:cs typeface="Courier"/>
            </a:endParaRP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Batch Parallel</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Mac</a:t>
            </a:r>
          </a:p>
          <a:p>
            <a:pPr marL="171450" indent="0">
              <a:buNone/>
            </a:pPr>
            <a:r>
              <a:rPr lang="en-US" sz="2000" dirty="0" smtClean="0">
                <a:latin typeface="Courier"/>
                <a:cs typeface="Courier"/>
              </a:rPr>
              <a:t>/Applications/ParaView-5.2.0.app/Contents/bin/</a:t>
            </a:r>
            <a:r>
              <a:rPr lang="en-US" sz="2000" b="1" dirty="0" err="1" smtClean="0">
                <a:latin typeface="Courier"/>
                <a:cs typeface="Courier"/>
              </a:rPr>
              <a:t>mpiexec</a:t>
            </a:r>
            <a:r>
              <a:rPr lang="en-US" sz="2000" dirty="0" smtClean="0">
                <a:latin typeface="Courier"/>
                <a:cs typeface="Courier"/>
              </a:rPr>
              <a:t> </a:t>
            </a:r>
            <a:r>
              <a:rPr lang="en-US" sz="2000" b="1" dirty="0">
                <a:latin typeface="Courier"/>
                <a:cs typeface="Courier"/>
              </a:rPr>
              <a:t>-</a:t>
            </a:r>
            <a:r>
              <a:rPr lang="en-US" sz="2000" b="1" dirty="0" err="1">
                <a:latin typeface="Courier"/>
                <a:cs typeface="Courier"/>
              </a:rPr>
              <a:t>np</a:t>
            </a:r>
            <a:r>
              <a:rPr lang="en-US" sz="2000" b="1" dirty="0">
                <a:latin typeface="Courier"/>
                <a:cs typeface="Courier"/>
              </a:rPr>
              <a:t> </a:t>
            </a:r>
            <a:r>
              <a:rPr lang="en-US" sz="2000" b="1" dirty="0" smtClean="0">
                <a:latin typeface="Courier"/>
                <a:cs typeface="Courier"/>
              </a:rPr>
              <a:t>4 </a:t>
            </a:r>
            <a:r>
              <a:rPr lang="en-US" sz="2000" dirty="0" smtClean="0">
                <a:latin typeface="Courier"/>
                <a:cs typeface="Courier"/>
              </a:rPr>
              <a:t>/</a:t>
            </a:r>
            <a:r>
              <a:rPr lang="en-US" sz="2000" dirty="0">
                <a:latin typeface="Courier"/>
                <a:cs typeface="Courier"/>
              </a:rPr>
              <a:t>Applications/ParaView-5.2.0.app/Contents/bin/</a:t>
            </a:r>
            <a:r>
              <a:rPr lang="en-US" sz="2000" b="1" dirty="0" err="1" smtClean="0">
                <a:latin typeface="Courier"/>
                <a:cs typeface="Courier"/>
              </a:rPr>
              <a:t>pvbatch</a:t>
            </a:r>
            <a:r>
              <a:rPr lang="en-US" sz="2000" dirty="0" smtClean="0">
                <a:latin typeface="Courier"/>
                <a:cs typeface="Courier"/>
              </a:rPr>
              <a:t> </a:t>
            </a:r>
            <a:r>
              <a:rPr lang="en-US" sz="2000" b="1" dirty="0" err="1" smtClean="0">
                <a:latin typeface="Courier"/>
                <a:cs typeface="Courier"/>
              </a:rPr>
              <a:t>parasphere.py</a:t>
            </a:r>
            <a:endParaRPr lang="en-US" sz="2000" dirty="0" smtClean="0">
              <a:latin typeface="Courier"/>
              <a:cs typeface="Courier"/>
            </a:endParaRPr>
          </a:p>
          <a:p>
            <a:pPr marL="171450" indent="0">
              <a:buNone/>
            </a:pPr>
            <a:endParaRPr lang="en-US" sz="900" dirty="0" smtClean="0"/>
          </a:p>
          <a:p>
            <a:r>
              <a:rPr lang="en-US" sz="2400" dirty="0" smtClean="0"/>
              <a:t>Linux</a:t>
            </a:r>
          </a:p>
          <a:p>
            <a:pPr marL="171450" indent="0">
              <a:buNone/>
            </a:pPr>
            <a:r>
              <a:rPr lang="en-US" sz="2000" dirty="0" smtClean="0">
                <a:latin typeface="Courier"/>
                <a:cs typeface="Courier"/>
              </a:rPr>
              <a:t>/</a:t>
            </a:r>
            <a:r>
              <a:rPr lang="en-US" sz="2000" dirty="0" err="1" smtClean="0">
                <a:latin typeface="Courier"/>
                <a:cs typeface="Courier"/>
              </a:rPr>
              <a:t>usr</a:t>
            </a:r>
            <a:r>
              <a:rPr lang="en-US" sz="2000" dirty="0" smtClean="0">
                <a:latin typeface="Courier"/>
                <a:cs typeface="Courier"/>
              </a:rPr>
              <a:t>/local/lib/paraview-5.2/</a:t>
            </a:r>
            <a:r>
              <a:rPr lang="en-US" sz="2000" b="1" dirty="0" err="1" smtClean="0">
                <a:latin typeface="Courier"/>
                <a:cs typeface="Courier"/>
              </a:rPr>
              <a:t>mpiexec</a:t>
            </a:r>
            <a:r>
              <a:rPr lang="en-US" sz="2000" dirty="0" smtClean="0">
                <a:latin typeface="Courier"/>
                <a:cs typeface="Courier"/>
              </a:rPr>
              <a:t> </a:t>
            </a:r>
            <a:r>
              <a:rPr lang="en-US" sz="2000" b="1" dirty="0">
                <a:latin typeface="Courier"/>
                <a:cs typeface="Courier"/>
              </a:rPr>
              <a:t>-</a:t>
            </a:r>
            <a:r>
              <a:rPr lang="en-US" sz="2000" b="1" dirty="0" err="1">
                <a:latin typeface="Courier"/>
                <a:cs typeface="Courier"/>
              </a:rPr>
              <a:t>np</a:t>
            </a:r>
            <a:r>
              <a:rPr lang="en-US" sz="2000" b="1" dirty="0">
                <a:latin typeface="Courier"/>
                <a:cs typeface="Courier"/>
              </a:rPr>
              <a:t> </a:t>
            </a:r>
            <a:r>
              <a:rPr lang="en-US" sz="2000" b="1" dirty="0" smtClean="0">
                <a:latin typeface="Courier"/>
                <a:cs typeface="Courier"/>
              </a:rPr>
              <a:t>4</a:t>
            </a:r>
            <a:r>
              <a:rPr lang="en-US" sz="2000" dirty="0" smtClean="0">
                <a:latin typeface="Courier"/>
                <a:cs typeface="Courier"/>
              </a:rPr>
              <a:t> /</a:t>
            </a:r>
            <a:r>
              <a:rPr lang="en-US" sz="2000" dirty="0" err="1" smtClean="0">
                <a:latin typeface="Courier"/>
                <a:cs typeface="Courier"/>
              </a:rPr>
              <a:t>usr</a:t>
            </a:r>
            <a:r>
              <a:rPr lang="en-US" sz="2000" dirty="0" smtClean="0">
                <a:latin typeface="Courier"/>
                <a:cs typeface="Courier"/>
              </a:rPr>
              <a:t>/local/bin/</a:t>
            </a:r>
            <a:r>
              <a:rPr lang="en-US" sz="2000" b="1" dirty="0" err="1" smtClean="0">
                <a:latin typeface="Courier"/>
                <a:cs typeface="Courier"/>
              </a:rPr>
              <a:t>pvbatch</a:t>
            </a:r>
            <a:r>
              <a:rPr lang="en-US" sz="2000" dirty="0" smtClean="0">
                <a:latin typeface="Courier"/>
                <a:cs typeface="Courier"/>
              </a:rPr>
              <a:t> </a:t>
            </a:r>
            <a:r>
              <a:rPr lang="en-US" sz="2000" b="1" dirty="0" err="1">
                <a:latin typeface="Courier"/>
                <a:cs typeface="Courier"/>
              </a:rPr>
              <a:t>parasphere.py</a:t>
            </a:r>
            <a:r>
              <a:rPr lang="en-US" sz="2000" dirty="0">
                <a:latin typeface="Courier"/>
                <a:cs typeface="Courier"/>
              </a:rPr>
              <a:t> </a:t>
            </a:r>
            <a:endParaRPr lang="en-US" sz="2000" dirty="0" smtClean="0">
              <a:latin typeface="Courier"/>
              <a:cs typeface="Courier"/>
            </a:endParaRPr>
          </a:p>
          <a:p>
            <a:pPr marL="171450" indent="0">
              <a:buNone/>
            </a:pPr>
            <a:endParaRPr lang="en-US" sz="900" dirty="0" smtClean="0"/>
          </a:p>
          <a:p>
            <a:r>
              <a:rPr lang="en-US" sz="2400" dirty="0" smtClean="0"/>
              <a:t>Windows</a:t>
            </a:r>
          </a:p>
          <a:p>
            <a:pPr marL="171450" indent="0">
              <a:buNone/>
            </a:pPr>
            <a:r>
              <a:rPr lang="en-US" sz="2000" dirty="0" smtClean="0">
                <a:latin typeface="Courier"/>
                <a:cs typeface="Courier"/>
              </a:rPr>
              <a:t>C:/Program Files/Microsoft MPI/Bin/</a:t>
            </a:r>
            <a:r>
              <a:rPr lang="en-US" sz="2000" b="1" dirty="0" err="1" smtClean="0">
                <a:latin typeface="Courier"/>
                <a:cs typeface="Courier"/>
              </a:rPr>
              <a:t>mpiexec.exe</a:t>
            </a:r>
            <a:r>
              <a:rPr lang="en-US" sz="2000" dirty="0" smtClean="0">
                <a:latin typeface="Courier"/>
                <a:cs typeface="Courier"/>
              </a:rPr>
              <a:t> </a:t>
            </a:r>
            <a:r>
              <a:rPr lang="en-US" sz="2000" b="1" dirty="0">
                <a:latin typeface="Courier"/>
                <a:cs typeface="Courier"/>
              </a:rPr>
              <a:t>-</a:t>
            </a:r>
            <a:r>
              <a:rPr lang="en-US" sz="2000" b="1" dirty="0" err="1">
                <a:latin typeface="Courier"/>
                <a:cs typeface="Courier"/>
              </a:rPr>
              <a:t>np</a:t>
            </a:r>
            <a:r>
              <a:rPr lang="en-US" sz="2000" b="1" dirty="0">
                <a:latin typeface="Courier"/>
                <a:cs typeface="Courier"/>
              </a:rPr>
              <a:t> </a:t>
            </a:r>
            <a:r>
              <a:rPr lang="en-US" sz="2000" b="1" dirty="0" smtClean="0">
                <a:latin typeface="Courier"/>
                <a:cs typeface="Courier"/>
              </a:rPr>
              <a:t>4</a:t>
            </a:r>
            <a:r>
              <a:rPr lang="en-US" sz="2000" dirty="0" smtClean="0">
                <a:latin typeface="Courier"/>
                <a:cs typeface="Courier"/>
              </a:rPr>
              <a:t> C:/Program Files/ParaView 5.2.0/bin/</a:t>
            </a:r>
            <a:r>
              <a:rPr lang="en-US" sz="2000" b="1" dirty="0" err="1" smtClean="0">
                <a:latin typeface="Courier"/>
                <a:cs typeface="Courier"/>
              </a:rPr>
              <a:t>pvbatch.exe</a:t>
            </a:r>
            <a:r>
              <a:rPr lang="en-US" sz="2000" dirty="0" smtClean="0">
                <a:latin typeface="Courier"/>
                <a:cs typeface="Courier"/>
              </a:rPr>
              <a:t> </a:t>
            </a:r>
            <a:r>
              <a:rPr lang="en-US" sz="2000" b="1" dirty="0" err="1">
                <a:latin typeface="Courier"/>
                <a:cs typeface="Courier"/>
              </a:rPr>
              <a:t>parasphere.py</a:t>
            </a:r>
            <a:r>
              <a:rPr lang="en-US" sz="2000" dirty="0">
                <a:latin typeface="Courier"/>
                <a:cs typeface="Courier"/>
              </a:rPr>
              <a:t> </a:t>
            </a:r>
          </a:p>
          <a:p>
            <a:endParaRPr lang="en-US" sz="2400" dirty="0"/>
          </a:p>
          <a:p>
            <a:pPr marL="171450" indent="0">
              <a:buNone/>
            </a:pPr>
            <a:endParaRPr lang="en-US" sz="1800" dirty="0">
              <a:latin typeface="Courier"/>
              <a:cs typeface="Courier"/>
            </a:endParaRPr>
          </a:p>
        </p:txBody>
      </p:sp>
      <p:sp>
        <p:nvSpPr>
          <p:cNvPr id="4" name="TextBox 3"/>
          <p:cNvSpPr txBox="1"/>
          <p:nvPr/>
        </p:nvSpPr>
        <p:spPr>
          <a:xfrm>
            <a:off x="533400" y="5943600"/>
            <a:ext cx="7239000" cy="707886"/>
          </a:xfrm>
          <a:prstGeom prst="rect">
            <a:avLst/>
          </a:prstGeom>
          <a:solidFill>
            <a:schemeClr val="bg1"/>
          </a:solidFill>
        </p:spPr>
        <p:txBody>
          <a:bodyPr wrap="square" rtlCol="0">
            <a:spAutoFit/>
          </a:bodyPr>
          <a:lstStyle/>
          <a:p>
            <a:r>
              <a:rPr lang="en-US" sz="2000" dirty="0" smtClean="0">
                <a:solidFill>
                  <a:srgbClr val="804000"/>
                </a:solidFill>
                <a:latin typeface="+mn-lt"/>
              </a:rPr>
              <a:t>Depending on setup, may also need to extend PYTHONPATH, LD_LIBRARY_PATH, DYLD_LIBRARY_PATH, PATH</a:t>
            </a:r>
            <a:endParaRPr lang="en-US" sz="2000" dirty="0">
              <a:solidFill>
                <a:srgbClr val="804000"/>
              </a:solidFill>
              <a:latin typeface="+mn-lt"/>
            </a:endParaRPr>
          </a:p>
        </p:txBody>
      </p:sp>
      <p:sp>
        <p:nvSpPr>
          <p:cNvPr id="7" name="TextBox 6"/>
          <p:cNvSpPr txBox="1"/>
          <p:nvPr/>
        </p:nvSpPr>
        <p:spPr>
          <a:xfrm>
            <a:off x="2209800" y="3124200"/>
            <a:ext cx="6858000" cy="461665"/>
          </a:xfrm>
          <a:prstGeom prst="rect">
            <a:avLst/>
          </a:prstGeom>
          <a:solidFill>
            <a:schemeClr val="bg1"/>
          </a:solidFill>
        </p:spPr>
        <p:txBody>
          <a:bodyPr wrap="square" rtlCol="0">
            <a:spAutoFit/>
          </a:bodyPr>
          <a:lstStyle/>
          <a:p>
            <a:r>
              <a:rPr lang="en-US" b="1" i="1" dirty="0" smtClean="0">
                <a:solidFill>
                  <a:srgbClr val="804000"/>
                </a:solidFill>
                <a:latin typeface="+mn-lt"/>
              </a:rPr>
              <a:t>Linux</a:t>
            </a:r>
            <a:r>
              <a:rPr lang="en-US" i="1" dirty="0" smtClean="0">
                <a:solidFill>
                  <a:srgbClr val="804000"/>
                </a:solidFill>
                <a:latin typeface="+mn-lt"/>
              </a:rPr>
              <a:t>: </a:t>
            </a:r>
            <a:r>
              <a:rPr lang="en-US" i="1" dirty="0" err="1" smtClean="0">
                <a:solidFill>
                  <a:srgbClr val="804000"/>
                </a:solidFill>
                <a:latin typeface="+mn-lt"/>
              </a:rPr>
              <a:t>mpi</a:t>
            </a:r>
            <a:r>
              <a:rPr lang="en-US" i="1" dirty="0" smtClean="0">
                <a:solidFill>
                  <a:srgbClr val="804000"/>
                </a:solidFill>
                <a:latin typeface="+mn-lt"/>
              </a:rPr>
              <a:t> broken in rc4 </a:t>
            </a:r>
            <a:r>
              <a:rPr lang="en-US" i="1" dirty="0" smtClean="0">
                <a:solidFill>
                  <a:srgbClr val="804000"/>
                </a:solidFill>
                <a:latin typeface="+mn-lt"/>
                <a:sym typeface="Wingdings"/>
              </a:rPr>
              <a:t></a:t>
            </a:r>
            <a:r>
              <a:rPr lang="en-US" i="1" dirty="0" smtClean="0">
                <a:solidFill>
                  <a:srgbClr val="804000"/>
                </a:solidFill>
                <a:latin typeface="+mn-lt"/>
              </a:rPr>
              <a:t>, omit </a:t>
            </a:r>
            <a:r>
              <a:rPr lang="en-US" i="1" dirty="0" err="1" smtClean="0">
                <a:solidFill>
                  <a:srgbClr val="804000"/>
                </a:solidFill>
                <a:latin typeface="+mn-lt"/>
              </a:rPr>
              <a:t>mpiexec</a:t>
            </a:r>
            <a:r>
              <a:rPr lang="en-US" i="1" dirty="0" smtClean="0">
                <a:solidFill>
                  <a:srgbClr val="804000"/>
                </a:solidFill>
                <a:latin typeface="+mn-lt"/>
              </a:rPr>
              <a:t> -</a:t>
            </a:r>
            <a:r>
              <a:rPr lang="en-US" i="1" dirty="0" err="1" smtClean="0">
                <a:solidFill>
                  <a:srgbClr val="804000"/>
                </a:solidFill>
                <a:latin typeface="+mn-lt"/>
              </a:rPr>
              <a:t>np</a:t>
            </a:r>
            <a:r>
              <a:rPr lang="en-US" i="1" dirty="0" smtClean="0">
                <a:solidFill>
                  <a:srgbClr val="804000"/>
                </a:solidFill>
                <a:latin typeface="+mn-lt"/>
              </a:rPr>
              <a:t> 4</a:t>
            </a:r>
          </a:p>
        </p:txBody>
      </p:sp>
    </p:spTree>
    <p:extLst>
      <p:ext uri="{BB962C8B-B14F-4D97-AF65-F5344CB8AC3E}">
        <p14:creationId xmlns:p14="http://schemas.microsoft.com/office/powerpoint/2010/main" val="5026945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More generally</a:t>
            </a:r>
          </a:p>
          <a:p>
            <a:pPr marL="171450" indent="0">
              <a:buNone/>
            </a:pPr>
            <a:r>
              <a:rPr lang="en-US" sz="2000" dirty="0" err="1">
                <a:latin typeface="Courier"/>
                <a:cs typeface="Courier"/>
              </a:rPr>
              <a:t>qsub</a:t>
            </a:r>
            <a:r>
              <a:rPr lang="en-US" sz="2000" dirty="0">
                <a:latin typeface="Courier"/>
                <a:cs typeface="Courier"/>
              </a:rPr>
              <a:t> -A &lt;project to charge </a:t>
            </a:r>
            <a:r>
              <a:rPr lang="en-US" sz="2000" dirty="0" smtClean="0">
                <a:latin typeface="Courier"/>
                <a:cs typeface="Courier"/>
              </a:rPr>
              <a:t>compute </a:t>
            </a:r>
            <a:r>
              <a:rPr lang="en-US" sz="2000" dirty="0">
                <a:latin typeface="Courier"/>
                <a:cs typeface="Courier"/>
              </a:rPr>
              <a:t>time to&gt; \ </a:t>
            </a:r>
          </a:p>
          <a:p>
            <a:pPr marL="171450" indent="0">
              <a:buNone/>
            </a:pPr>
            <a:r>
              <a:rPr lang="en-US" sz="2000" dirty="0" smtClean="0">
                <a:latin typeface="Courier"/>
                <a:cs typeface="Courier"/>
              </a:rPr>
              <a:t>  -N &lt;number of nodes&gt; \ </a:t>
            </a:r>
          </a:p>
          <a:p>
            <a:pPr marL="171450" indent="0">
              <a:buNone/>
            </a:pPr>
            <a:r>
              <a:rPr lang="en-US" sz="2000" dirty="0" smtClean="0">
                <a:latin typeface="Courier"/>
                <a:cs typeface="Courier"/>
              </a:rPr>
              <a:t>  -n &lt;number of processors on each node&gt; \</a:t>
            </a:r>
          </a:p>
          <a:p>
            <a:pPr marL="171450" indent="0">
              <a:buNone/>
            </a:pPr>
            <a:r>
              <a:rPr lang="en-US" sz="2000" dirty="0" smtClean="0">
                <a:latin typeface="Courier"/>
                <a:cs typeface="Courier"/>
              </a:rPr>
              <a:t>  </a:t>
            </a:r>
            <a:r>
              <a:rPr lang="en-US" sz="2000" dirty="0" err="1" smtClean="0">
                <a:latin typeface="Courier"/>
                <a:cs typeface="Courier"/>
              </a:rPr>
              <a:t>mpiexec</a:t>
            </a:r>
            <a:r>
              <a:rPr lang="en-US" sz="2000" dirty="0" smtClean="0">
                <a:latin typeface="Courier"/>
                <a:cs typeface="Courier"/>
              </a:rPr>
              <a:t> -</a:t>
            </a:r>
            <a:r>
              <a:rPr lang="en-US" sz="2000" dirty="0" err="1" smtClean="0">
                <a:latin typeface="Courier"/>
                <a:cs typeface="Courier"/>
              </a:rPr>
              <a:t>np</a:t>
            </a:r>
            <a:r>
              <a:rPr lang="en-US" sz="2000" dirty="0" smtClean="0">
                <a:latin typeface="Courier"/>
                <a:cs typeface="Courier"/>
              </a:rPr>
              <a:t> &lt;N*n&gt; \ </a:t>
            </a:r>
          </a:p>
          <a:p>
            <a:pPr marL="171450" indent="0">
              <a:buNone/>
            </a:pPr>
            <a:r>
              <a:rPr lang="en-US" sz="2000" dirty="0" smtClean="0">
                <a:latin typeface="Courier"/>
                <a:cs typeface="Courier"/>
              </a:rPr>
              <a:t>    </a:t>
            </a:r>
            <a:r>
              <a:rPr lang="en-US" sz="2000" dirty="0" err="1" smtClean="0">
                <a:latin typeface="Courier"/>
                <a:cs typeface="Courier"/>
              </a:rPr>
              <a:t>pvbatch</a:t>
            </a:r>
            <a:r>
              <a:rPr lang="en-US" sz="2000" dirty="0" smtClean="0">
                <a:latin typeface="Courier"/>
                <a:cs typeface="Courier"/>
              </a:rPr>
              <a:t> &lt;arguments for </a:t>
            </a:r>
            <a:r>
              <a:rPr lang="en-US" sz="2000" dirty="0" err="1" smtClean="0">
                <a:latin typeface="Courier"/>
                <a:cs typeface="Courier"/>
              </a:rPr>
              <a:t>pvbatch</a:t>
            </a:r>
            <a:r>
              <a:rPr lang="en-US" sz="2000" dirty="0" smtClean="0">
                <a:latin typeface="Courier"/>
                <a:cs typeface="Courier"/>
              </a:rPr>
              <a:t>&gt; \</a:t>
            </a:r>
          </a:p>
          <a:p>
            <a:pPr marL="171450" indent="0">
              <a:buNone/>
            </a:pPr>
            <a:r>
              <a:rPr lang="en-US" sz="2000" dirty="0" smtClean="0">
                <a:latin typeface="Courier"/>
                <a:cs typeface="Courier"/>
              </a:rPr>
              <a:t>    </a:t>
            </a:r>
            <a:r>
              <a:rPr lang="en-US" sz="2000" dirty="0" err="1" smtClean="0">
                <a:latin typeface="Courier"/>
                <a:cs typeface="Courier"/>
              </a:rPr>
              <a:t>script.py</a:t>
            </a:r>
            <a:r>
              <a:rPr lang="en-US" sz="2000" dirty="0" smtClean="0">
                <a:latin typeface="Courier"/>
                <a:cs typeface="Courier"/>
              </a:rPr>
              <a:t> &lt;arguments for Python script&gt; </a:t>
            </a:r>
          </a:p>
          <a:p>
            <a:endParaRPr lang="en-US" sz="2000" dirty="0" smtClean="0"/>
          </a:p>
          <a:p>
            <a:r>
              <a:rPr lang="en-US" sz="2400" dirty="0" smtClean="0"/>
              <a:t>Consult system administrators for syntax</a:t>
            </a:r>
          </a:p>
          <a:p>
            <a:endParaRPr lang="en-US" sz="1600" dirty="0" smtClean="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smtClean="0"/>
              <a:t>pvserver</a:t>
            </a:r>
            <a:r>
              <a:rPr lang="en-US" sz="2400" dirty="0" smtClean="0"/>
              <a:t> instead, but still </a:t>
            </a:r>
            <a:r>
              <a:rPr lang="en-US" sz="2400" dirty="0"/>
              <a:t>in </a:t>
            </a:r>
            <a:r>
              <a:rPr lang="en-US" sz="2400" dirty="0" smtClean="0"/>
              <a:t>parallel</a:t>
            </a:r>
          </a:p>
          <a:p>
            <a:pPr marL="171450" indent="0">
              <a:buNone/>
            </a:pPr>
            <a:r>
              <a:rPr lang="en-US" sz="2400" dirty="0">
                <a:latin typeface="Courier"/>
                <a:cs typeface="Courier"/>
              </a:rPr>
              <a:t>&lt;path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a:latin typeface="Courier"/>
                <a:cs typeface="Courier"/>
              </a:rPr>
              <a:t>pvserver</a:t>
            </a:r>
            <a:r>
              <a:rPr lang="en-US" sz="2400" dirty="0">
                <a:latin typeface="Courier"/>
                <a:cs typeface="Courier"/>
              </a:rPr>
              <a:t> &amp;</a:t>
            </a:r>
          </a:p>
          <a:p>
            <a:pPr marL="171450" indent="0">
              <a:buNone/>
            </a:pPr>
            <a:endParaRPr lang="en-US" sz="2400" dirty="0"/>
          </a:p>
          <a:p>
            <a:r>
              <a:rPr lang="en-US" sz="2400" dirty="0" err="1"/>
              <a:t>p</a:t>
            </a:r>
            <a:r>
              <a:rPr lang="en-US" sz="2400" dirty="0" err="1" smtClean="0"/>
              <a:t>vbatch</a:t>
            </a:r>
            <a:r>
              <a:rPr lang="en-US" sz="2400" dirty="0" smtClean="0"/>
              <a:t>/</a:t>
            </a:r>
            <a:r>
              <a:rPr lang="en-US" sz="2400" dirty="0" err="1" smtClean="0"/>
              <a:t>pvserver</a:t>
            </a:r>
            <a:r>
              <a:rPr lang="en-US" sz="2400" dirty="0" smtClean="0"/>
              <a:t>/</a:t>
            </a:r>
            <a:r>
              <a:rPr lang="en-US" sz="2400" dirty="0" err="1" smtClean="0"/>
              <a:t>pvpython</a:t>
            </a:r>
            <a:r>
              <a:rPr lang="en-US" sz="2400" dirty="0" smtClean="0"/>
              <a:t> What is difference?</a:t>
            </a:r>
          </a:p>
          <a:p>
            <a:pPr lvl="1"/>
            <a:r>
              <a:rPr lang="en-US" sz="2200" dirty="0" err="1"/>
              <a:t>p</a:t>
            </a:r>
            <a:r>
              <a:rPr lang="en-US" sz="2200" dirty="0" err="1" smtClean="0"/>
              <a:t>vserver</a:t>
            </a:r>
            <a:r>
              <a:rPr lang="en-US" sz="2200" dirty="0" smtClean="0"/>
              <a:t> - MPI </a:t>
            </a:r>
            <a:r>
              <a:rPr lang="en-US" sz="2200" dirty="0" err="1" smtClean="0"/>
              <a:t>parallell</a:t>
            </a:r>
            <a:r>
              <a:rPr lang="en-US" sz="2200" dirty="0" smtClean="0"/>
              <a:t> executable for server side, gets commands over TCP/IP connections</a:t>
            </a:r>
          </a:p>
          <a:p>
            <a:pPr lvl="1"/>
            <a:r>
              <a:rPr lang="en-US" sz="2200" dirty="0" err="1"/>
              <a:t>p</a:t>
            </a:r>
            <a:r>
              <a:rPr lang="en-US" sz="2200" dirty="0" err="1" smtClean="0"/>
              <a:t>vbatch</a:t>
            </a:r>
            <a:r>
              <a:rPr lang="en-US" sz="2200" dirty="0" smtClean="0"/>
              <a:t> - MPI Parallel executable for server side, runs a python script and exits</a:t>
            </a:r>
          </a:p>
          <a:p>
            <a:pPr lvl="1"/>
            <a:r>
              <a:rPr lang="en-US" sz="2200" dirty="0" err="1"/>
              <a:t>p</a:t>
            </a:r>
            <a:r>
              <a:rPr lang="en-US" sz="2200" dirty="0" err="1" smtClean="0"/>
              <a:t>vpython</a:t>
            </a:r>
            <a:r>
              <a:rPr lang="en-US" sz="2200" dirty="0" smtClean="0"/>
              <a:t> - serial python interpreter</a:t>
            </a:r>
            <a:r>
              <a:rPr lang="en-US" sz="2200" dirty="0"/>
              <a:t>,</a:t>
            </a:r>
            <a:r>
              <a:rPr lang="en-US" sz="2200" dirty="0" smtClean="0"/>
              <a:t> substitute for </a:t>
            </a:r>
            <a:r>
              <a:rPr lang="en-US" sz="2200" dirty="0" err="1" smtClean="0"/>
              <a:t>Qt</a:t>
            </a:r>
            <a:r>
              <a:rPr lang="en-US" sz="2200" dirty="0" smtClean="0"/>
              <a:t> GUI</a:t>
            </a:r>
          </a:p>
          <a:p>
            <a:pPr lvl="1"/>
            <a:endParaRPr lang="en-US" sz="2200" dirty="0"/>
          </a:p>
          <a:p>
            <a:pPr marL="171450" indent="0">
              <a:buNone/>
            </a:pPr>
            <a:endParaRPr lang="en-US" sz="2400" dirty="0">
              <a:latin typeface="Courier"/>
              <a:cs typeface="Courier"/>
            </a:endParaRPr>
          </a:p>
          <a:p>
            <a:pPr marL="171450" indent="0">
              <a:buNone/>
            </a:pPr>
            <a:endParaRPr lang="en-US" sz="2400" dirty="0" smtClean="0">
              <a:latin typeface="Courier"/>
              <a:cs typeface="Courier"/>
            </a:endParaRPr>
          </a:p>
          <a:p>
            <a:pPr marL="171450" indent="0">
              <a:buNone/>
            </a:pPr>
            <a:endParaRPr lang="en-US" sz="2400" dirty="0">
              <a:latin typeface="Courier"/>
              <a:cs typeface="Courier"/>
            </a:endParaRPr>
          </a:p>
          <a:p>
            <a:endParaRPr lang="en-US" sz="2400" dirty="0"/>
          </a:p>
          <a:p>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34855688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965096985"/>
      </p:ext>
    </p:extLst>
  </p:cSld>
  <p:clrMapOvr>
    <a:masterClrMapping/>
  </p:clrMapOvr>
  <p:transition xmlns:p14="http://schemas.microsoft.com/office/powerpoint/2010/mai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Local Interactive </a:t>
            </a:r>
            <a:r>
              <a:rPr lang="en-US" dirty="0" smtClean="0"/>
              <a:t>Parallel </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Mac</a:t>
            </a:r>
          </a:p>
          <a:p>
            <a:pPr marL="171450" indent="0">
              <a:buNone/>
            </a:pPr>
            <a:r>
              <a:rPr lang="en-US" sz="2000" dirty="0" smtClean="0">
                <a:latin typeface="Courier"/>
                <a:cs typeface="Courier"/>
              </a:rPr>
              <a:t>/Applications/ParaView-5.2.0.app/Contents/bin/</a:t>
            </a:r>
            <a:r>
              <a:rPr lang="en-US" sz="2000" b="1" dirty="0" err="1" smtClean="0">
                <a:latin typeface="Courier"/>
                <a:cs typeface="Courier"/>
              </a:rPr>
              <a:t>mpiexec</a:t>
            </a:r>
            <a:r>
              <a:rPr lang="en-US" sz="2000" dirty="0" smtClean="0">
                <a:latin typeface="Courier"/>
                <a:cs typeface="Courier"/>
              </a:rPr>
              <a:t> </a:t>
            </a:r>
            <a:r>
              <a:rPr lang="en-US" sz="2000" b="1" dirty="0">
                <a:latin typeface="Courier"/>
                <a:cs typeface="Courier"/>
              </a:rPr>
              <a:t>-</a:t>
            </a:r>
            <a:r>
              <a:rPr lang="en-US" sz="2000" b="1" dirty="0" err="1">
                <a:latin typeface="Courier"/>
                <a:cs typeface="Courier"/>
              </a:rPr>
              <a:t>np</a:t>
            </a:r>
            <a:r>
              <a:rPr lang="en-US" sz="2000" b="1" dirty="0">
                <a:latin typeface="Courier"/>
                <a:cs typeface="Courier"/>
              </a:rPr>
              <a:t> </a:t>
            </a:r>
            <a:r>
              <a:rPr lang="en-US" sz="2000" b="1" dirty="0" smtClean="0">
                <a:latin typeface="Courier"/>
                <a:cs typeface="Courier"/>
              </a:rPr>
              <a:t>4 </a:t>
            </a:r>
            <a:r>
              <a:rPr lang="en-US" sz="2000" dirty="0" smtClean="0">
                <a:latin typeface="Courier"/>
                <a:cs typeface="Courier"/>
              </a:rPr>
              <a:t>/</a:t>
            </a:r>
            <a:r>
              <a:rPr lang="en-US" sz="2000" dirty="0">
                <a:latin typeface="Courier"/>
                <a:cs typeface="Courier"/>
              </a:rPr>
              <a:t>Applications/ParaView-5.2.0.app/Contents/bin/</a:t>
            </a:r>
            <a:r>
              <a:rPr lang="en-US" sz="2000" b="1" dirty="0" err="1" smtClean="0">
                <a:latin typeface="Courier"/>
                <a:cs typeface="Courier"/>
              </a:rPr>
              <a:t>pvserver</a:t>
            </a:r>
            <a:r>
              <a:rPr lang="en-US" sz="2000" b="1" dirty="0" smtClean="0">
                <a:latin typeface="Courier"/>
                <a:cs typeface="Courier"/>
              </a:rPr>
              <a:t> </a:t>
            </a:r>
            <a:r>
              <a:rPr lang="en-US" sz="2000" dirty="0" smtClean="0">
                <a:latin typeface="Courier"/>
                <a:cs typeface="Courier"/>
              </a:rPr>
              <a:t>&amp;</a:t>
            </a:r>
          </a:p>
          <a:p>
            <a:pPr marL="171450" indent="0">
              <a:buNone/>
            </a:pPr>
            <a:endParaRPr lang="en-US" sz="900" dirty="0" smtClean="0"/>
          </a:p>
          <a:p>
            <a:r>
              <a:rPr lang="en-US" sz="2400" dirty="0" smtClean="0"/>
              <a:t>Linux</a:t>
            </a:r>
          </a:p>
          <a:p>
            <a:pPr marL="171450" indent="0">
              <a:buNone/>
            </a:pPr>
            <a:r>
              <a:rPr lang="en-US" sz="2000" dirty="0" smtClean="0">
                <a:latin typeface="Courier"/>
                <a:cs typeface="Courier"/>
              </a:rPr>
              <a:t>/</a:t>
            </a:r>
            <a:r>
              <a:rPr lang="en-US" sz="2000" dirty="0" err="1" smtClean="0">
                <a:latin typeface="Courier"/>
                <a:cs typeface="Courier"/>
              </a:rPr>
              <a:t>usr</a:t>
            </a:r>
            <a:r>
              <a:rPr lang="en-US" sz="2000" dirty="0" smtClean="0">
                <a:latin typeface="Courier"/>
                <a:cs typeface="Courier"/>
              </a:rPr>
              <a:t>/local/lib/paraview-5.2/</a:t>
            </a:r>
            <a:r>
              <a:rPr lang="en-US" sz="2000" b="1" dirty="0" err="1" smtClean="0">
                <a:latin typeface="Courier"/>
                <a:cs typeface="Courier"/>
              </a:rPr>
              <a:t>mpiexec</a:t>
            </a:r>
            <a:r>
              <a:rPr lang="en-US" sz="2000" dirty="0" smtClean="0">
                <a:latin typeface="Courier"/>
                <a:cs typeface="Courier"/>
              </a:rPr>
              <a:t> </a:t>
            </a:r>
            <a:r>
              <a:rPr lang="en-US" sz="2000" b="1" dirty="0">
                <a:latin typeface="Courier"/>
                <a:cs typeface="Courier"/>
              </a:rPr>
              <a:t>-</a:t>
            </a:r>
            <a:r>
              <a:rPr lang="en-US" sz="2000" b="1" dirty="0" err="1">
                <a:latin typeface="Courier"/>
                <a:cs typeface="Courier"/>
              </a:rPr>
              <a:t>np</a:t>
            </a:r>
            <a:r>
              <a:rPr lang="en-US" sz="2000" b="1" dirty="0">
                <a:latin typeface="Courier"/>
                <a:cs typeface="Courier"/>
              </a:rPr>
              <a:t> </a:t>
            </a:r>
            <a:r>
              <a:rPr lang="en-US" sz="2000" b="1" dirty="0" smtClean="0">
                <a:latin typeface="Courier"/>
                <a:cs typeface="Courier"/>
              </a:rPr>
              <a:t>4</a:t>
            </a:r>
            <a:r>
              <a:rPr lang="en-US" sz="2000" dirty="0" smtClean="0">
                <a:latin typeface="Courier"/>
                <a:cs typeface="Courier"/>
              </a:rPr>
              <a:t> /</a:t>
            </a:r>
            <a:r>
              <a:rPr lang="en-US" sz="2000" dirty="0" err="1" smtClean="0">
                <a:latin typeface="Courier"/>
                <a:cs typeface="Courier"/>
              </a:rPr>
              <a:t>usr</a:t>
            </a:r>
            <a:r>
              <a:rPr lang="en-US" sz="2000" dirty="0" smtClean="0">
                <a:latin typeface="Courier"/>
                <a:cs typeface="Courier"/>
              </a:rPr>
              <a:t>/local/bin/</a:t>
            </a:r>
            <a:r>
              <a:rPr lang="en-US" sz="2000" b="1" dirty="0" err="1" smtClean="0">
                <a:latin typeface="Courier"/>
                <a:cs typeface="Courier"/>
              </a:rPr>
              <a:t>pvserver</a:t>
            </a:r>
            <a:r>
              <a:rPr lang="en-US" sz="2000" b="1" dirty="0" smtClean="0">
                <a:latin typeface="Courier"/>
                <a:cs typeface="Courier"/>
              </a:rPr>
              <a:t> &amp;</a:t>
            </a:r>
            <a:endParaRPr lang="en-US" sz="2000" dirty="0" smtClean="0">
              <a:latin typeface="Courier"/>
              <a:cs typeface="Courier"/>
            </a:endParaRPr>
          </a:p>
          <a:p>
            <a:pPr marL="171450" indent="0">
              <a:buNone/>
            </a:pPr>
            <a:endParaRPr lang="en-US" sz="900" dirty="0" smtClean="0"/>
          </a:p>
          <a:p>
            <a:r>
              <a:rPr lang="en-US" sz="2400" dirty="0" smtClean="0"/>
              <a:t>Windows</a:t>
            </a:r>
          </a:p>
          <a:p>
            <a:pPr marL="171450" indent="0">
              <a:buNone/>
            </a:pPr>
            <a:r>
              <a:rPr lang="en-US" sz="2000" dirty="0" smtClean="0">
                <a:latin typeface="Courier"/>
                <a:cs typeface="Courier"/>
              </a:rPr>
              <a:t>C:/Program Files/Microsoft MPI/Bin/</a:t>
            </a:r>
            <a:r>
              <a:rPr lang="en-US" sz="2000" b="1" dirty="0" err="1" smtClean="0">
                <a:latin typeface="Courier"/>
                <a:cs typeface="Courier"/>
              </a:rPr>
              <a:t>mpiexec.exe</a:t>
            </a:r>
            <a:r>
              <a:rPr lang="en-US" sz="2000" dirty="0" smtClean="0">
                <a:latin typeface="Courier"/>
                <a:cs typeface="Courier"/>
              </a:rPr>
              <a:t> </a:t>
            </a:r>
            <a:r>
              <a:rPr lang="en-US" sz="2000" b="1" dirty="0">
                <a:latin typeface="Courier"/>
                <a:cs typeface="Courier"/>
              </a:rPr>
              <a:t>-</a:t>
            </a:r>
            <a:r>
              <a:rPr lang="en-US" sz="2000" b="1" dirty="0" err="1">
                <a:latin typeface="Courier"/>
                <a:cs typeface="Courier"/>
              </a:rPr>
              <a:t>np</a:t>
            </a:r>
            <a:r>
              <a:rPr lang="en-US" sz="2000" b="1" dirty="0">
                <a:latin typeface="Courier"/>
                <a:cs typeface="Courier"/>
              </a:rPr>
              <a:t> </a:t>
            </a:r>
            <a:r>
              <a:rPr lang="en-US" sz="2000" b="1" dirty="0" smtClean="0">
                <a:latin typeface="Courier"/>
                <a:cs typeface="Courier"/>
              </a:rPr>
              <a:t>4</a:t>
            </a:r>
            <a:r>
              <a:rPr lang="en-US" sz="2000" dirty="0" smtClean="0">
                <a:latin typeface="Courier"/>
                <a:cs typeface="Courier"/>
              </a:rPr>
              <a:t> C:/Program Files/ParaView 5.2.0/bin/</a:t>
            </a:r>
            <a:r>
              <a:rPr lang="en-US" sz="2000" b="1" dirty="0" err="1" smtClean="0">
                <a:latin typeface="Courier"/>
                <a:cs typeface="Courier"/>
              </a:rPr>
              <a:t>pvserver.exe</a:t>
            </a:r>
            <a:endParaRPr lang="en-US" sz="2000" dirty="0">
              <a:latin typeface="Courier"/>
              <a:cs typeface="Courier"/>
            </a:endParaRPr>
          </a:p>
          <a:p>
            <a:endParaRPr lang="en-US" sz="2400" dirty="0"/>
          </a:p>
          <a:p>
            <a:pPr marL="171450" indent="0">
              <a:buNone/>
            </a:pPr>
            <a:endParaRPr lang="en-US" sz="1800" dirty="0">
              <a:latin typeface="Courier"/>
              <a:cs typeface="Courier"/>
            </a:endParaRPr>
          </a:p>
        </p:txBody>
      </p:sp>
      <p:sp>
        <p:nvSpPr>
          <p:cNvPr id="4" name="TextBox 3"/>
          <p:cNvSpPr txBox="1"/>
          <p:nvPr/>
        </p:nvSpPr>
        <p:spPr>
          <a:xfrm>
            <a:off x="533400" y="5943600"/>
            <a:ext cx="7239000" cy="707886"/>
          </a:xfrm>
          <a:prstGeom prst="rect">
            <a:avLst/>
          </a:prstGeom>
          <a:solidFill>
            <a:schemeClr val="bg1"/>
          </a:solidFill>
        </p:spPr>
        <p:txBody>
          <a:bodyPr wrap="square" rtlCol="0">
            <a:spAutoFit/>
          </a:bodyPr>
          <a:lstStyle/>
          <a:p>
            <a:r>
              <a:rPr lang="en-US" sz="2000" dirty="0" smtClean="0">
                <a:solidFill>
                  <a:srgbClr val="804000"/>
                </a:solidFill>
                <a:latin typeface="+mn-lt"/>
              </a:rPr>
              <a:t>Depending on system, may also need to extend PATH, PYTHONPATH, LD_LIBRARY_PATH, DYLD_LIBRARY_PATH</a:t>
            </a:r>
            <a:endParaRPr lang="en-US" sz="2000" dirty="0">
              <a:solidFill>
                <a:srgbClr val="804000"/>
              </a:solidFill>
              <a:latin typeface="+mn-lt"/>
            </a:endParaRPr>
          </a:p>
        </p:txBody>
      </p:sp>
      <p:sp>
        <p:nvSpPr>
          <p:cNvPr id="7" name="TextBox 6"/>
          <p:cNvSpPr txBox="1"/>
          <p:nvPr/>
        </p:nvSpPr>
        <p:spPr>
          <a:xfrm>
            <a:off x="2362200" y="3124200"/>
            <a:ext cx="5562600" cy="400110"/>
          </a:xfrm>
          <a:prstGeom prst="rect">
            <a:avLst/>
          </a:prstGeom>
          <a:solidFill>
            <a:schemeClr val="bg1"/>
          </a:solidFill>
        </p:spPr>
        <p:txBody>
          <a:bodyPr wrap="square" rtlCol="0">
            <a:spAutoFit/>
          </a:bodyPr>
          <a:lstStyle/>
          <a:p>
            <a:r>
              <a:rPr lang="en-US" sz="2000" b="1" dirty="0" smtClean="0">
                <a:solidFill>
                  <a:srgbClr val="804000"/>
                </a:solidFill>
                <a:latin typeface="+mn-lt"/>
              </a:rPr>
              <a:t>Linux</a:t>
            </a:r>
            <a:r>
              <a:rPr lang="en-US" sz="2000" dirty="0" smtClean="0">
                <a:solidFill>
                  <a:srgbClr val="804000"/>
                </a:solidFill>
                <a:latin typeface="+mn-lt"/>
              </a:rPr>
              <a:t>: </a:t>
            </a:r>
            <a:r>
              <a:rPr lang="en-US" sz="2000" dirty="0" err="1" smtClean="0">
                <a:solidFill>
                  <a:srgbClr val="804000"/>
                </a:solidFill>
                <a:latin typeface="+mn-lt"/>
              </a:rPr>
              <a:t>mpi</a:t>
            </a:r>
            <a:r>
              <a:rPr lang="en-US" sz="2000" dirty="0" smtClean="0">
                <a:solidFill>
                  <a:srgbClr val="804000"/>
                </a:solidFill>
                <a:latin typeface="+mn-lt"/>
              </a:rPr>
              <a:t> broken in rc4 </a:t>
            </a:r>
            <a:r>
              <a:rPr lang="en-US" sz="2000" dirty="0" smtClean="0">
                <a:solidFill>
                  <a:srgbClr val="804000"/>
                </a:solidFill>
                <a:latin typeface="+mn-lt"/>
                <a:sym typeface="Wingdings"/>
              </a:rPr>
              <a:t></a:t>
            </a:r>
            <a:r>
              <a:rPr lang="en-US" sz="2000" dirty="0" smtClean="0">
                <a:solidFill>
                  <a:srgbClr val="804000"/>
                </a:solidFill>
                <a:latin typeface="+mn-lt"/>
              </a:rPr>
              <a:t>, omit </a:t>
            </a:r>
            <a:r>
              <a:rPr lang="en-US" sz="2000" dirty="0" err="1" smtClean="0">
                <a:solidFill>
                  <a:srgbClr val="804000"/>
                </a:solidFill>
                <a:latin typeface="+mn-lt"/>
              </a:rPr>
              <a:t>mpiexec</a:t>
            </a:r>
            <a:r>
              <a:rPr lang="en-US" sz="2000" dirty="0" smtClean="0">
                <a:solidFill>
                  <a:srgbClr val="804000"/>
                </a:solidFill>
                <a:latin typeface="+mn-lt"/>
              </a:rPr>
              <a:t> -</a:t>
            </a:r>
            <a:r>
              <a:rPr lang="en-US" sz="2000" dirty="0" err="1" smtClean="0">
                <a:solidFill>
                  <a:srgbClr val="804000"/>
                </a:solidFill>
                <a:latin typeface="+mn-lt"/>
              </a:rPr>
              <a:t>np</a:t>
            </a:r>
            <a:r>
              <a:rPr lang="en-US" sz="2000" dirty="0" smtClean="0">
                <a:solidFill>
                  <a:srgbClr val="804000"/>
                </a:solidFill>
                <a:latin typeface="+mn-lt"/>
              </a:rPr>
              <a:t> 4</a:t>
            </a:r>
          </a:p>
        </p:txBody>
      </p:sp>
    </p:spTree>
    <p:extLst>
      <p:ext uri="{BB962C8B-B14F-4D97-AF65-F5344CB8AC3E}">
        <p14:creationId xmlns:p14="http://schemas.microsoft.com/office/powerpoint/2010/main" val="5331053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pPr marL="171450" indent="0">
              <a:buNone/>
            </a:pPr>
            <a:endParaRPr lang="en-US" sz="2400" dirty="0"/>
          </a:p>
          <a:p>
            <a:r>
              <a:rPr lang="en-US" sz="2400" dirty="0" smtClean="0"/>
              <a:t>Add Server</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Specify an TCP/IP path</a:t>
            </a:r>
          </a:p>
          <a:p>
            <a:r>
              <a:rPr lang="en-US" sz="2400" dirty="0" smtClean="0"/>
              <a:t>Just change nick name to “my computer” in this case</a:t>
            </a:r>
          </a:p>
          <a:p>
            <a:endParaRPr lang="en-US" sz="2400" dirty="0" smtClean="0"/>
          </a:p>
          <a:p>
            <a:endParaRPr lang="en-US" sz="2400" dirty="0"/>
          </a:p>
          <a:p>
            <a:endParaRPr lang="en-US" sz="2400" dirty="0" smtClean="0"/>
          </a:p>
          <a:p>
            <a:endParaRPr lang="en-US" sz="2400" dirty="0"/>
          </a:p>
          <a:p>
            <a:endParaRPr lang="en-US" sz="2400" dirty="0" smtClean="0"/>
          </a:p>
          <a:p>
            <a:pPr marL="171450" indent="0">
              <a:buNone/>
            </a:pPr>
            <a:endParaRPr lang="en-US" sz="2400" dirty="0"/>
          </a:p>
          <a:p>
            <a:pPr marL="171450" indent="0">
              <a:buNone/>
            </a:pPr>
            <a:endParaRPr lang="en-US" sz="2400" dirty="0"/>
          </a:p>
          <a:p>
            <a:endParaRPr lang="en-US" sz="1600" dirty="0" smtClean="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a:t>
            </a:r>
            <a:r>
              <a:rPr lang="en-US" sz="1800" dirty="0" smtClean="0">
                <a:latin typeface="+mj-lt"/>
              </a:rPr>
              <a:t>y computer</a:t>
            </a:r>
            <a:endParaRPr lang="en-US" sz="1800" dirty="0">
              <a:latin typeface="+mj-lt"/>
            </a:endParaRPr>
          </a:p>
        </p:txBody>
      </p:sp>
    </p:spTree>
    <p:extLst>
      <p:ext uri="{BB962C8B-B14F-4D97-AF65-F5344CB8AC3E}">
        <p14:creationId xmlns:p14="http://schemas.microsoft.com/office/powerpoint/2010/main" val="30839262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Interactive </a:t>
            </a:r>
            <a:r>
              <a:rPr lang="en-US" dirty="0" smtClean="0"/>
              <a:t>Parallel </a:t>
            </a:r>
            <a:r>
              <a:rPr lang="en-US" dirty="0" smtClean="0"/>
              <a:t>Processing (locally)</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smtClean="0"/>
              <a:t>pvserver</a:t>
            </a:r>
            <a:r>
              <a:rPr lang="en-US" sz="2400" dirty="0" smtClean="0"/>
              <a:t> already waiting, so keep </a:t>
            </a:r>
            <a:r>
              <a:rPr lang="en-US" sz="2400" dirty="0" smtClean="0">
                <a:latin typeface="Courier"/>
                <a:cs typeface="Courier"/>
              </a:rPr>
              <a:t>Manual</a:t>
            </a:r>
            <a:r>
              <a:rPr lang="en-US" sz="2400" dirty="0" smtClean="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Try </a:t>
            </a:r>
            <a:r>
              <a:rPr lang="en-US" dirty="0" smtClean="0"/>
              <a:t>a Remote </a:t>
            </a:r>
            <a:r>
              <a:rPr lang="en-US" dirty="0" smtClean="0"/>
              <a:t/>
            </a:r>
            <a:br>
              <a:rPr lang="en-US" dirty="0" smtClean="0"/>
            </a:br>
            <a:r>
              <a:rPr lang="en-US" dirty="0" smtClean="0"/>
              <a:t>Server </a:t>
            </a:r>
            <a:r>
              <a:rPr lang="en-US" dirty="0" smtClean="0"/>
              <a:t>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endParaRPr lang="en-US" sz="2400" dirty="0" smtClean="0"/>
          </a:p>
          <a:p>
            <a:pPr marL="171450" indent="0">
              <a:buNone/>
            </a:pPr>
            <a:endParaRPr lang="en-US" sz="2400" dirty="0"/>
          </a:p>
          <a:p>
            <a:r>
              <a:rPr lang="en-US" sz="2400" dirty="0" smtClean="0"/>
              <a:t>Fetch Servers</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Prerequisites on local machine:</a:t>
            </a:r>
          </a:p>
          <a:p>
            <a:pPr lvl="1"/>
            <a:r>
              <a:rPr lang="en-US" sz="2200" dirty="0" smtClean="0"/>
              <a:t>Windows - need Putty (i.e. </a:t>
            </a:r>
            <a:r>
              <a:rPr lang="en-US" sz="2200" dirty="0" err="1" smtClean="0"/>
              <a:t>ssh</a:t>
            </a:r>
            <a:r>
              <a:rPr lang="en-US" sz="2200" dirty="0" smtClean="0"/>
              <a:t>) for secure connection</a:t>
            </a:r>
          </a:p>
          <a:p>
            <a:pPr lvl="1"/>
            <a:r>
              <a:rPr lang="en-US" sz="2200" dirty="0"/>
              <a:t>Mac - need </a:t>
            </a:r>
            <a:r>
              <a:rPr lang="en-US" sz="2200" dirty="0" err="1"/>
              <a:t>XQuartz</a:t>
            </a:r>
            <a:r>
              <a:rPr lang="en-US" sz="2200" dirty="0"/>
              <a:t> (i.e. X11)  for </a:t>
            </a:r>
            <a:r>
              <a:rPr lang="en-US" sz="2200" dirty="0" smtClean="0"/>
              <a:t>login terminal </a:t>
            </a:r>
          </a:p>
          <a:p>
            <a:pPr lvl="1"/>
            <a:r>
              <a:rPr lang="en-US" sz="2200" dirty="0" smtClean="0"/>
              <a:t>Linux </a:t>
            </a:r>
            <a:r>
              <a:rPr lang="en-US" sz="2200" dirty="0"/>
              <a:t>- </a:t>
            </a:r>
            <a:r>
              <a:rPr lang="en-US" sz="2200" dirty="0" smtClean="0"/>
              <a:t>typically OK but do know ‘which </a:t>
            </a:r>
            <a:r>
              <a:rPr lang="en-US" sz="2200" dirty="0" err="1" smtClean="0"/>
              <a:t>xterm</a:t>
            </a:r>
            <a:r>
              <a:rPr lang="en-US" sz="2200" dirty="0" smtClean="0"/>
              <a:t>’</a:t>
            </a:r>
            <a:endParaRPr lang="en-US" sz="2200" dirty="0"/>
          </a:p>
          <a:p>
            <a:endParaRPr lang="en-US" sz="1600" dirty="0" smtClean="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pPr marL="171450" indent="0">
              <a:buNone/>
            </a:pPr>
            <a:endParaRPr lang="en-US" sz="2400" dirty="0" smtClean="0"/>
          </a:p>
          <a:p>
            <a:endParaRPr lang="en-US" sz="2400" dirty="0" smtClean="0"/>
          </a:p>
          <a:p>
            <a:r>
              <a:rPr lang="en-US" sz="2400" dirty="0" smtClean="0"/>
              <a:t>Select one</a:t>
            </a:r>
          </a:p>
          <a:p>
            <a:endParaRPr lang="en-US" sz="2400" dirty="0"/>
          </a:p>
          <a:p>
            <a:endParaRPr lang="en-US" sz="2400" dirty="0" smtClean="0"/>
          </a:p>
          <a:p>
            <a:pPr marL="171450" indent="0">
              <a:buNone/>
            </a:pPr>
            <a:endParaRPr lang="en-US" sz="2400" dirty="0"/>
          </a:p>
          <a:p>
            <a:r>
              <a:rPr lang="en-US" sz="2400" dirty="0" smtClean="0"/>
              <a:t>Import it</a:t>
            </a:r>
          </a:p>
          <a:p>
            <a:endParaRPr lang="en-US" sz="2400" dirty="0"/>
          </a:p>
          <a:p>
            <a:endParaRPr lang="en-US" sz="1600" dirty="0" smtClean="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Click </a:t>
            </a:r>
            <a:r>
              <a:rPr lang="en-US" sz="2400" dirty="0" smtClean="0">
                <a:latin typeface="Courier"/>
                <a:cs typeface="Courier"/>
              </a:rPr>
              <a:t>Connect </a:t>
            </a:r>
            <a:r>
              <a:rPr lang="en-US" sz="2400" dirty="0" smtClean="0"/>
              <a:t>then</a:t>
            </a:r>
          </a:p>
          <a:p>
            <a:endParaRPr lang="en-US" sz="1000" dirty="0" smtClean="0"/>
          </a:p>
          <a:p>
            <a:r>
              <a:rPr lang="en-US" sz="2400" dirty="0" smtClean="0"/>
              <a:t>Configure </a:t>
            </a:r>
            <a:r>
              <a:rPr lang="en-US" sz="2400" dirty="0"/>
              <a:t>session</a:t>
            </a:r>
          </a:p>
          <a:p>
            <a:pPr lvl="1"/>
            <a:r>
              <a:rPr lang="en-US" sz="2200" dirty="0" smtClean="0"/>
              <a:t>Local terminal and </a:t>
            </a:r>
            <a:r>
              <a:rPr lang="en-US" sz="2200" dirty="0" err="1" smtClean="0"/>
              <a:t>ssh</a:t>
            </a:r>
            <a:r>
              <a:rPr lang="en-US" sz="2200" dirty="0" smtClean="0"/>
              <a:t> exes</a:t>
            </a:r>
          </a:p>
          <a:p>
            <a:pPr lvl="1"/>
            <a:r>
              <a:rPr lang="en-US" sz="2200" dirty="0" smtClean="0"/>
              <a:t>ParaView version</a:t>
            </a:r>
            <a:endParaRPr lang="en-US" sz="2400" dirty="0" smtClean="0"/>
          </a:p>
          <a:p>
            <a:pPr lvl="1"/>
            <a:r>
              <a:rPr lang="en-US" sz="2200" dirty="0" smtClean="0"/>
              <a:t>Remote username</a:t>
            </a:r>
          </a:p>
          <a:p>
            <a:pPr lvl="1"/>
            <a:r>
              <a:rPr lang="en-US" sz="2200" dirty="0" smtClean="0"/>
              <a:t>Number of nodes</a:t>
            </a:r>
          </a:p>
          <a:p>
            <a:pPr lvl="1"/>
            <a:r>
              <a:rPr lang="en-US" sz="2200" dirty="0" smtClean="0"/>
              <a:t>Amount of time</a:t>
            </a:r>
          </a:p>
          <a:p>
            <a:pPr lvl="1"/>
            <a:r>
              <a:rPr lang="en-US" sz="2200" dirty="0"/>
              <a:t>Remote </a:t>
            </a:r>
            <a:r>
              <a:rPr lang="en-US" sz="2200" dirty="0" smtClean="0"/>
              <a:t>project</a:t>
            </a:r>
            <a:endParaRPr lang="en-US" sz="2400" dirty="0"/>
          </a:p>
          <a:p>
            <a:pPr lvl="1"/>
            <a:r>
              <a:rPr lang="en-US" sz="2200" dirty="0" smtClean="0"/>
              <a:t>Site specific options</a:t>
            </a:r>
          </a:p>
          <a:p>
            <a:pPr lvl="1"/>
            <a:endParaRPr lang="en-US" sz="1000" dirty="0" smtClean="0"/>
          </a:p>
          <a:p>
            <a:r>
              <a:rPr lang="en-US" sz="2400" dirty="0" smtClean="0"/>
              <a:t>Click </a:t>
            </a:r>
            <a:r>
              <a:rPr lang="en-US" sz="2400" dirty="0" smtClean="0">
                <a:latin typeface="Courier"/>
                <a:cs typeface="Courier"/>
              </a:rPr>
              <a:t>OK</a:t>
            </a:r>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Enter credentials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Once logged in, wait for job to reach top of queue. 3D View will return then.</a:t>
            </a:r>
          </a:p>
          <a:p>
            <a:r>
              <a:rPr lang="en-US" sz="2400" dirty="0" smtClean="0"/>
              <a:t>File -&gt; Open, is remote system’s file system, otherwise about the same as normal</a:t>
            </a:r>
          </a:p>
          <a:p>
            <a:endParaRPr lang="en-US" sz="2400" dirty="0"/>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smtClean="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smtClean="0">
                <a:ea typeface="ＭＳ Ｐゴシック" pitchFamily="-107" charset="-128"/>
              </a:rPr>
              <a:t>Automatic for Structured Meshes.</a:t>
            </a:r>
          </a:p>
          <a:p>
            <a:r>
              <a:rPr lang="en-US" dirty="0" smtClean="0">
                <a:ea typeface="ＭＳ Ｐゴシック" pitchFamily="-107" charset="-128"/>
              </a:rPr>
              <a:t>Partitioning/ghost cells for unstructured is “manual.”</a:t>
            </a:r>
          </a:p>
          <a:p>
            <a:r>
              <a:rPr lang="en-US" dirty="0" smtClean="0">
                <a:ea typeface="ＭＳ Ｐゴシック" pitchFamily="-107" charset="-128"/>
              </a:rPr>
              <a:t>Use Ghost Level Generator to create</a:t>
            </a:r>
          </a:p>
          <a:p>
            <a:r>
              <a:rPr lang="en-US" dirty="0" smtClean="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dirty="0" smtClean="0">
                <a:ea typeface="ＭＳ Ｐゴシック" pitchFamily="-107" charset="-128"/>
              </a:rPr>
              <a:t>Pipeline may cause data to be copied, created, converted.</a:t>
            </a:r>
          </a:p>
          <a:p>
            <a:r>
              <a:rPr lang="en-US" dirty="0" smtClean="0">
                <a:ea typeface="ＭＳ Ｐゴシック" pitchFamily="-107" charset="-128"/>
              </a:rPr>
              <a:t>This advice </a:t>
            </a:r>
            <a:r>
              <a:rPr lang="en-US" b="1" dirty="0" smtClean="0">
                <a:ea typeface="ＭＳ Ｐゴシック" pitchFamily="-107" charset="-128"/>
              </a:rPr>
              <a:t>only for dealing with very large amounts of data</a:t>
            </a:r>
            <a:r>
              <a:rPr lang="en-US" dirty="0" smtClean="0">
                <a:ea typeface="ＭＳ Ｐゴシック" pitchFamily="-107" charset="-128"/>
              </a:rPr>
              <a:t>.</a:t>
            </a:r>
          </a:p>
          <a:p>
            <a:pPr lvl="1"/>
            <a:r>
              <a:rPr lang="en-US" dirty="0" smtClean="0">
                <a:ea typeface="ＭＳ Ｐゴシック" pitchFamily="-107" charset="-128"/>
              </a:rPr>
              <a:t>Remaining available memory is low</a:t>
            </a:r>
            <a:r>
              <a:rPr lang="en-US" dirty="0" smtClean="0">
                <a:ea typeface="ＭＳ Ｐゴシック" pitchFamily="-107" charset="-128"/>
              </a:rPr>
              <a:t>.</a:t>
            </a:r>
            <a:endParaRPr lang="en-US" dirty="0">
              <a:ea typeface="ＭＳ Ｐゴシック" pitchFamily="-107" charset="-128"/>
            </a:endParaRPr>
          </a:p>
          <a:p>
            <a:r>
              <a:rPr lang="en-US" dirty="0" smtClean="0">
                <a:ea typeface="ＭＳ Ｐゴシック" pitchFamily="-107" charset="-128"/>
              </a:rPr>
              <a:t>Avoid filters that change data type to unstructured. Try to avoid creating entirely new data of same dimension. Try to reduce early.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4536564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7165" y="1695875"/>
            <a:ext cx="6723934" cy="3955256"/>
          </a:xfrm>
          <a:prstGeom prst="rect">
            <a:avLst/>
          </a:prstGeom>
        </p:spPr>
      </p:pic>
      <p:sp>
        <p:nvSpPr>
          <p:cNvPr id="41986" name="Rectangle 4"/>
          <p:cNvSpPr>
            <a:spLocks noGrp="1" noChangeArrowheads="1"/>
          </p:cNvSpPr>
          <p:nvPr>
            <p:ph type="title"/>
          </p:nvPr>
        </p:nvSpPr>
        <p:spPr/>
        <p:txBody>
          <a:bodyPr/>
          <a:lstStyle/>
          <a:p>
            <a:r>
              <a:rPr lang="en-US">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Properties Panel</a:t>
            </a:r>
          </a:p>
        </p:txBody>
      </p:sp>
      <p:sp>
        <p:nvSpPr>
          <p:cNvPr id="41993" name="Line 11"/>
          <p:cNvSpPr>
            <a:spLocks noChangeShapeType="1"/>
          </p:cNvSpPr>
          <p:nvPr/>
        </p:nvSpPr>
        <p:spPr bwMode="auto">
          <a:xfrm flipV="1">
            <a:off x="1295400" y="1752600"/>
            <a:ext cx="1143000" cy="0"/>
          </a:xfrm>
          <a:prstGeom prst="line">
            <a:avLst/>
          </a:prstGeom>
          <a:noFill/>
          <a:ln w="3175">
            <a:solidFill>
              <a:srgbClr val="FF0000"/>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rgbClr val="FF0000"/>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rgbClr val="FF0000"/>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rgbClr val="FF0000"/>
            </a:solidFill>
            <a:round/>
            <a:headEnd/>
            <a:tailEnd/>
          </a:ln>
        </p:spPr>
        <p:txBody>
          <a:bodyPr/>
          <a:lstStyle/>
          <a:p>
            <a:endParaRPr lang="en-US"/>
          </a:p>
        </p:txBody>
      </p:sp>
      <p:sp>
        <p:nvSpPr>
          <p:cNvPr id="14" name="Text Box 9"/>
          <p:cNvSpPr txBox="1">
            <a:spLocks noChangeArrowheads="1"/>
          </p:cNvSpPr>
          <p:nvPr/>
        </p:nvSpPr>
        <p:spPr bwMode="auto">
          <a:xfrm>
            <a:off x="134815" y="4129088"/>
            <a:ext cx="1964350"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Advanced Toggle</a:t>
            </a:r>
          </a:p>
        </p:txBody>
      </p:sp>
      <p:sp>
        <p:nvSpPr>
          <p:cNvPr id="15" name="Line 14"/>
          <p:cNvSpPr>
            <a:spLocks noChangeShapeType="1"/>
          </p:cNvSpPr>
          <p:nvPr/>
        </p:nvSpPr>
        <p:spPr bwMode="auto">
          <a:xfrm>
            <a:off x="1985432" y="4343400"/>
            <a:ext cx="1964267" cy="0"/>
          </a:xfrm>
          <a:prstGeom prst="line">
            <a:avLst/>
          </a:prstGeom>
          <a:noFill/>
          <a:ln w="3175">
            <a:solidFill>
              <a:srgbClr val="FF0000"/>
            </a:solidFill>
            <a:round/>
            <a:headEnd/>
            <a:tailEnd/>
          </a:ln>
        </p:spPr>
        <p:txBody>
          <a:bodyPr/>
          <a:lstStyle/>
          <a:p>
            <a:endParaRPr lang="en-US"/>
          </a:p>
        </p:txBody>
      </p:sp>
      <p:sp>
        <p:nvSpPr>
          <p:cNvPr id="2" name="Rectangle 1"/>
          <p:cNvSpPr/>
          <p:nvPr/>
        </p:nvSpPr>
        <p:spPr bwMode="auto">
          <a:xfrm>
            <a:off x="4327525" y="3048476"/>
            <a:ext cx="1066800" cy="395287"/>
          </a:xfrm>
          <a:prstGeom prst="rect">
            <a:avLst/>
          </a:prstGeom>
          <a:solidFill>
            <a:srgbClr val="FFFFFF">
              <a:alpha val="45882"/>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1992" name="Text Box 10"/>
          <p:cNvSpPr txBox="1">
            <a:spLocks noChangeArrowheads="1"/>
          </p:cNvSpPr>
          <p:nvPr/>
        </p:nvSpPr>
        <p:spPr bwMode="auto">
          <a:xfrm>
            <a:off x="4343400" y="3062764"/>
            <a:ext cx="10350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3D View</a:t>
            </a:r>
          </a:p>
        </p:txBody>
      </p:sp>
    </p:spTree>
    <p:extLst>
      <p:ext uri="{BB962C8B-B14F-4D97-AF65-F5344CB8AC3E}">
        <p14:creationId xmlns:p14="http://schemas.microsoft.com/office/powerpoint/2010/main" val="5957484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smtClean="0">
                <a:ea typeface="ＭＳ Ｐゴシック" pitchFamily="-107" charset="-128"/>
              </a:rPr>
              <a:t>Cell Centers</a:t>
            </a:r>
          </a:p>
          <a:p>
            <a:r>
              <a:rPr lang="en-US" smtClean="0">
                <a:ea typeface="ＭＳ Ｐゴシック" pitchFamily="-107" charset="-128"/>
              </a:rPr>
              <a:t>Contour </a:t>
            </a:r>
          </a:p>
          <a:p>
            <a:r>
              <a:rPr lang="en-US" smtClean="0">
                <a:ea typeface="ＭＳ Ｐゴシック" pitchFamily="-107" charset="-128"/>
              </a:rPr>
              <a:t>Extract CTH Fragments</a:t>
            </a:r>
          </a:p>
          <a:p>
            <a:r>
              <a:rPr lang="en-US" smtClean="0">
                <a:ea typeface="ＭＳ Ｐゴシック" pitchFamily="-107" charset="-128"/>
              </a:rPr>
              <a:t>Extract CTH Parts</a:t>
            </a:r>
          </a:p>
          <a:p>
            <a:r>
              <a:rPr lang="en-US"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dirty="0" smtClean="0">
                <a:ea typeface="ＭＳ Ｐゴシック" pitchFamily="-107" charset="-128"/>
              </a:rPr>
              <a:t>Temporal Filters</a:t>
            </a:r>
          </a:p>
          <a:p>
            <a:pPr lvl="1"/>
            <a:r>
              <a:rPr lang="en-US" dirty="0" smtClean="0">
                <a:ea typeface="ＭＳ Ｐゴシック" pitchFamily="-107" charset="-128"/>
              </a:rPr>
              <a:t>Temporal Interpolator</a:t>
            </a:r>
          </a:p>
          <a:p>
            <a:pPr lvl="1"/>
            <a:r>
              <a:rPr lang="en-US" dirty="0" smtClean="0">
                <a:ea typeface="ＭＳ Ｐゴシック" pitchFamily="-107" charset="-128"/>
              </a:rPr>
              <a:t>Particle Tracer</a:t>
            </a:r>
          </a:p>
          <a:p>
            <a:pPr lvl="1"/>
            <a:r>
              <a:rPr lang="en-US" dirty="0" smtClean="0">
                <a:ea typeface="ＭＳ Ｐゴシック" pitchFamily="-107" charset="-128"/>
              </a:rPr>
              <a:t>Temporal Cache</a:t>
            </a:r>
          </a:p>
          <a:p>
            <a:r>
              <a:rPr lang="en-US" dirty="0"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smtClean="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a:t>
            </a:r>
            <a:r>
              <a:rPr lang="en-US" dirty="0" smtClean="0">
                <a:ea typeface="ＭＳ Ｐゴシック" pitchFamily="-107" charset="-128"/>
              </a:rPr>
              <a:t>compact</a:t>
            </a:r>
            <a:endParaRPr lang="en-US" dirty="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Efficiently copies values onto regular grid</a:t>
            </a:r>
          </a:p>
          <a:p>
            <a:pPr marL="457200" lvl="1" indent="0">
              <a:buNone/>
            </a:pPr>
            <a:endParaRPr lang="en-US" dirty="0" smtClean="0">
              <a:ea typeface="ＭＳ Ｐゴシック" pitchFamily="-107" charset="-128"/>
            </a:endParaRPr>
          </a:p>
          <a:p>
            <a:r>
              <a:rPr lang="en-US" dirty="0" smtClean="0">
                <a:ea typeface="ＭＳ Ｐゴシック" pitchFamily="-107" charset="-128"/>
              </a:rPr>
              <a:t>Can </a:t>
            </a:r>
            <a:r>
              <a:rPr lang="en-US" dirty="0" err="1" smtClean="0">
                <a:ea typeface="ＭＳ Ｐゴシック" pitchFamily="-107" charset="-128"/>
              </a:rPr>
              <a:t>downsample</a:t>
            </a:r>
            <a:r>
              <a:rPr lang="en-US" dirty="0" smtClean="0">
                <a:ea typeface="ＭＳ Ｐゴシック" pitchFamily="-107" charset="-128"/>
              </a:rPr>
              <a:t> at same time</a:t>
            </a:r>
          </a:p>
          <a:p>
            <a:endParaRPr lang="en-US" dirty="0" smtClean="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smtClean="0"/>
              <a:t>Resample To</a:t>
            </a:r>
            <a:br>
              <a:rPr lang="en-US" dirty="0" smtClean="0"/>
            </a:br>
            <a:r>
              <a:rPr lang="en-US" dirty="0" smtClean="0"/>
              <a:t>Image</a:t>
            </a:r>
            <a:endParaRPr lang="en-US" dirty="0"/>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smtClean="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Batch Scripting</a:t>
            </a:r>
          </a:p>
          <a:p>
            <a:r>
              <a:rPr lang="en-US" dirty="0" smtClean="0">
                <a:ea typeface="ＭＳ Ｐゴシック" pitchFamily="-107" charset="-128"/>
              </a:rPr>
              <a:t>Visualizing Large Models</a:t>
            </a:r>
          </a:p>
          <a:p>
            <a:r>
              <a:rPr lang="en-US" dirty="0" smtClean="0">
                <a:ea typeface="ＭＳ Ｐゴシック" pitchFamily="-107" charset="-128"/>
              </a:rPr>
              <a:t>Catalyst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smtClean="0">
                <a:ea typeface="ＭＳ Ｐゴシック" pitchFamily="-107" charset="-128"/>
              </a:rPr>
              <a:t>Still Render</a:t>
            </a:r>
          </a:p>
          <a:p>
            <a:pPr lvl="1"/>
            <a:r>
              <a:rPr lang="en-US" dirty="0" smtClean="0">
                <a:ea typeface="ＭＳ Ｐゴシック" pitchFamily="-107" charset="-128"/>
              </a:rPr>
              <a:t>Full detail render.</a:t>
            </a:r>
          </a:p>
          <a:p>
            <a:r>
              <a:rPr lang="en-US" dirty="0" smtClean="0">
                <a:ea typeface="ＭＳ Ｐゴシック" pitchFamily="-107" charset="-128"/>
              </a:rPr>
              <a:t>Interactive Render</a:t>
            </a:r>
          </a:p>
          <a:p>
            <a:pPr lvl="1"/>
            <a:r>
              <a:rPr lang="en-US" dirty="0" smtClean="0">
                <a:ea typeface="ＭＳ Ｐゴシック" pitchFamily="-107" charset="-128"/>
              </a:rPr>
              <a:t>Sacrifices detail for speed.</a:t>
            </a:r>
          </a:p>
          <a:p>
            <a:pPr lvl="1"/>
            <a:r>
              <a:rPr lang="en-US" dirty="0" smtClean="0">
                <a:ea typeface="ＭＳ Ｐゴシック" pitchFamily="-107" charset="-128"/>
              </a:rPr>
              <a:t>Provides quick rendering rate.</a:t>
            </a:r>
          </a:p>
          <a:p>
            <a:pPr lvl="1"/>
            <a:r>
              <a:rPr lang="en-US" dirty="0" smtClean="0">
                <a:ea typeface="ＭＳ Ｐゴシック" pitchFamily="-107" charset="-128"/>
              </a:rPr>
              <a:t>Used when interacting with 3D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37469432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xmlns="" val="20000"/>
                    </a:ext>
                  </a:extLst>
                </a:gridCol>
                <a:gridCol w="1551459">
                  <a:extLst>
                    <a:ext uri="{9D8B030D-6E8A-4147-A177-3AD203B41FA5}">
                      <a16:colId xmlns:a16="http://schemas.microsoft.com/office/drawing/2014/main" xmlns="" val="20001"/>
                    </a:ext>
                  </a:extLst>
                </a:gridCol>
                <a:gridCol w="1146031">
                  <a:extLst>
                    <a:ext uri="{9D8B030D-6E8A-4147-A177-3AD203B41FA5}">
                      <a16:colId xmlns:a16="http://schemas.microsoft.com/office/drawing/2014/main" xmlns="" val="20002"/>
                    </a:ext>
                  </a:extLst>
                </a:gridCol>
                <a:gridCol w="1491450">
                  <a:extLst>
                    <a:ext uri="{9D8B030D-6E8A-4147-A177-3AD203B41FA5}">
                      <a16:colId xmlns:a16="http://schemas.microsoft.com/office/drawing/2014/main" xmlns="" val="20003"/>
                    </a:ext>
                  </a:extLst>
                </a:gridCol>
                <a:gridCol w="1784178">
                  <a:extLst>
                    <a:ext uri="{9D8B030D-6E8A-4147-A177-3AD203B41FA5}">
                      <a16:colId xmlns:a16="http://schemas.microsoft.com/office/drawing/2014/main" xmlns="" val="20004"/>
                    </a:ext>
                  </a:extLst>
                </a:gridCol>
              </a:tblGrid>
              <a:tr h="370840">
                <a:tc>
                  <a:txBody>
                    <a:bodyPr/>
                    <a:lstStyle/>
                    <a:p>
                      <a:r>
                        <a:rPr lang="en-US" dirty="0">
                          <a:solidFill>
                            <a:schemeClr val="tx2"/>
                          </a:solidFill>
                        </a:rPr>
                        <a:t>System Parameter</a:t>
                      </a: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a:solidFill>
                            <a:schemeClr val="tx2"/>
                          </a:solidFill>
                        </a:rPr>
                        <a:t>2011</a:t>
                      </a:r>
                    </a:p>
                  </a:txBody>
                  <a:tcPr marL="93165" marR="93165">
                    <a:solidFill>
                      <a:schemeClr val="bg2"/>
                    </a:solidFill>
                  </a:tcPr>
                </a:tc>
                <a:tc gridSpan="2">
                  <a:txBody>
                    <a:bodyPr/>
                    <a:lstStyle/>
                    <a:p>
                      <a:pPr algn="ctr"/>
                      <a:r>
                        <a:rPr lang="en-US" dirty="0">
                          <a:solidFill>
                            <a:schemeClr val="tx2"/>
                          </a:solidFill>
                        </a:rPr>
                        <a:t>“2018”</a:t>
                      </a:r>
                    </a:p>
                  </a:txBody>
                  <a:tcPr marL="93165" marR="93165">
                    <a:solidFill>
                      <a:schemeClr val="bg2"/>
                    </a:solidFill>
                  </a:tcPr>
                </a:tc>
                <a:tc hMerge="1">
                  <a:txBody>
                    <a:bodyPr/>
                    <a:lstStyle/>
                    <a:p>
                      <a:endParaRPr lang="en-US"/>
                    </a:p>
                  </a:txBody>
                  <a:tcPr/>
                </a:tc>
                <a:tc>
                  <a:txBody>
                    <a:bodyPr/>
                    <a:lstStyle/>
                    <a:p>
                      <a:pPr algn="ctr"/>
                      <a:r>
                        <a:rPr lang="en-US" dirty="0">
                          <a:solidFill>
                            <a:schemeClr val="tx2"/>
                          </a:solidFill>
                        </a:rPr>
                        <a:t>Factor Change</a:t>
                      </a: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xmlns="" val="10000"/>
                  </a:ext>
                </a:extLst>
              </a:tr>
              <a:tr h="370840">
                <a:tc>
                  <a:txBody>
                    <a:bodyPr/>
                    <a:lstStyle/>
                    <a:p>
                      <a:r>
                        <a:rPr lang="en-US" dirty="0"/>
                        <a:t>System</a:t>
                      </a:r>
                      <a:r>
                        <a:rPr lang="en-US" baseline="0" dirty="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 PF</a:t>
                      </a:r>
                    </a:p>
                  </a:txBody>
                  <a:tcPr marL="93165" marR="93165"/>
                </a:tc>
                <a:tc gridSpan="2">
                  <a:txBody>
                    <a:bodyPr/>
                    <a:lstStyle/>
                    <a:p>
                      <a:pPr algn="ctr"/>
                      <a:r>
                        <a:rPr lang="en-US" dirty="0"/>
                        <a:t>1 EF</a:t>
                      </a:r>
                    </a:p>
                  </a:txBody>
                  <a:tcPr marL="93165" marR="93165"/>
                </a:tc>
                <a:tc hMerge="1">
                  <a:txBody>
                    <a:bodyPr/>
                    <a:lstStyle/>
                    <a:p>
                      <a:endParaRPr lang="en-US"/>
                    </a:p>
                  </a:txBody>
                  <a:tcPr/>
                </a:tc>
                <a:tc>
                  <a:txBody>
                    <a:bodyPr/>
                    <a:lstStyle/>
                    <a:p>
                      <a:pPr algn="r"/>
                      <a:r>
                        <a:rPr lang="en-US" dirty="0"/>
                        <a:t>500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370840">
                <a:tc>
                  <a:txBody>
                    <a:bodyPr/>
                    <a:lstStyle/>
                    <a:p>
                      <a:r>
                        <a:rPr lang="en-US" dirty="0"/>
                        <a:t>Power</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6 MW</a:t>
                      </a:r>
                    </a:p>
                  </a:txBody>
                  <a:tcPr marL="93165" marR="93165"/>
                </a:tc>
                <a:tc gridSpan="2">
                  <a:txBody>
                    <a:bodyPr/>
                    <a:lstStyle/>
                    <a:p>
                      <a:pPr algn="ctr"/>
                      <a:r>
                        <a:rPr lang="en-US" dirty="0"/>
                        <a:t>≤20 MW</a:t>
                      </a:r>
                    </a:p>
                  </a:txBody>
                  <a:tcPr marL="93165" marR="93165"/>
                </a:tc>
                <a:tc hMerge="1">
                  <a:txBody>
                    <a:bodyPr/>
                    <a:lstStyle/>
                    <a:p>
                      <a:endParaRPr lang="en-US"/>
                    </a:p>
                  </a:txBody>
                  <a:tcPr/>
                </a:tc>
                <a:tc>
                  <a:txBody>
                    <a:bodyPr/>
                    <a:lstStyle/>
                    <a:p>
                      <a:pPr algn="r"/>
                      <a:r>
                        <a:rPr lang="en-US" dirty="0"/>
                        <a:t>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370840">
                <a:tc>
                  <a:txBody>
                    <a:bodyPr/>
                    <a:lstStyle/>
                    <a:p>
                      <a:r>
                        <a:rPr lang="en-US" dirty="0"/>
                        <a:t>System Memory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0.3 PB</a:t>
                      </a:r>
                    </a:p>
                  </a:txBody>
                  <a:tcPr marL="93165" marR="93165"/>
                </a:tc>
                <a:tc gridSpan="2">
                  <a:txBody>
                    <a:bodyPr/>
                    <a:lstStyle/>
                    <a:p>
                      <a:pPr algn="ctr"/>
                      <a:r>
                        <a:rPr lang="en-US" baseline="0" dirty="0"/>
                        <a:t>32-64 PB</a:t>
                      </a:r>
                      <a:endParaRPr lang="en-US" dirty="0"/>
                    </a:p>
                  </a:txBody>
                  <a:tcPr marL="93165" marR="93165"/>
                </a:tc>
                <a:tc hMerge="1">
                  <a:txBody>
                    <a:bodyPr/>
                    <a:lstStyle/>
                    <a:p>
                      <a:endParaRPr lang="en-US"/>
                    </a:p>
                  </a:txBody>
                  <a:tcPr/>
                </a:tc>
                <a:tc>
                  <a:txBody>
                    <a:bodyPr/>
                    <a:lstStyle/>
                    <a:p>
                      <a:pPr algn="r"/>
                      <a:r>
                        <a:rPr lang="en-US" dirty="0"/>
                        <a:t>33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370840">
                <a:tc>
                  <a:txBody>
                    <a:bodyPr/>
                    <a:lstStyle/>
                    <a:p>
                      <a:r>
                        <a:rPr lang="en-US" dirty="0"/>
                        <a:t>Node Performance</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0.125</a:t>
                      </a:r>
                      <a:r>
                        <a:rPr lang="en-US" baseline="0" dirty="0"/>
                        <a:t> </a:t>
                      </a:r>
                      <a:r>
                        <a:rPr lang="en-US" baseline="0" dirty="0" err="1"/>
                        <a:t>Tf</a:t>
                      </a:r>
                      <a:r>
                        <a:rPr lang="en-US" baseline="0" dirty="0"/>
                        <a:t>/s</a:t>
                      </a:r>
                      <a:endParaRPr lang="en-US" dirty="0"/>
                    </a:p>
                  </a:txBody>
                  <a:tcPr marL="93165" marR="93165"/>
                </a:tc>
                <a:tc>
                  <a:txBody>
                    <a:bodyPr/>
                    <a:lstStyle/>
                    <a:p>
                      <a:pPr algn="ctr"/>
                      <a:r>
                        <a:rPr lang="en-US" dirty="0"/>
                        <a:t>1</a:t>
                      </a:r>
                      <a:r>
                        <a:rPr lang="en-US" baseline="0" dirty="0"/>
                        <a:t> TF</a:t>
                      </a:r>
                      <a:endParaRPr lang="en-US" dirty="0"/>
                    </a:p>
                  </a:txBody>
                  <a:tcPr marL="93165" marR="93165"/>
                </a:tc>
                <a:tc>
                  <a:txBody>
                    <a:bodyPr/>
                    <a:lstStyle/>
                    <a:p>
                      <a:pPr algn="ctr"/>
                      <a:r>
                        <a:rPr lang="en-US" dirty="0"/>
                        <a:t>10 TF</a:t>
                      </a:r>
                    </a:p>
                  </a:txBody>
                  <a:tcPr marL="93165" marR="93165"/>
                </a:tc>
                <a:tc>
                  <a:txBody>
                    <a:bodyPr/>
                    <a:lstStyle/>
                    <a:p>
                      <a:pPr algn="r"/>
                      <a:r>
                        <a:rPr lang="en-US" dirty="0"/>
                        <a:t>8-80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370840">
                <a:tc>
                  <a:txBody>
                    <a:bodyPr/>
                    <a:lstStyle/>
                    <a:p>
                      <a:r>
                        <a:rPr lang="en-US" dirty="0"/>
                        <a:t>Node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12</a:t>
                      </a:r>
                    </a:p>
                  </a:txBody>
                  <a:tcPr marL="93165" marR="93165"/>
                </a:tc>
                <a:tc>
                  <a:txBody>
                    <a:bodyPr/>
                    <a:lstStyle/>
                    <a:p>
                      <a:pPr algn="ctr"/>
                      <a:r>
                        <a:rPr lang="en-US" dirty="0"/>
                        <a:t>1,000</a:t>
                      </a:r>
                    </a:p>
                  </a:txBody>
                  <a:tcPr marL="93165" marR="93165"/>
                </a:tc>
                <a:tc>
                  <a:txBody>
                    <a:bodyPr/>
                    <a:lstStyle/>
                    <a:p>
                      <a:pPr algn="ctr"/>
                      <a:r>
                        <a:rPr lang="en-US" dirty="0"/>
                        <a:t>10,000</a:t>
                      </a:r>
                    </a:p>
                  </a:txBody>
                  <a:tcPr marL="93165" marR="93165"/>
                </a:tc>
                <a:tc>
                  <a:txBody>
                    <a:bodyPr/>
                    <a:lstStyle/>
                    <a:p>
                      <a:pPr algn="r"/>
                      <a:r>
                        <a:rPr lang="en-US" dirty="0"/>
                        <a:t>83-830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5"/>
                  </a:ext>
                </a:extLst>
              </a:tr>
              <a:tr h="370840">
                <a:tc>
                  <a:txBody>
                    <a:bodyPr/>
                    <a:lstStyle/>
                    <a:p>
                      <a:r>
                        <a:rPr lang="en-US" dirty="0"/>
                        <a:t>Network </a:t>
                      </a:r>
                      <a:r>
                        <a:rPr lang="en-US" baseline="0" dirty="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GB/s</a:t>
                      </a:r>
                    </a:p>
                  </a:txBody>
                  <a:tcPr marL="93165" marR="93165"/>
                </a:tc>
                <a:tc>
                  <a:txBody>
                    <a:bodyPr/>
                    <a:lstStyle/>
                    <a:p>
                      <a:pPr algn="ctr"/>
                      <a:r>
                        <a:rPr lang="en-US" baseline="0" dirty="0"/>
                        <a:t>100 GB/s</a:t>
                      </a:r>
                      <a:endParaRPr lang="en-US" dirty="0"/>
                    </a:p>
                  </a:txBody>
                  <a:tcPr marL="93165" marR="93165"/>
                </a:tc>
                <a:tc>
                  <a:txBody>
                    <a:bodyPr/>
                    <a:lstStyle/>
                    <a:p>
                      <a:pPr algn="ctr"/>
                      <a:r>
                        <a:rPr lang="en-US" dirty="0"/>
                        <a:t>1,000 GB/s</a:t>
                      </a:r>
                    </a:p>
                  </a:txBody>
                  <a:tcPr marL="93165" marR="93165"/>
                </a:tc>
                <a:tc>
                  <a:txBody>
                    <a:bodyPr/>
                    <a:lstStyle/>
                    <a:p>
                      <a:pPr algn="r"/>
                      <a:r>
                        <a:rPr lang="en-US" dirty="0"/>
                        <a:t>66-660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6"/>
                  </a:ext>
                </a:extLst>
              </a:tr>
              <a:tr h="370840">
                <a:tc>
                  <a:txBody>
                    <a:bodyPr/>
                    <a:lstStyle/>
                    <a:p>
                      <a:r>
                        <a:rPr lang="en-US" dirty="0"/>
                        <a:t>System Size (nodes)</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18,700</a:t>
                      </a:r>
                    </a:p>
                  </a:txBody>
                  <a:tcPr marL="93165" marR="93165"/>
                </a:tc>
                <a:tc>
                  <a:txBody>
                    <a:bodyPr/>
                    <a:lstStyle/>
                    <a:p>
                      <a:pPr algn="ctr"/>
                      <a:r>
                        <a:rPr lang="en-US" dirty="0"/>
                        <a:t>1M</a:t>
                      </a:r>
                    </a:p>
                  </a:txBody>
                  <a:tcPr marL="93165" marR="93165"/>
                </a:tc>
                <a:tc>
                  <a:txBody>
                    <a:bodyPr/>
                    <a:lstStyle/>
                    <a:p>
                      <a:pPr algn="ctr"/>
                      <a:r>
                        <a:rPr lang="en-US" dirty="0"/>
                        <a:t>100k</a:t>
                      </a:r>
                    </a:p>
                  </a:txBody>
                  <a:tcPr marL="93165" marR="93165"/>
                </a:tc>
                <a:tc>
                  <a:txBody>
                    <a:bodyPr/>
                    <a:lstStyle/>
                    <a:p>
                      <a:pPr algn="r"/>
                      <a:r>
                        <a:rPr lang="en-US" dirty="0"/>
                        <a:t>50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7"/>
                  </a:ext>
                </a:extLst>
              </a:tr>
              <a:tr h="370840">
                <a:tc>
                  <a:txBody>
                    <a:bodyPr/>
                    <a:lstStyle/>
                    <a:p>
                      <a:r>
                        <a:rPr lang="en-US" dirty="0"/>
                        <a:t>Total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225 K</a:t>
                      </a:r>
                    </a:p>
                  </a:txBody>
                  <a:tcPr marL="93165" marR="93165"/>
                </a:tc>
                <a:tc>
                  <a:txBody>
                    <a:bodyPr/>
                    <a:lstStyle/>
                    <a:p>
                      <a:pPr algn="ctr"/>
                      <a:r>
                        <a:rPr lang="en-US" dirty="0"/>
                        <a:t>10 B</a:t>
                      </a:r>
                    </a:p>
                  </a:txBody>
                  <a:tcPr marL="93165" marR="93165"/>
                </a:tc>
                <a:tc>
                  <a:txBody>
                    <a:bodyPr/>
                    <a:lstStyle/>
                    <a:p>
                      <a:pPr algn="ctr"/>
                      <a:r>
                        <a:rPr lang="en-US" dirty="0"/>
                        <a:t>100 B</a:t>
                      </a:r>
                    </a:p>
                  </a:txBody>
                  <a:tcPr marL="93165" marR="93165"/>
                </a:tc>
                <a:tc>
                  <a:txBody>
                    <a:bodyPr/>
                    <a:lstStyle/>
                    <a:p>
                      <a:pPr algn="r"/>
                      <a:r>
                        <a:rPr lang="en-US" dirty="0"/>
                        <a:t>40k-400k</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8"/>
                  </a:ext>
                </a:extLst>
              </a:tr>
              <a:tr h="370840">
                <a:tc>
                  <a:txBody>
                    <a:bodyPr/>
                    <a:lstStyle/>
                    <a:p>
                      <a:r>
                        <a:rPr lang="en-US" dirty="0"/>
                        <a:t>Storage Capacity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PB</a:t>
                      </a:r>
                    </a:p>
                  </a:txBody>
                  <a:tcPr marL="93165" marR="93165"/>
                </a:tc>
                <a:tc gridSpan="2">
                  <a:txBody>
                    <a:bodyPr/>
                    <a:lstStyle/>
                    <a:p>
                      <a:pPr algn="ctr"/>
                      <a:r>
                        <a:rPr lang="en-US" dirty="0"/>
                        <a:t>300-1,000 PB</a:t>
                      </a:r>
                    </a:p>
                  </a:txBody>
                  <a:tcPr marL="93165" marR="93165"/>
                </a:tc>
                <a:tc hMerge="1">
                  <a:txBody>
                    <a:bodyPr/>
                    <a:lstStyle/>
                    <a:p>
                      <a:endParaRPr lang="en-US"/>
                    </a:p>
                  </a:txBody>
                  <a:tcPr/>
                </a:tc>
                <a:tc>
                  <a:txBody>
                    <a:bodyPr/>
                    <a:lstStyle/>
                    <a:p>
                      <a:pPr algn="r"/>
                      <a:r>
                        <a:rPr lang="en-US" dirty="0"/>
                        <a:t>20-67</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9"/>
                  </a:ext>
                </a:extLst>
              </a:tr>
              <a:tr h="370840">
                <a:tc>
                  <a:txBody>
                    <a:bodyPr/>
                    <a:lstStyle/>
                    <a:p>
                      <a:r>
                        <a:rPr lang="en-US" dirty="0"/>
                        <a:t>I/O BW</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0.2 TB/s</a:t>
                      </a:r>
                    </a:p>
                  </a:txBody>
                  <a:tcPr marL="93165" marR="93165"/>
                </a:tc>
                <a:tc gridSpan="2">
                  <a:txBody>
                    <a:bodyPr/>
                    <a:lstStyle/>
                    <a:p>
                      <a:pPr algn="ctr"/>
                      <a:r>
                        <a:rPr lang="en-US" dirty="0"/>
                        <a:t>20-60 TB/s</a:t>
                      </a:r>
                    </a:p>
                  </a:txBody>
                  <a:tcPr marL="93165" marR="93165"/>
                </a:tc>
                <a:tc hMerge="1">
                  <a:txBody>
                    <a:bodyPr/>
                    <a:lstStyle/>
                    <a:p>
                      <a:endParaRPr lang="en-US"/>
                    </a:p>
                  </a:txBody>
                  <a:tcPr/>
                </a:tc>
                <a:tc>
                  <a:txBody>
                    <a:bodyPr/>
                    <a:lstStyle/>
                    <a:p>
                      <a:pPr algn="r"/>
                      <a:r>
                        <a:rPr lang="en-US" dirty="0"/>
                        <a:t>100-300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10"/>
                  </a:ext>
                </a:extLst>
              </a:tr>
            </a:tbl>
          </a:graphicData>
        </a:graphic>
      </p:graphicFrame>
      <p:sp>
        <p:nvSpPr>
          <p:cNvPr id="4" name="Title 3"/>
          <p:cNvSpPr>
            <a:spLocks noGrp="1"/>
          </p:cNvSpPr>
          <p:nvPr>
            <p:ph type="title"/>
          </p:nvPr>
        </p:nvSpPr>
        <p:spPr/>
        <p:txBody>
          <a:bodyPr/>
          <a:lstStyle/>
          <a:p>
            <a:r>
              <a:rPr lang="en-US"/>
              <a:t>Why </a:t>
            </a:r>
            <a:r>
              <a:rPr lang="en-US" i="1"/>
              <a:t>In Situ</a:t>
            </a:r>
            <a:r>
              <a:rPr lang="en-US"/>
              <a:t>?</a:t>
            </a:r>
            <a:endParaRPr lang="en-US" dirty="0"/>
          </a:p>
        </p:txBody>
      </p:sp>
      <p:sp>
        <p:nvSpPr>
          <p:cNvPr id="2" name="Oval 1"/>
          <p:cNvSpPr/>
          <p:nvPr/>
        </p:nvSpPr>
        <p:spPr>
          <a:xfrm>
            <a:off x="7313034" y="441960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3034" y="5257800"/>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a:t>Source: “Scientific Discovery at the </a:t>
            </a:r>
            <a:r>
              <a:rPr lang="en-US" sz="1000" dirty="0" err="1"/>
              <a:t>Exascale</a:t>
            </a:r>
            <a:r>
              <a:rPr lang="en-US" sz="1000" dirty="0"/>
              <a:t>: Report from the DOE ASCR 2011 Workshop on </a:t>
            </a:r>
            <a:r>
              <a:rPr lang="en-US" sz="1000" dirty="0" err="1"/>
              <a:t>Exascale</a:t>
            </a:r>
            <a:r>
              <a:rPr lang="en-US" sz="1000" dirty="0"/>
              <a:t> Data Management, Analysis and Visualization.”</a:t>
            </a:r>
          </a:p>
        </p:txBody>
      </p:sp>
    </p:spTree>
    <p:extLst>
      <p:ext uri="{BB962C8B-B14F-4D97-AF65-F5344CB8AC3E}">
        <p14:creationId xmlns:p14="http://schemas.microsoft.com/office/powerpoint/2010/main" val="12295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Why </a:t>
            </a:r>
            <a:r>
              <a:rPr lang="en-US" i="1" dirty="0"/>
              <a:t>In Situ</a:t>
            </a:r>
            <a:r>
              <a:rPr lang="en-US" dirty="0"/>
              <a:t>?</a:t>
            </a:r>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a:t>Need a supercomputer to analyze results from a hero run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820605587"/>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434427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Reduced File IO Costs</a:t>
            </a:r>
          </a:p>
        </p:txBody>
      </p:sp>
      <p:graphicFrame>
        <p:nvGraphicFramePr>
          <p:cNvPr id="7" name="Table 6"/>
          <p:cNvGraphicFramePr>
            <a:graphicFrameLocks noGrp="1"/>
          </p:cNvGraphicFramePr>
          <p:nvPr>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a16="http://schemas.microsoft.com/office/drawing/2014/main" xmlns="" val="20000"/>
                    </a:ext>
                  </a:extLst>
                </a:gridCol>
                <a:gridCol w="1185064">
                  <a:extLst>
                    <a:ext uri="{9D8B030D-6E8A-4147-A177-3AD203B41FA5}">
                      <a16:colId xmlns:a16="http://schemas.microsoft.com/office/drawing/2014/main" xmlns="" val="20001"/>
                    </a:ext>
                  </a:extLst>
                </a:gridCol>
                <a:gridCol w="1342860">
                  <a:extLst>
                    <a:ext uri="{9D8B030D-6E8A-4147-A177-3AD203B41FA5}">
                      <a16:colId xmlns:a16="http://schemas.microsoft.com/office/drawing/2014/main" xmlns="" val="20002"/>
                    </a:ext>
                  </a:extLst>
                </a:gridCol>
                <a:gridCol w="1775821">
                  <a:extLst>
                    <a:ext uri="{9D8B030D-6E8A-4147-A177-3AD203B41FA5}">
                      <a16:colId xmlns:a16="http://schemas.microsoft.com/office/drawing/2014/main" xmlns="" val="20003"/>
                    </a:ext>
                  </a:extLst>
                </a:gridCol>
                <a:gridCol w="1572846">
                  <a:extLst>
                    <a:ext uri="{9D8B030D-6E8A-4147-A177-3AD203B41FA5}">
                      <a16:colId xmlns:a16="http://schemas.microsoft.com/office/drawing/2014/main" xmlns="" val="20004"/>
                    </a:ext>
                  </a:extLst>
                </a:gridCol>
              </a:tblGrid>
              <a:tr h="1554480">
                <a:tc>
                  <a:txBody>
                    <a:bodyPr/>
                    <a:lstStyle/>
                    <a:p>
                      <a:r>
                        <a:rPr lang="en-US" sz="2000" dirty="0"/>
                        <a:t>Time of Processing</a:t>
                      </a:r>
                    </a:p>
                  </a:txBody>
                  <a:tcPr/>
                </a:tc>
                <a:tc>
                  <a:txBody>
                    <a:bodyPr/>
                    <a:lstStyle/>
                    <a:p>
                      <a:r>
                        <a:rPr lang="en-US" sz="2000" dirty="0"/>
                        <a:t>Type of File</a:t>
                      </a:r>
                    </a:p>
                  </a:txBody>
                  <a:tcPr/>
                </a:tc>
                <a:tc>
                  <a:txBody>
                    <a:bodyPr/>
                    <a:lstStyle/>
                    <a:p>
                      <a:r>
                        <a:rPr lang="en-US" sz="2000" dirty="0"/>
                        <a:t>Size per</a:t>
                      </a:r>
                      <a:r>
                        <a:rPr lang="en-US" sz="2000" baseline="0" dirty="0"/>
                        <a:t> File</a:t>
                      </a:r>
                      <a:endParaRPr lang="en-US" sz="2000" dirty="0"/>
                    </a:p>
                  </a:txBody>
                  <a:tcPr/>
                </a:tc>
                <a:tc>
                  <a:txBody>
                    <a:bodyPr/>
                    <a:lstStyle/>
                    <a:p>
                      <a:r>
                        <a:rPr lang="en-US" sz="2000" dirty="0"/>
                        <a:t>Size per 1000 time</a:t>
                      </a:r>
                      <a:r>
                        <a:rPr lang="en-US" sz="2000" baseline="0" dirty="0"/>
                        <a:t> steps</a:t>
                      </a:r>
                      <a:endParaRPr lang="en-US" sz="2000" dirty="0"/>
                    </a:p>
                  </a:txBody>
                  <a:tcPr/>
                </a:tc>
                <a:tc>
                  <a:txBody>
                    <a:bodyPr/>
                    <a:lstStyle/>
                    <a:p>
                      <a:r>
                        <a:rPr lang="en-US" sz="2000" dirty="0"/>
                        <a:t>Time per File</a:t>
                      </a:r>
                      <a:r>
                        <a:rPr lang="en-US" sz="2000" baseline="0" dirty="0"/>
                        <a:t> to Write at Simulation</a:t>
                      </a:r>
                      <a:endParaRPr lang="en-US" sz="2000" dirty="0"/>
                    </a:p>
                  </a:txBody>
                  <a:tcPr/>
                </a:tc>
                <a:extLst>
                  <a:ext uri="{0D108BD9-81ED-4DB2-BD59-A6C34878D82A}">
                    <a16:rowId xmlns:a16="http://schemas.microsoft.com/office/drawing/2014/main" xmlns="" val="10000"/>
                  </a:ext>
                </a:extLst>
              </a:tr>
              <a:tr h="457200">
                <a:tc>
                  <a:txBody>
                    <a:bodyPr/>
                    <a:lstStyle/>
                    <a:p>
                      <a:r>
                        <a:rPr lang="en-US" sz="2000" dirty="0"/>
                        <a:t>Post</a:t>
                      </a:r>
                    </a:p>
                  </a:txBody>
                  <a:tcPr/>
                </a:tc>
                <a:tc>
                  <a:txBody>
                    <a:bodyPr/>
                    <a:lstStyle/>
                    <a:p>
                      <a:r>
                        <a:rPr lang="en-US" sz="2000" dirty="0"/>
                        <a:t>Restart</a:t>
                      </a:r>
                    </a:p>
                  </a:txBody>
                  <a:tcPr/>
                </a:tc>
                <a:tc>
                  <a:txBody>
                    <a:bodyPr/>
                    <a:lstStyle/>
                    <a:p>
                      <a:r>
                        <a:rPr lang="en-US" sz="2000" dirty="0"/>
                        <a:t>1,300 MB</a:t>
                      </a:r>
                    </a:p>
                  </a:txBody>
                  <a:tcPr/>
                </a:tc>
                <a:tc>
                  <a:txBody>
                    <a:bodyPr/>
                    <a:lstStyle/>
                    <a:p>
                      <a:r>
                        <a:rPr lang="en-US" sz="2000" dirty="0"/>
                        <a:t>1,300,000 MB</a:t>
                      </a:r>
                    </a:p>
                  </a:txBody>
                  <a:tcPr/>
                </a:tc>
                <a:tc>
                  <a:txBody>
                    <a:bodyPr/>
                    <a:lstStyle/>
                    <a:p>
                      <a:r>
                        <a:rPr lang="en-US" sz="2000" dirty="0"/>
                        <a:t>1-20</a:t>
                      </a:r>
                      <a:r>
                        <a:rPr lang="en-US" sz="2000" baseline="0" dirty="0"/>
                        <a:t> seconds</a:t>
                      </a:r>
                      <a:endParaRPr lang="en-US" sz="2000" dirty="0"/>
                    </a:p>
                  </a:txBody>
                  <a:tcPr/>
                </a:tc>
                <a:extLst>
                  <a:ext uri="{0D108BD9-81ED-4DB2-BD59-A6C34878D82A}">
                    <a16:rowId xmlns:a16="http://schemas.microsoft.com/office/drawing/2014/main" xmlns="" val="10001"/>
                  </a:ext>
                </a:extLst>
              </a:tr>
              <a:tr h="822960">
                <a:tc>
                  <a:txBody>
                    <a:bodyPr/>
                    <a:lstStyle/>
                    <a:p>
                      <a:r>
                        <a:rPr lang="en-US" sz="2000" dirty="0"/>
                        <a:t>Post</a:t>
                      </a:r>
                    </a:p>
                  </a:txBody>
                  <a:tcPr/>
                </a:tc>
                <a:tc>
                  <a:txBody>
                    <a:bodyPr/>
                    <a:lstStyle/>
                    <a:p>
                      <a:r>
                        <a:rPr lang="en-US" sz="2000" dirty="0" err="1"/>
                        <a:t>Ensight</a:t>
                      </a:r>
                      <a:r>
                        <a:rPr lang="en-US" sz="2000" dirty="0"/>
                        <a:t> Dump</a:t>
                      </a:r>
                    </a:p>
                  </a:txBody>
                  <a:tcPr/>
                </a:tc>
                <a:tc>
                  <a:txBody>
                    <a:bodyPr/>
                    <a:lstStyle/>
                    <a:p>
                      <a:r>
                        <a:rPr lang="en-US" sz="2000" dirty="0"/>
                        <a:t>200</a:t>
                      </a:r>
                      <a:r>
                        <a:rPr lang="en-US" sz="2000" baseline="0" dirty="0"/>
                        <a:t> MB</a:t>
                      </a:r>
                      <a:endParaRPr lang="en-US" sz="2000" dirty="0"/>
                    </a:p>
                  </a:txBody>
                  <a:tcPr/>
                </a:tc>
                <a:tc>
                  <a:txBody>
                    <a:bodyPr/>
                    <a:lstStyle/>
                    <a:p>
                      <a:r>
                        <a:rPr lang="en-US" sz="2000" dirty="0"/>
                        <a:t>200,000 MB</a:t>
                      </a:r>
                    </a:p>
                  </a:txBody>
                  <a:tcPr/>
                </a:tc>
                <a:tc>
                  <a:txBody>
                    <a:bodyPr/>
                    <a:lstStyle/>
                    <a:p>
                      <a:r>
                        <a:rPr lang="en-US" sz="2000" dirty="0"/>
                        <a:t>&gt;</a:t>
                      </a:r>
                      <a:r>
                        <a:rPr lang="en-US" sz="2000" baseline="0" dirty="0"/>
                        <a:t> 10 seconds</a:t>
                      </a:r>
                      <a:endParaRPr lang="en-US" sz="2000" dirty="0"/>
                    </a:p>
                  </a:txBody>
                  <a:tcPr/>
                </a:tc>
                <a:extLst>
                  <a:ext uri="{0D108BD9-81ED-4DB2-BD59-A6C34878D82A}">
                    <a16:rowId xmlns:a16="http://schemas.microsoft.com/office/drawing/2014/main" xmlns="" val="10002"/>
                  </a:ext>
                </a:extLst>
              </a:tr>
              <a:tr h="457200">
                <a:tc>
                  <a:txBody>
                    <a:bodyPr/>
                    <a:lstStyle/>
                    <a:p>
                      <a:r>
                        <a:rPr lang="en-US" sz="2000" i="1" dirty="0"/>
                        <a:t>In Situ </a:t>
                      </a:r>
                    </a:p>
                  </a:txBody>
                  <a:tcPr/>
                </a:tc>
                <a:tc>
                  <a:txBody>
                    <a:bodyPr/>
                    <a:lstStyle/>
                    <a:p>
                      <a:r>
                        <a:rPr lang="en-US" sz="2000" dirty="0"/>
                        <a:t>PNG</a:t>
                      </a:r>
                    </a:p>
                  </a:txBody>
                  <a:tcPr/>
                </a:tc>
                <a:tc>
                  <a:txBody>
                    <a:bodyPr/>
                    <a:lstStyle/>
                    <a:p>
                      <a:r>
                        <a:rPr lang="en-US" sz="2000" dirty="0"/>
                        <a:t>.25 MB</a:t>
                      </a:r>
                    </a:p>
                  </a:txBody>
                  <a:tcPr/>
                </a:tc>
                <a:tc>
                  <a:txBody>
                    <a:bodyPr/>
                    <a:lstStyle/>
                    <a:p>
                      <a:r>
                        <a:rPr lang="en-US" sz="2000" dirty="0"/>
                        <a:t>250 MB</a:t>
                      </a:r>
                    </a:p>
                  </a:txBody>
                  <a:tcPr/>
                </a:tc>
                <a:tc>
                  <a:txBody>
                    <a:bodyPr/>
                    <a:lstStyle/>
                    <a:p>
                      <a:r>
                        <a:rPr lang="en-US" sz="2000" dirty="0"/>
                        <a:t>&lt; 1 second</a:t>
                      </a:r>
                    </a:p>
                  </a:txBody>
                  <a:tcPr/>
                </a:tc>
                <a:extLst>
                  <a:ext uri="{0D108BD9-81ED-4DB2-BD59-A6C34878D82A}">
                    <a16:rowId xmlns:a16="http://schemas.microsoft.com/office/drawing/2014/main" xmlns=""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2702692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Access to More Data</a:t>
            </a: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a:solidFill>
                  <a:schemeClr val="tx2"/>
                </a:solidFill>
              </a:rPr>
              <a:t>In situ </a:t>
            </a:r>
            <a:r>
              <a:rPr lang="en-US" sz="2400" dirty="0">
                <a:solidFill>
                  <a:schemeClr val="tx2"/>
                </a:solidFill>
              </a:rPr>
              <a:t>processing</a:t>
            </a: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a:solidFill>
                  <a:schemeClr val="tx2"/>
                </a:solidFill>
              </a:rPr>
              <a:t>CTH (Sandia) simulation with roughly equal data stored at simulation time</a:t>
            </a:r>
          </a:p>
          <a:p>
            <a:endParaRPr lang="en-US" sz="1400" dirty="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a:t>Dump Times</a:t>
            </a:r>
          </a:p>
        </p:txBody>
      </p:sp>
    </p:spTree>
    <p:extLst>
      <p:ext uri="{BB962C8B-B14F-4D97-AF65-F5344CB8AC3E}">
        <p14:creationId xmlns:p14="http://schemas.microsoft.com/office/powerpoint/2010/main" val="48931938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Time to Solution</a:t>
            </a:r>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a:t>CTH (Sandia) simulations comparing different workflows</a:t>
            </a:r>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7655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Quick and Easy Run-Time Checks</a:t>
            </a:r>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the surface 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in new run, quick glance indicates 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215</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57027282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Small Run-Time Overhead</a:t>
            </a:r>
          </a:p>
        </p:txBody>
      </p:sp>
      <p:graphicFrame>
        <p:nvGraphicFramePr>
          <p:cNvPr id="5" name="Chart 4"/>
          <p:cNvGraphicFramePr>
            <a:graphicFrameLocks/>
          </p:cNvGraphicFramePr>
          <p:nvPr>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38800525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High Level View</a:t>
            </a:r>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416134899"/>
      </p:ext>
    </p:extLst>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12700398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a:t>
            </a:r>
          </a:p>
        </p:txBody>
      </p:sp>
      <p:sp>
        <p:nvSpPr>
          <p:cNvPr id="3" name="Content Placeholder 2"/>
          <p:cNvSpPr>
            <a:spLocks noGrp="1"/>
          </p:cNvSpPr>
          <p:nvPr>
            <p:ph idx="1"/>
          </p:nvPr>
        </p:nvSpPr>
        <p:spPr>
          <a:xfrm>
            <a:off x="381000" y="1676400"/>
            <a:ext cx="8305800" cy="4572000"/>
          </a:xfrm>
        </p:spPr>
        <p:txBody>
          <a:bodyPr/>
          <a:lstStyle/>
          <a:p>
            <a:pPr marL="171450" indent="0">
              <a:buNone/>
            </a:pPr>
            <a:r>
              <a:rPr lang="en-US" sz="1800" dirty="0">
                <a:solidFill>
                  <a:srgbClr val="804000"/>
                </a:solidFill>
                <a:hlinkClick r:id="rId2"/>
              </a:rPr>
              <a:t>http://www.paraview.org/Wiki/images/f/</a:t>
            </a:r>
            <a:r>
              <a:rPr lang="en-US" sz="1800" dirty="0" smtClean="0">
                <a:solidFill>
                  <a:srgbClr val="804000"/>
                </a:solidFill>
                <a:hlinkClick r:id="rId2"/>
              </a:rPr>
              <a:t>fe</a:t>
            </a:r>
            <a:r>
              <a:rPr lang="en-US" sz="1800" dirty="0">
                <a:solidFill>
                  <a:srgbClr val="804000"/>
                </a:solidFill>
                <a:hlinkClick r:id="rId2"/>
              </a:rPr>
              <a:t>/</a:t>
            </a:r>
            <a:r>
              <a:rPr lang="en-US" sz="1800" dirty="0" smtClean="0">
                <a:solidFill>
                  <a:srgbClr val="804000"/>
                </a:solidFill>
                <a:hlinkClick r:id="rId2"/>
              </a:rPr>
              <a:t>ParaViewTutorialScripts.tar.gz</a:t>
            </a:r>
            <a:endParaRPr lang="en-US" sz="1800" dirty="0" smtClean="0">
              <a:solidFill>
                <a:srgbClr val="804000"/>
              </a:solidFill>
            </a:endParaRPr>
          </a:p>
          <a:p>
            <a:pPr marL="171450" indent="0">
              <a:buNone/>
            </a:pPr>
            <a:r>
              <a:rPr lang="en-US" sz="1800" dirty="0" smtClean="0"/>
              <a:t>o</a:t>
            </a:r>
            <a:r>
              <a:rPr lang="en-US" sz="1800" dirty="0" smtClean="0"/>
              <a:t>r $</a:t>
            </a:r>
            <a:r>
              <a:rPr lang="en-US" sz="1800" dirty="0"/>
              <a:t>PVSOURCE/Examples/Catalyst/</a:t>
            </a:r>
            <a:r>
              <a:rPr lang="en-US" sz="1800" dirty="0" err="1" smtClean="0"/>
              <a:t>PythonFullExample</a:t>
            </a:r>
            <a:endParaRPr lang="en-US" sz="1800" dirty="0" smtClean="0"/>
          </a:p>
          <a:p>
            <a:endParaRPr lang="en-US" sz="800" dirty="0"/>
          </a:p>
          <a:p>
            <a:pPr lvl="1"/>
            <a:r>
              <a:rPr lang="en-US" sz="1800" dirty="0" err="1"/>
              <a:t>fedriver.py</a:t>
            </a:r>
            <a:r>
              <a:rPr lang="en-US" sz="1800" dirty="0"/>
              <a:t> - simulation main loop</a:t>
            </a:r>
          </a:p>
          <a:p>
            <a:pPr lvl="1"/>
            <a:r>
              <a:rPr lang="en-US" sz="1800" dirty="0" err="1"/>
              <a:t>fedatastructures.py</a:t>
            </a:r>
            <a:r>
              <a:rPr lang="en-US" sz="1800" dirty="0"/>
              <a:t> - toy simulation kernel on regular grid</a:t>
            </a:r>
          </a:p>
          <a:p>
            <a:pPr lvl="1"/>
            <a:endParaRPr lang="en-US" sz="500" dirty="0"/>
          </a:p>
          <a:p>
            <a:pPr lvl="1"/>
            <a:r>
              <a:rPr lang="en-US" sz="1800" dirty="0" err="1"/>
              <a:t>coprocessing.py</a:t>
            </a:r>
            <a:r>
              <a:rPr lang="en-US" sz="1800" dirty="0"/>
              <a:t> - generic adaptor that runs catalyst scripts</a:t>
            </a:r>
          </a:p>
          <a:p>
            <a:pPr lvl="1"/>
            <a:r>
              <a:rPr lang="en-US" sz="1800" dirty="0"/>
              <a:t>gridwriter.py - Catalyst script </a:t>
            </a:r>
            <a:r>
              <a:rPr lang="en-US" sz="1800" dirty="0" smtClean="0"/>
              <a:t>outputs </a:t>
            </a:r>
            <a:r>
              <a:rPr lang="en-US" sz="1800" dirty="0"/>
              <a:t>full </a:t>
            </a:r>
            <a:r>
              <a:rPr lang="en-US" sz="1800" dirty="0" smtClean="0"/>
              <a:t>grid to bootstrap</a:t>
            </a:r>
            <a:endParaRPr lang="en-US" sz="1800" dirty="0"/>
          </a:p>
          <a:p>
            <a:pPr lvl="1"/>
            <a:r>
              <a:rPr lang="en-US" sz="1800" dirty="0"/>
              <a:t>cpscript.py – </a:t>
            </a:r>
            <a:r>
              <a:rPr lang="en-US" sz="1800" dirty="0" smtClean="0"/>
              <a:t>Sample catalyst </a:t>
            </a:r>
            <a:r>
              <a:rPr lang="en-US" sz="1800" dirty="0"/>
              <a:t>script with simple pipeline to output slices </a:t>
            </a:r>
          </a:p>
          <a:p>
            <a:endParaRPr lang="en-US" sz="800" dirty="0"/>
          </a:p>
          <a:p>
            <a:r>
              <a:rPr lang="en-US" sz="1800" dirty="0"/>
              <a:t>Run it in parallel</a:t>
            </a:r>
          </a:p>
          <a:p>
            <a:pPr marL="171450" indent="0">
              <a:buNone/>
            </a:pPr>
            <a:r>
              <a:rPr lang="en-US" sz="1800" dirty="0">
                <a:latin typeface="Courier"/>
                <a:cs typeface="Courier"/>
              </a:rPr>
              <a:t>&lt;path to&gt;</a:t>
            </a:r>
            <a:r>
              <a:rPr lang="en-US" sz="1800" dirty="0" err="1">
                <a:latin typeface="Courier"/>
                <a:cs typeface="Courier"/>
              </a:rPr>
              <a:t>mpiexec</a:t>
            </a:r>
            <a:r>
              <a:rPr lang="en-US" sz="1800" dirty="0">
                <a:latin typeface="Courier"/>
                <a:cs typeface="Courier"/>
              </a:rPr>
              <a:t> -</a:t>
            </a:r>
            <a:r>
              <a:rPr lang="en-US" sz="1800" dirty="0" err="1">
                <a:latin typeface="Courier"/>
                <a:cs typeface="Courier"/>
              </a:rPr>
              <a:t>np</a:t>
            </a:r>
            <a:r>
              <a:rPr lang="en-US" sz="1800" dirty="0">
                <a:latin typeface="Courier"/>
                <a:cs typeface="Courier"/>
              </a:rPr>
              <a:t> 2 \</a:t>
            </a:r>
          </a:p>
          <a:p>
            <a:pPr marL="171450" indent="0">
              <a:buNone/>
            </a:pPr>
            <a:r>
              <a:rPr lang="en-US" sz="1800" dirty="0">
                <a:latin typeface="Courier"/>
                <a:cs typeface="Courier"/>
              </a:rPr>
              <a:t> &lt;path to&gt;</a:t>
            </a:r>
            <a:r>
              <a:rPr lang="en-US" sz="1800" dirty="0" err="1">
                <a:latin typeface="Courier"/>
                <a:cs typeface="Courier"/>
              </a:rPr>
              <a:t>pvbatch</a:t>
            </a:r>
            <a:r>
              <a:rPr lang="en-US" sz="1800" dirty="0">
                <a:latin typeface="Courier"/>
                <a:cs typeface="Courier"/>
              </a:rPr>
              <a:t> --symmetric \</a:t>
            </a:r>
          </a:p>
          <a:p>
            <a:pPr marL="171450" indent="0">
              <a:buNone/>
            </a:pPr>
            <a:r>
              <a:rPr lang="en-US" sz="1800" dirty="0">
                <a:latin typeface="Courier"/>
                <a:cs typeface="Courier"/>
              </a:rPr>
              <a:t> </a:t>
            </a:r>
            <a:r>
              <a:rPr lang="en-US" sz="1800" dirty="0" err="1">
                <a:latin typeface="Courier"/>
                <a:cs typeface="Courier"/>
              </a:rPr>
              <a:t>fedriver.py</a:t>
            </a:r>
            <a:r>
              <a:rPr lang="en-US" sz="1800" dirty="0">
                <a:latin typeface="Courier"/>
                <a:cs typeface="Courier"/>
              </a:rPr>
              <a:t> </a:t>
            </a:r>
            <a:r>
              <a:rPr lang="en-US" sz="1800" dirty="0" err="1" smtClean="0">
                <a:latin typeface="Courier"/>
                <a:cs typeface="Courier"/>
              </a:rPr>
              <a:t>gridwriter.py</a:t>
            </a:r>
            <a:endParaRPr lang="en-US" sz="1800" dirty="0">
              <a:latin typeface="Courier"/>
              <a:cs typeface="Courier"/>
            </a:endParaRPr>
          </a:p>
          <a:p>
            <a:pPr marL="171450" indent="0">
              <a:buNone/>
            </a:pPr>
            <a:endParaRPr lang="en-US" sz="700" dirty="0"/>
          </a:p>
          <a:p>
            <a:pPr lvl="0"/>
            <a:r>
              <a:rPr lang="en-US" sz="1800" dirty="0"/>
              <a:t>Examine output with ParaView</a:t>
            </a:r>
          </a:p>
          <a:p>
            <a:pPr marL="171450" indent="0">
              <a:buNone/>
            </a:pPr>
            <a:r>
              <a:rPr lang="en-US" sz="1800" dirty="0" err="1" smtClean="0">
                <a:latin typeface="Courier"/>
                <a:cs typeface="Courier"/>
              </a:rPr>
              <a:t>Paraview</a:t>
            </a:r>
            <a:r>
              <a:rPr lang="en-US" sz="1800" dirty="0" smtClean="0">
                <a:latin typeface="Courier"/>
                <a:cs typeface="Courier"/>
              </a:rPr>
              <a:t>-&gt;</a:t>
            </a:r>
            <a:r>
              <a:rPr lang="en-US" sz="1800" dirty="0" smtClean="0">
                <a:latin typeface="Courier"/>
                <a:cs typeface="Courier"/>
              </a:rPr>
              <a:t>File-&gt;Open-&gt;filename_..</a:t>
            </a:r>
            <a:r>
              <a:rPr lang="en-US" sz="1800" dirty="0" err="1" smtClean="0">
                <a:latin typeface="Courier"/>
                <a:cs typeface="Courier"/>
              </a:rPr>
              <a:t>pvti</a:t>
            </a:r>
            <a:endParaRPr lang="en-US" sz="1800" dirty="0">
              <a:latin typeface="Courier"/>
              <a:cs typeface="Courier"/>
            </a:endParaRPr>
          </a:p>
          <a:p>
            <a:pPr marL="171450" lvl="0" indent="0">
              <a:buNone/>
            </a:pPr>
            <a:endParaRPr lang="en-US" sz="1800" dirty="0"/>
          </a:p>
          <a:p>
            <a:pPr marL="171450" indent="0">
              <a:buNone/>
            </a:pPr>
            <a:endParaRPr lang="en-US" sz="1400" dirty="0">
              <a:latin typeface="Courier"/>
              <a:cs typeface="Courier"/>
            </a:endParaRPr>
          </a:p>
        </p:txBody>
      </p:sp>
      <p:sp>
        <p:nvSpPr>
          <p:cNvPr id="5" name="TextBox 4"/>
          <p:cNvSpPr txBox="1"/>
          <p:nvPr/>
        </p:nvSpPr>
        <p:spPr>
          <a:xfrm>
            <a:off x="4953000" y="4191000"/>
            <a:ext cx="4185111" cy="1815882"/>
          </a:xfrm>
          <a:prstGeom prst="rect">
            <a:avLst/>
          </a:prstGeom>
          <a:solidFill>
            <a:schemeClr val="bg1"/>
          </a:solidFill>
        </p:spPr>
        <p:txBody>
          <a:bodyPr wrap="square" rtlCol="0">
            <a:spAutoFit/>
          </a:bodyPr>
          <a:lstStyle/>
          <a:p>
            <a:r>
              <a:rPr lang="en-US" sz="1600" b="1" dirty="0" smtClean="0">
                <a:solidFill>
                  <a:srgbClr val="804000"/>
                </a:solidFill>
                <a:latin typeface="+mn-lt"/>
              </a:rPr>
              <a:t>Mac:</a:t>
            </a:r>
          </a:p>
          <a:p>
            <a:r>
              <a:rPr lang="en-US" sz="1600" dirty="0" smtClean="0">
                <a:solidFill>
                  <a:srgbClr val="804000"/>
                </a:solidFill>
                <a:latin typeface="+mn-lt"/>
              </a:rPr>
              <a:t>export </a:t>
            </a:r>
            <a:r>
              <a:rPr lang="en-US" sz="1600" dirty="0">
                <a:solidFill>
                  <a:srgbClr val="804000"/>
                </a:solidFill>
                <a:latin typeface="+mn-lt"/>
              </a:rPr>
              <a:t>PYTHONPATH=~/Desktop/ParaView-5.2.0-RC4.app/Contents/Python/</a:t>
            </a:r>
            <a:r>
              <a:rPr lang="en-US" sz="1600" dirty="0" err="1">
                <a:solidFill>
                  <a:srgbClr val="804000"/>
                </a:solidFill>
                <a:latin typeface="+mn-lt"/>
              </a:rPr>
              <a:t>paraview</a:t>
            </a:r>
            <a:r>
              <a:rPr lang="en-US" sz="1600" dirty="0">
                <a:solidFill>
                  <a:srgbClr val="804000"/>
                </a:solidFill>
                <a:latin typeface="+mn-lt"/>
              </a:rPr>
              <a:t>/</a:t>
            </a:r>
            <a:r>
              <a:rPr lang="en-US" sz="1600" dirty="0" err="1" smtClean="0">
                <a:solidFill>
                  <a:srgbClr val="804000"/>
                </a:solidFill>
                <a:latin typeface="+mn-lt"/>
              </a:rPr>
              <a:t>vtk</a:t>
            </a:r>
            <a:endParaRPr lang="en-US" sz="1600" dirty="0" smtClean="0">
              <a:solidFill>
                <a:srgbClr val="804000"/>
              </a:solidFill>
              <a:latin typeface="+mn-lt"/>
            </a:endParaRPr>
          </a:p>
          <a:p>
            <a:r>
              <a:rPr lang="en-US" sz="1600" b="1" dirty="0" smtClean="0">
                <a:solidFill>
                  <a:srgbClr val="804000"/>
                </a:solidFill>
                <a:latin typeface="+mn-lt"/>
              </a:rPr>
              <a:t>Windows</a:t>
            </a:r>
            <a:r>
              <a:rPr lang="en-US" sz="1600" dirty="0" smtClean="0">
                <a:solidFill>
                  <a:srgbClr val="804000"/>
                </a:solidFill>
                <a:latin typeface="+mn-lt"/>
              </a:rPr>
              <a:t>: </a:t>
            </a:r>
            <a:r>
              <a:rPr lang="en-US" sz="1600" dirty="0">
                <a:solidFill>
                  <a:srgbClr val="804000"/>
                </a:solidFill>
                <a:latin typeface="+mn-lt"/>
              </a:rPr>
              <a:t>- </a:t>
            </a:r>
            <a:r>
              <a:rPr lang="en-US" sz="1600" dirty="0" smtClean="0">
                <a:solidFill>
                  <a:srgbClr val="804000"/>
                </a:solidFill>
                <a:latin typeface="+mn-lt"/>
              </a:rPr>
              <a:t>max </a:t>
            </a:r>
            <a:r>
              <a:rPr lang="en-US" sz="1600" dirty="0">
                <a:solidFill>
                  <a:srgbClr val="804000"/>
                </a:solidFill>
                <a:latin typeface="+mn-lt"/>
              </a:rPr>
              <a:t>1 </a:t>
            </a:r>
            <a:r>
              <a:rPr lang="en-US" sz="1600" dirty="0" smtClean="0">
                <a:solidFill>
                  <a:srgbClr val="804000"/>
                </a:solidFill>
                <a:latin typeface="+mn-lt"/>
              </a:rPr>
              <a:t>process in this example, we don’t </a:t>
            </a:r>
            <a:r>
              <a:rPr lang="en-US" sz="1600" dirty="0">
                <a:solidFill>
                  <a:srgbClr val="804000"/>
                </a:solidFill>
                <a:latin typeface="+mn-lt"/>
              </a:rPr>
              <a:t>distribute </a:t>
            </a:r>
            <a:r>
              <a:rPr lang="en-US" sz="1600" dirty="0" smtClean="0">
                <a:solidFill>
                  <a:srgbClr val="804000"/>
                </a:solidFill>
                <a:latin typeface="+mn-lt"/>
              </a:rPr>
              <a:t>mpi4py on Windows</a:t>
            </a:r>
          </a:p>
          <a:p>
            <a:r>
              <a:rPr lang="en-US" sz="1600" b="1" dirty="0" smtClean="0">
                <a:solidFill>
                  <a:srgbClr val="804000"/>
                </a:solidFill>
                <a:latin typeface="+mn-lt"/>
              </a:rPr>
              <a:t>Linux</a:t>
            </a:r>
            <a:r>
              <a:rPr lang="en-US" sz="1600" dirty="0" smtClean="0">
                <a:solidFill>
                  <a:srgbClr val="804000"/>
                </a:solidFill>
                <a:latin typeface="+mn-lt"/>
              </a:rPr>
              <a:t>: MPI broken in rc4, omit </a:t>
            </a:r>
            <a:r>
              <a:rPr lang="en-US" sz="1600" dirty="0" err="1" smtClean="0">
                <a:solidFill>
                  <a:srgbClr val="804000"/>
                </a:solidFill>
                <a:latin typeface="+mn-lt"/>
              </a:rPr>
              <a:t>mpiexec</a:t>
            </a:r>
            <a:r>
              <a:rPr lang="en-US" sz="1600" dirty="0" smtClean="0">
                <a:solidFill>
                  <a:srgbClr val="804000"/>
                </a:solidFill>
                <a:latin typeface="+mn-lt"/>
              </a:rPr>
              <a:t> -</a:t>
            </a:r>
            <a:r>
              <a:rPr lang="en-US" sz="1600" dirty="0" err="1" smtClean="0">
                <a:solidFill>
                  <a:srgbClr val="804000"/>
                </a:solidFill>
                <a:latin typeface="+mn-lt"/>
              </a:rPr>
              <a:t>np</a:t>
            </a:r>
            <a:endParaRPr lang="en-US" sz="1600" dirty="0" smtClean="0">
              <a:solidFill>
                <a:srgbClr val="804000"/>
              </a:solidFill>
              <a:latin typeface="+mn-lt"/>
            </a:endParaRPr>
          </a:p>
        </p:txBody>
      </p:sp>
    </p:spTree>
    <p:extLst>
      <p:ext uri="{BB962C8B-B14F-4D97-AF65-F5344CB8AC3E}">
        <p14:creationId xmlns:p14="http://schemas.microsoft.com/office/powerpoint/2010/main" val="38402036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smtClean="0">
                <a:ea typeface="ＭＳ Ｐゴシック" pitchFamily="-107" charset="-128"/>
              </a:rPr>
              <a:t>Drag left, middle, right buttons for rotate, pan, zoom.</a:t>
            </a:r>
          </a:p>
          <a:p>
            <a:pPr lvl="1"/>
            <a:r>
              <a:rPr lang="en-US" dirty="0" smtClean="0">
                <a:ea typeface="ＭＳ Ｐゴシック" pitchFamily="-107" charset="-128"/>
              </a:rPr>
              <a:t>Also use Shift, Ctrl, Alt modifiers.</a:t>
            </a:r>
          </a:p>
          <a:p>
            <a:pPr lvl="1"/>
            <a:r>
              <a:rPr lang="en-US" dirty="0" smtClean="0">
                <a:ea typeface="ＭＳ Ｐゴシック" pitchFamily="-107" charset="-128"/>
              </a:rPr>
              <a:t>Also try holding down x, y, or z.</a:t>
            </a:r>
          </a:p>
        </p:txBody>
      </p:sp>
      <p:pic>
        <p:nvPicPr>
          <p:cNvPr id="5" name="Picture 4" descr="ToolbarCenterAx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428" y="5105400"/>
            <a:ext cx="3783145" cy="7863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0"/>
            <a:ext cx="9144000" cy="789272"/>
          </a:xfrm>
          <a:prstGeom prst="rect">
            <a:avLst/>
          </a:prstGeom>
        </p:spPr>
      </p:pic>
    </p:spTree>
    <p:extLst>
      <p:ext uri="{BB962C8B-B14F-4D97-AF65-F5344CB8AC3E}">
        <p14:creationId xmlns:p14="http://schemas.microsoft.com/office/powerpoint/2010/main" val="14828179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ParaView GUI Plugin</a:t>
            </a:r>
          </a:p>
        </p:txBody>
      </p:sp>
      <p:sp>
        <p:nvSpPr>
          <p:cNvPr id="3" name="Content Placeholder 2"/>
          <p:cNvSpPr>
            <a:spLocks noGrp="1"/>
          </p:cNvSpPr>
          <p:nvPr>
            <p:ph idx="1"/>
          </p:nvPr>
        </p:nvSpPr>
        <p:spPr/>
        <p:txBody>
          <a:bodyPr/>
          <a:lstStyle/>
          <a:p>
            <a:r>
              <a:rPr lang="en-US" sz="2400" dirty="0"/>
              <a:t>Creates Catalyst scripts (e.g. gridwriter.py) to insert into simulation runs</a:t>
            </a:r>
          </a:p>
          <a:p>
            <a:r>
              <a:rPr lang="en-US" sz="2400" dirty="0"/>
              <a:t>Mostly just use ParaView as normal</a:t>
            </a:r>
          </a:p>
          <a:p>
            <a:pPr lvl="1"/>
            <a:r>
              <a:rPr lang="en-US" sz="2400" dirty="0"/>
              <a:t>Setup desired pipelines</a:t>
            </a:r>
          </a:p>
          <a:p>
            <a:pPr lvl="1"/>
            <a:r>
              <a:rPr lang="en-US" sz="2400" dirty="0"/>
              <a:t>Ideally, start with a representative data set from the simulation</a:t>
            </a:r>
          </a:p>
          <a:p>
            <a:r>
              <a:rPr lang="en-US" sz="2400" dirty="0"/>
              <a:t>Plugin lets you add extra pipeline information to tell what to take in and output during simulation run</a:t>
            </a:r>
          </a:p>
          <a:p>
            <a:pPr lvl="1"/>
            <a:r>
              <a:rPr lang="en-US" sz="2400" dirty="0"/>
              <a:t>What will simulation produce?</a:t>
            </a:r>
          </a:p>
          <a:p>
            <a:pPr lvl="1"/>
            <a:r>
              <a:rPr lang="en-US" sz="2400" dirty="0"/>
              <a:t>Add data extract writers</a:t>
            </a:r>
          </a:p>
          <a:p>
            <a:pPr lvl="1"/>
            <a:r>
              <a:rPr lang="en-US" sz="2400" dirty="0"/>
              <a:t>Create screenshots to output</a:t>
            </a:r>
          </a:p>
          <a:p>
            <a:pPr marL="457200" lvl="1" indent="0">
              <a:buNone/>
            </a:pPr>
            <a:endParaRPr lang="en-US" sz="2400" dirty="0"/>
          </a:p>
        </p:txBody>
      </p:sp>
    </p:spTree>
    <p:extLst>
      <p:ext uri="{BB962C8B-B14F-4D97-AF65-F5344CB8AC3E}">
        <p14:creationId xmlns:p14="http://schemas.microsoft.com/office/powerpoint/2010/main" val="1548219013"/>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i="1" dirty="0"/>
              <a:t>In Situ</a:t>
            </a:r>
            <a:r>
              <a:rPr lang="en-US" dirty="0"/>
              <a:t> Exercise – Load Plugin</a:t>
            </a:r>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211062992"/>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New Menus</a:t>
            </a:r>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0905503"/>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a:t>
            </a:r>
          </a:p>
        </p:txBody>
      </p:sp>
      <p:sp>
        <p:nvSpPr>
          <p:cNvPr id="7" name="Content Placeholder 6"/>
          <p:cNvSpPr>
            <a:spLocks noGrp="1"/>
          </p:cNvSpPr>
          <p:nvPr>
            <p:ph idx="1"/>
          </p:nvPr>
        </p:nvSpPr>
        <p:spPr/>
        <p:txBody>
          <a:bodyPr/>
          <a:lstStyle/>
          <a:p>
            <a:r>
              <a:rPr lang="en-US" sz="2400" dirty="0"/>
              <a:t>Bootstrap with some similar data</a:t>
            </a:r>
          </a:p>
          <a:p>
            <a:pPr marL="171450" indent="0">
              <a:buNone/>
            </a:pPr>
            <a:r>
              <a:rPr lang="en-US" sz="2000" dirty="0"/>
              <a:t>   </a:t>
            </a:r>
            <a:r>
              <a:rPr lang="en-US" sz="2200" dirty="0" err="1" smtClean="0"/>
              <a:t>gridwriter.py</a:t>
            </a:r>
            <a:r>
              <a:rPr lang="en-US" sz="2200" dirty="0" smtClean="0"/>
              <a:t> </a:t>
            </a:r>
            <a:r>
              <a:rPr lang="en-US" sz="2200" dirty="0" smtClean="0"/>
              <a:t>made filename*</a:t>
            </a:r>
            <a:r>
              <a:rPr lang="en-US" sz="2200" dirty="0"/>
              <a:t>.</a:t>
            </a:r>
            <a:r>
              <a:rPr lang="en-US" sz="2200" dirty="0" err="1"/>
              <a:t>pvti</a:t>
            </a:r>
            <a:r>
              <a:rPr lang="en-US" sz="2200" dirty="0"/>
              <a:t> files</a:t>
            </a:r>
          </a:p>
          <a:p>
            <a:pPr marL="171450" indent="0">
              <a:buNone/>
            </a:pPr>
            <a:r>
              <a:rPr lang="en-US" sz="2200" dirty="0"/>
              <a:t>   open one</a:t>
            </a:r>
          </a:p>
          <a:p>
            <a:pPr marL="171450" indent="0">
              <a:buNone/>
            </a:pPr>
            <a:endParaRPr lang="en-US" sz="1050" dirty="0"/>
          </a:p>
          <a:p>
            <a:r>
              <a:rPr lang="en-US" sz="2400" dirty="0"/>
              <a:t>Customize the visualization pipeline for simulation</a:t>
            </a:r>
          </a:p>
          <a:p>
            <a:pPr marL="457200" lvl="1" indent="0">
              <a:buNone/>
            </a:pPr>
            <a:r>
              <a:rPr lang="en-US" sz="2200" dirty="0"/>
              <a:t>Produce different results</a:t>
            </a:r>
          </a:p>
          <a:p>
            <a:pPr marL="457200" lvl="1" indent="0">
              <a:buNone/>
            </a:pPr>
            <a:r>
              <a:rPr lang="en-US" sz="2200" dirty="0"/>
              <a:t>Almost anything ParaView can make is fair game</a:t>
            </a:r>
          </a:p>
          <a:p>
            <a:pPr lvl="1"/>
            <a:r>
              <a:rPr lang="en-US" sz="2200" dirty="0"/>
              <a:t>Insert an </a:t>
            </a:r>
            <a:r>
              <a:rPr lang="en-US" sz="2200" dirty="0" smtClean="0"/>
              <a:t>Slice</a:t>
            </a:r>
            <a:r>
              <a:rPr lang="en-US" sz="2200" dirty="0" smtClean="0"/>
              <a:t> </a:t>
            </a:r>
            <a:r>
              <a:rPr lang="en-US" sz="2200" dirty="0"/>
              <a:t>f</a:t>
            </a:r>
            <a:r>
              <a:rPr lang="en-US" sz="2200" dirty="0" smtClean="0"/>
              <a:t>ilter</a:t>
            </a:r>
            <a:endParaRPr lang="en-US" sz="2200" dirty="0"/>
          </a:p>
          <a:p>
            <a:pPr lvl="1"/>
            <a:r>
              <a:rPr lang="en-US" sz="2200" dirty="0"/>
              <a:t>Insert a writer to have the simulation save its output</a:t>
            </a:r>
          </a:p>
          <a:p>
            <a:pPr lvl="1"/>
            <a:r>
              <a:rPr lang="en-US" sz="2200" dirty="0"/>
              <a:t>Export View</a:t>
            </a:r>
          </a:p>
          <a:p>
            <a:pPr lvl="1"/>
            <a:r>
              <a:rPr lang="en-US" sz="2200" dirty="0"/>
              <a:t>Save Script</a:t>
            </a:r>
          </a:p>
          <a:p>
            <a:pPr lvl="1"/>
            <a:endParaRPr lang="en-US" sz="1100" dirty="0"/>
          </a:p>
        </p:txBody>
      </p:sp>
    </p:spTree>
    <p:extLst>
      <p:ext uri="{BB962C8B-B14F-4D97-AF65-F5344CB8AC3E}">
        <p14:creationId xmlns:p14="http://schemas.microsoft.com/office/powerpoint/2010/main" val="4263021907"/>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 – Adding in Writers</a:t>
            </a:r>
          </a:p>
        </p:txBody>
      </p:sp>
      <p:sp>
        <p:nvSpPr>
          <p:cNvPr id="7" name="Content Placeholder 6"/>
          <p:cNvSpPr>
            <a:spLocks noGrp="1"/>
          </p:cNvSpPr>
          <p:nvPr>
            <p:ph sz="half" idx="1"/>
          </p:nvPr>
        </p:nvSpPr>
        <p:spPr/>
        <p:txBody>
          <a:bodyPr/>
          <a:lstStyle/>
          <a:p>
            <a:r>
              <a:rPr lang="en-US" sz="2400" dirty="0"/>
              <a:t>Only valid writers available in Writers menu</a:t>
            </a:r>
          </a:p>
          <a:p>
            <a:r>
              <a:rPr lang="en-US" sz="2400" dirty="0"/>
              <a:t>Parameters:</a:t>
            </a:r>
          </a:p>
          <a:p>
            <a:pPr lvl="1"/>
            <a:r>
              <a:rPr lang="en-US" sz="2000" dirty="0"/>
              <a:t>File Name – %t gets replaced with time step</a:t>
            </a:r>
          </a:p>
          <a:p>
            <a:pPr lvl="1"/>
            <a:r>
              <a:rPr lang="en-US" sz="2000" dirty="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791931"/>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a:t>In Situ </a:t>
            </a:r>
            <a:r>
              <a:rPr lang="en-US" dirty="0"/>
              <a:t>Exercise – </a:t>
            </a:r>
            <a:br>
              <a:rPr lang="en-US" dirty="0"/>
            </a:br>
            <a:r>
              <a:rPr lang="en-US" dirty="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211317900"/>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 – Select Inputs</a:t>
            </a:r>
          </a:p>
        </p:txBody>
      </p:sp>
      <p:sp>
        <p:nvSpPr>
          <p:cNvPr id="4" name="Content Placeholder 3"/>
          <p:cNvSpPr>
            <a:spLocks noGrp="1"/>
          </p:cNvSpPr>
          <p:nvPr>
            <p:ph idx="1"/>
          </p:nvPr>
        </p:nvSpPr>
        <p:spPr/>
        <p:txBody>
          <a:bodyPr/>
          <a:lstStyle/>
          <a:p>
            <a:r>
              <a:rPr lang="en-US" dirty="0"/>
              <a:t>Usually only a single input but can have multiple inputs</a:t>
            </a:r>
          </a:p>
          <a:p>
            <a:r>
              <a:rPr lang="en-US" dirty="0"/>
              <a:t>Each pipeline source is a potential input</a:t>
            </a:r>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grpSp>
    </p:spTree>
    <p:extLst>
      <p:ext uri="{BB962C8B-B14F-4D97-AF65-F5344CB8AC3E}">
        <p14:creationId xmlns:p14="http://schemas.microsoft.com/office/powerpoint/2010/main" val="376467752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Situ </a:t>
            </a:r>
            <a:r>
              <a:rPr lang="en-US" dirty="0"/>
              <a:t>Exercise – Specify Renderings</a:t>
            </a:r>
          </a:p>
        </p:txBody>
      </p:sp>
      <p:sp>
        <p:nvSpPr>
          <p:cNvPr id="5" name="Content Placeholder 4"/>
          <p:cNvSpPr>
            <a:spLocks noGrp="1"/>
          </p:cNvSpPr>
          <p:nvPr>
            <p:ph sz="half" idx="2"/>
          </p:nvPr>
        </p:nvSpPr>
        <p:spPr>
          <a:xfrm>
            <a:off x="381000" y="1391265"/>
            <a:ext cx="3379838" cy="4734898"/>
          </a:xfrm>
        </p:spPr>
        <p:txBody>
          <a:bodyPr/>
          <a:lstStyle/>
          <a:p>
            <a:r>
              <a:rPr lang="en-US" dirty="0"/>
              <a:t>Parameters/Options:</a:t>
            </a:r>
          </a:p>
          <a:p>
            <a:pPr lvl="1"/>
            <a:r>
              <a:rPr lang="en-US" dirty="0"/>
              <a:t>Live visualization</a:t>
            </a:r>
          </a:p>
          <a:p>
            <a:pPr lvl="1"/>
            <a:r>
              <a:rPr lang="en-US" dirty="0"/>
              <a:t>Rescale to Data Range (all images)</a:t>
            </a:r>
          </a:p>
          <a:p>
            <a:pPr lvl="1"/>
            <a:r>
              <a:rPr lang="en-US" dirty="0"/>
              <a:t>Individual images</a:t>
            </a:r>
          </a:p>
          <a:p>
            <a:pPr lvl="2"/>
            <a:r>
              <a:rPr lang="en-US" dirty="0"/>
              <a:t>Image Type</a:t>
            </a:r>
          </a:p>
          <a:p>
            <a:pPr lvl="2"/>
            <a:r>
              <a:rPr lang="en-US" dirty="0"/>
              <a:t>File Name</a:t>
            </a:r>
          </a:p>
          <a:p>
            <a:pPr lvl="2"/>
            <a:r>
              <a:rPr lang="en-US" dirty="0"/>
              <a:t>Write Frequency</a:t>
            </a:r>
          </a:p>
          <a:p>
            <a:pPr lvl="2"/>
            <a:r>
              <a:rPr lang="en-US" dirty="0"/>
              <a:t>Magnification</a:t>
            </a:r>
          </a:p>
          <a:p>
            <a:pPr lvl="2"/>
            <a:r>
              <a:rPr lang="en-US" dirty="0"/>
              <a:t>Fit to Screen</a:t>
            </a:r>
          </a:p>
          <a:p>
            <a:r>
              <a:rPr lang="en-US" dirty="0"/>
              <a:t>%t gets replaced with time step</a:t>
            </a:r>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18900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Save the Script</a:t>
            </a:r>
            <a:endParaRPr lang="en-US" i="1" dirty="0"/>
          </a:p>
        </p:txBody>
      </p:sp>
      <p:sp>
        <p:nvSpPr>
          <p:cNvPr id="3" name="Content Placeholder 2"/>
          <p:cNvSpPr>
            <a:spLocks noGrp="1"/>
          </p:cNvSpPr>
          <p:nvPr>
            <p:ph idx="1"/>
          </p:nvPr>
        </p:nvSpPr>
        <p:spPr>
          <a:xfrm>
            <a:off x="457199" y="2057401"/>
            <a:ext cx="7132803" cy="3394472"/>
          </a:xfrm>
        </p:spPr>
        <p:txBody>
          <a:bodyPr/>
          <a:lstStyle/>
          <a:p>
            <a:r>
              <a:rPr lang="en-US" dirty="0"/>
              <a:t>Click on </a:t>
            </a:r>
            <a:r>
              <a:rPr lang="en-US" b="1" dirty="0"/>
              <a:t>Finish </a:t>
            </a:r>
            <a:r>
              <a:rPr lang="en-US" dirty="0"/>
              <a:t> and save script</a:t>
            </a:r>
            <a:endParaRPr lang="en-US" b="1" dirty="0"/>
          </a:p>
        </p:txBody>
      </p:sp>
      <p:pic>
        <p:nvPicPr>
          <p:cNvPr id="13314" name="Picture 2" descr="C:\Users\acbauer\Documents\SCConferences\SC15\savescri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05" y="2971800"/>
            <a:ext cx="5333589" cy="335756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bwMode="auto">
          <a:xfrm flipH="1" flipV="1">
            <a:off x="4577861" y="5888783"/>
            <a:ext cx="1265607" cy="122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25441624"/>
      </p:ext>
    </p:extLst>
  </p:cSld>
  <p:clrMapOvr>
    <a:masterClrMapping/>
  </p:clrMapOvr>
  <p:transition xmlns:p14="http://schemas.microsoft.com/office/powerpoint/2010/main">
    <p:fade/>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In Situ Exercise</a:t>
            </a:r>
          </a:p>
        </p:txBody>
      </p:sp>
      <p:sp>
        <p:nvSpPr>
          <p:cNvPr id="7" name="Content Placeholder 6"/>
          <p:cNvSpPr>
            <a:spLocks noGrp="1"/>
          </p:cNvSpPr>
          <p:nvPr>
            <p:ph idx="1"/>
          </p:nvPr>
        </p:nvSpPr>
        <p:spPr/>
        <p:txBody>
          <a:bodyPr/>
          <a:lstStyle/>
          <a:p>
            <a:r>
              <a:rPr lang="en-US" sz="2400" dirty="0"/>
              <a:t>Run the simulation again</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-np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dataextracts.py</a:t>
            </a:r>
          </a:p>
          <a:p>
            <a:pPr lvl="1"/>
            <a:endParaRPr lang="en-US" sz="2200" dirty="0"/>
          </a:p>
          <a:p>
            <a:r>
              <a:rPr lang="en-US" sz="2400" dirty="0"/>
              <a:t>It will produce requested data subsets and rendered images</a:t>
            </a:r>
            <a:endParaRPr lang="en-US" sz="2200" dirty="0"/>
          </a:p>
        </p:txBody>
      </p:sp>
    </p:spTree>
    <p:extLst>
      <p:ext uri="{BB962C8B-B14F-4D97-AF65-F5344CB8AC3E}">
        <p14:creationId xmlns:p14="http://schemas.microsoft.com/office/powerpoint/2010/main" val="3679517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ParaView Catalyst Possibilities</a:t>
            </a:r>
          </a:p>
        </p:txBody>
      </p:sp>
      <p:sp>
        <p:nvSpPr>
          <p:cNvPr id="8" name="Content Placeholder 7"/>
          <p:cNvSpPr>
            <a:spLocks noGrp="1"/>
          </p:cNvSpPr>
          <p:nvPr>
            <p:ph idx="1"/>
          </p:nvPr>
        </p:nvSpPr>
        <p:spPr/>
        <p:txBody>
          <a:bodyPr/>
          <a:lstStyle/>
          <a:p>
            <a:r>
              <a:rPr lang="en-US" sz="2800" dirty="0"/>
              <a:t>Just scratched the surface</a:t>
            </a:r>
          </a:p>
          <a:p>
            <a:pPr lvl="1"/>
            <a:r>
              <a:rPr lang="en-US" sz="2600" dirty="0"/>
              <a:t>Don’t need ParaView GUI</a:t>
            </a:r>
          </a:p>
          <a:p>
            <a:pPr lvl="1"/>
            <a:r>
              <a:rPr lang="en-US" sz="2600" dirty="0"/>
              <a:t>Don’t need Python</a:t>
            </a:r>
          </a:p>
          <a:p>
            <a:pPr lvl="1"/>
            <a:r>
              <a:rPr lang="en-US" sz="2600" dirty="0"/>
              <a:t>Don’t need full ParaView library</a:t>
            </a:r>
          </a:p>
          <a:p>
            <a:pPr lvl="1"/>
            <a:endParaRPr lang="en-US" sz="2600" dirty="0"/>
          </a:p>
          <a:p>
            <a:pPr lvl="1"/>
            <a:r>
              <a:rPr lang="en-US" sz="2600" dirty="0"/>
              <a:t>Can connect to running simulations</a:t>
            </a:r>
          </a:p>
          <a:p>
            <a:pPr lvl="1"/>
            <a:r>
              <a:rPr lang="en-US" sz="2600" dirty="0"/>
              <a:t>Output Cinema databases for image based deferred rendering interactive and </a:t>
            </a:r>
            <a:r>
              <a:rPr lang="en-US" sz="2600" dirty="0" err="1"/>
              <a:t>queryable</a:t>
            </a:r>
            <a:r>
              <a:rPr lang="en-US" sz="2600" dirty="0"/>
              <a:t> visualization.</a:t>
            </a:r>
          </a:p>
          <a:p>
            <a:pPr lvl="1"/>
            <a:endParaRPr lang="en-US" sz="2800" dirty="0"/>
          </a:p>
          <a:p>
            <a:pPr lvl="1"/>
            <a:endParaRPr lang="en-US" sz="2800" dirty="0"/>
          </a:p>
        </p:txBody>
      </p:sp>
    </p:spTree>
    <p:extLst>
      <p:ext uri="{BB962C8B-B14F-4D97-AF65-F5344CB8AC3E}">
        <p14:creationId xmlns:p14="http://schemas.microsoft.com/office/powerpoint/2010/main" val="4164055709"/>
      </p:ext>
    </p:extLst>
  </p:cSld>
  <p:clrMapOvr>
    <a:masterClrMapping/>
  </p:clrMapOvr>
  <p:transition xmlns:p14="http://schemas.microsoft.com/office/powerpoint/2010/main">
    <p:fade/>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a:t>Want to Learn More?</a:t>
            </a:r>
            <a:endParaRPr lang="en-US" dirty="0"/>
          </a:p>
        </p:txBody>
      </p:sp>
      <p:sp>
        <p:nvSpPr>
          <p:cNvPr id="3" name="Content Placeholder 2"/>
          <p:cNvSpPr>
            <a:spLocks noGrp="1"/>
          </p:cNvSpPr>
          <p:nvPr>
            <p:ph idx="1"/>
          </p:nvPr>
        </p:nvSpPr>
        <p:spPr/>
        <p:txBody>
          <a:bodyPr/>
          <a:lstStyle/>
          <a:p>
            <a:r>
              <a:rPr lang="en-US" sz="2400" dirty="0"/>
              <a:t>Catalyst User’s Guide:</a:t>
            </a:r>
          </a:p>
          <a:p>
            <a:pPr lvl="1"/>
            <a:r>
              <a:rPr lang="en-US" altLang="en-US" sz="2400" dirty="0">
                <a:solidFill>
                  <a:schemeClr val="tx1"/>
                </a:solidFill>
                <a:latin typeface="Arial" panose="020B0604020202020204" pitchFamily="34" charset="0"/>
                <a:hlinkClick r:id="rId3"/>
              </a:rPr>
              <a:t>http://www.paraview.org/files/catalyst/docs/ParaViewCatalystUsersGuide_v2.pdf</a:t>
            </a:r>
            <a:r>
              <a:rPr lang="en-US" altLang="en-US" sz="2400" dirty="0">
                <a:solidFill>
                  <a:schemeClr val="tx1"/>
                </a:solidFill>
                <a:latin typeface="Arial" panose="020B0604020202020204" pitchFamily="34" charset="0"/>
              </a:rPr>
              <a:t> </a:t>
            </a:r>
            <a:endParaRPr lang="en-US" sz="2400" dirty="0">
              <a:hlinkClick r:id="rId4"/>
            </a:endParaRPr>
          </a:p>
          <a:p>
            <a:r>
              <a:rPr lang="en-US" sz="2400" dirty="0"/>
              <a:t>Website:</a:t>
            </a:r>
          </a:p>
          <a:p>
            <a:pPr lvl="1"/>
            <a:r>
              <a:rPr lang="en-US" sz="2400" dirty="0">
                <a:hlinkClick r:id="rId5"/>
              </a:rPr>
              <a:t>http://catalyst.paraview.org</a:t>
            </a:r>
            <a:endParaRPr lang="en-US" sz="2400" dirty="0"/>
          </a:p>
          <a:p>
            <a:r>
              <a:rPr lang="en-US" sz="2400" dirty="0"/>
              <a:t>Examples: </a:t>
            </a:r>
          </a:p>
          <a:p>
            <a:pPr lvl="1"/>
            <a:r>
              <a:rPr lang="en-US" altLang="en-US" sz="2400" dirty="0">
                <a:solidFill>
                  <a:schemeClr val="tx1"/>
                </a:solidFill>
                <a:latin typeface="Arial" panose="020B0604020202020204" pitchFamily="34" charset="0"/>
              </a:rPr>
              <a:t>In source code under the Examples/Catalyst subdirectory.</a:t>
            </a:r>
          </a:p>
          <a:p>
            <a:pPr lvl="1"/>
            <a:r>
              <a:rPr lang="en-US" altLang="en-US" sz="2400" dirty="0">
                <a:solidFill>
                  <a:schemeClr val="tx1"/>
                </a:solidFill>
                <a:latin typeface="Arial" panose="020B0604020202020204" pitchFamily="34" charset="0"/>
                <a:hlinkClick r:id="rId6"/>
              </a:rPr>
              <a:t>https://gitlab.kitware.com/paraview/paraview/tree/master/Examples/Catalyst</a:t>
            </a:r>
            <a:r>
              <a:rPr lang="en-US" altLang="en-US" sz="2400" dirty="0">
                <a:solidFill>
                  <a:schemeClr val="tx1"/>
                </a:solidFill>
                <a:latin typeface="Arial" panose="020B0604020202020204" pitchFamily="34" charset="0"/>
              </a:rPr>
              <a:t/>
            </a:r>
            <a:br>
              <a:rPr lang="en-US" altLang="en-US" sz="2400" dirty="0">
                <a:solidFill>
                  <a:schemeClr val="tx1"/>
                </a:solidFill>
                <a:latin typeface="Arial" panose="020B0604020202020204" pitchFamily="34" charset="0"/>
              </a:rPr>
            </a:b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064806462"/>
      </p:ext>
    </p:extLst>
  </p:cSld>
  <p:clrMapOvr>
    <a:masterClrMapping/>
  </p:clrMapOvr>
  <p:transition xmlns:p14="http://schemas.microsoft.com/office/powerpoint/2010/main">
    <p:fade/>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a:lstStyle>
            <a:lvl1pPr>
              <a:defRPr sz="4500"/>
            </a:lvl1pPr>
          </a:lstStyle>
          <a:p>
            <a:r>
              <a:t>ParaView and the Web</a:t>
            </a:r>
          </a:p>
        </p:txBody>
      </p:sp>
      <p:sp>
        <p:nvSpPr>
          <p:cNvPr id="120" name="Shape 120"/>
          <p:cNvSpPr>
            <a:spLocks noGrp="1"/>
          </p:cNvSpPr>
          <p:nvPr>
            <p:ph type="body" sz="half" idx="1"/>
          </p:nvPr>
        </p:nvSpPr>
        <p:spPr>
          <a:xfrm>
            <a:off x="685800" y="1524000"/>
            <a:ext cx="5105400" cy="3041204"/>
          </a:xfrm>
          <a:prstGeom prst="rect">
            <a:avLst/>
          </a:prstGeom>
        </p:spPr>
        <p:txBody>
          <a:bodyPr/>
          <a:lstStyle/>
          <a:p>
            <a:pPr marL="329184" indent="-164592" defTabSz="877823">
              <a:defRPr sz="3072"/>
            </a:pPr>
            <a:r>
              <a:rPr sz="2400" dirty="0"/>
              <a:t>What is </a:t>
            </a:r>
            <a:r>
              <a:rPr sz="2400" dirty="0" smtClean="0"/>
              <a:t>ParaViewWeb</a:t>
            </a:r>
            <a:r>
              <a:rPr lang="en-US" sz="2400" dirty="0" smtClean="0"/>
              <a:t>?</a:t>
            </a:r>
          </a:p>
          <a:p>
            <a:pPr marL="329184" indent="-164592" defTabSz="877823">
              <a:defRPr sz="3072"/>
            </a:pPr>
            <a:r>
              <a:rPr lang="en-US" sz="2400" dirty="0" smtClean="0"/>
              <a:t>Think:</a:t>
            </a:r>
            <a:endParaRPr sz="2400" dirty="0"/>
          </a:p>
          <a:p>
            <a:pPr marL="672084" lvl="1" indent="-164592" defTabSz="877823">
              <a:defRPr sz="3072"/>
            </a:pPr>
            <a:r>
              <a:rPr lang="en-US" sz="2200" dirty="0" err="1"/>
              <a:t>p</a:t>
            </a:r>
            <a:r>
              <a:rPr lang="en-US" sz="2200" dirty="0" err="1" smtClean="0"/>
              <a:t>vserver</a:t>
            </a:r>
            <a:r>
              <a:rPr lang="en-US" sz="2200" dirty="0" smtClean="0"/>
              <a:t> behind a webserver</a:t>
            </a:r>
          </a:p>
          <a:p>
            <a:pPr marL="672084" lvl="1" indent="-164592" defTabSz="877823">
              <a:defRPr sz="3072"/>
            </a:pPr>
            <a:r>
              <a:rPr lang="en-US" sz="2200" dirty="0" smtClean="0"/>
              <a:t>apps:</a:t>
            </a:r>
          </a:p>
          <a:p>
            <a:pPr marL="1003554" lvl="2" indent="-164592" defTabSz="877823">
              <a:defRPr sz="3072"/>
            </a:pPr>
            <a:r>
              <a:rPr sz="2200" dirty="0" smtClean="0"/>
              <a:t>Overview</a:t>
            </a:r>
            <a:endParaRPr sz="2200" dirty="0"/>
          </a:p>
          <a:p>
            <a:pPr marL="1003554" lvl="2" indent="-164592" defTabSz="877823">
              <a:defRPr sz="3072"/>
            </a:pPr>
            <a:r>
              <a:rPr sz="2200" dirty="0"/>
              <a:t>Visualizer</a:t>
            </a:r>
          </a:p>
          <a:p>
            <a:pPr marL="1003554" lvl="2" indent="-164592" defTabSz="877823">
              <a:defRPr sz="3072"/>
            </a:pPr>
            <a:r>
              <a:rPr lang="en-US" sz="2200" dirty="0" err="1"/>
              <a:t>v</a:t>
            </a:r>
            <a:r>
              <a:rPr sz="2200" dirty="0" err="1" smtClean="0"/>
              <a:t>tk.js</a:t>
            </a:r>
            <a:endParaRPr sz="2200" dirty="0"/>
          </a:p>
        </p:txBody>
      </p:sp>
      <p:pic>
        <p:nvPicPr>
          <p:cNvPr id="121" name="pasted-image.pdf"/>
          <p:cNvPicPr>
            <a:picLocks noChangeAspect="1"/>
          </p:cNvPicPr>
          <p:nvPr/>
        </p:nvPicPr>
        <p:blipFill>
          <a:blip r:embed="rId2">
            <a:extLst/>
          </a:blip>
          <a:stretch>
            <a:fillRect/>
          </a:stretch>
        </p:blipFill>
        <p:spPr>
          <a:xfrm>
            <a:off x="1689100" y="1593850"/>
            <a:ext cx="7311155" cy="5080000"/>
          </a:xfrm>
          <a:prstGeom prst="rect">
            <a:avLst/>
          </a:prstGeom>
          <a:ln w="12700">
            <a:miter lim="400000"/>
          </a:ln>
        </p:spPr>
      </p:pic>
    </p:spTree>
    <p:extLst>
      <p:ext uri="{BB962C8B-B14F-4D97-AF65-F5344CB8AC3E}">
        <p14:creationId xmlns:p14="http://schemas.microsoft.com/office/powerpoint/2010/main" val="3223013970"/>
      </p:ext>
    </p:extLst>
  </p:cSld>
  <p:clrMapOvr>
    <a:masterClrMapping/>
  </p:clrMapOvr>
  <p:transition xmlns:p14="http://schemas.microsoft.com/office/powerpoint/2010/main">
    <p:fade/>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body" idx="1"/>
          </p:nvPr>
        </p:nvSpPr>
        <p:spPr>
          <a:xfrm>
            <a:off x="685800" y="1524000"/>
            <a:ext cx="7772400" cy="4348163"/>
          </a:xfrm>
          <a:prstGeom prst="rect">
            <a:avLst/>
          </a:prstGeom>
        </p:spPr>
        <p:txBody>
          <a:bodyPr/>
          <a:lstStyle/>
          <a:p>
            <a:r>
              <a:rPr sz="2400" dirty="0"/>
              <a:t> </a:t>
            </a:r>
            <a:r>
              <a:rPr sz="2800" dirty="0"/>
              <a:t>A JavaScript library that ease creation of Web applications for data processing and Visualization.</a:t>
            </a:r>
          </a:p>
          <a:p>
            <a:pPr>
              <a:spcBef>
                <a:spcPts val="3500"/>
              </a:spcBef>
            </a:pPr>
            <a:r>
              <a:rPr sz="2400" dirty="0"/>
              <a:t> Enable to expose, share, interact with your data within a Web environment.</a:t>
            </a:r>
          </a:p>
          <a:p>
            <a:r>
              <a:rPr sz="2400" dirty="0"/>
              <a:t> Enable mobile interaction.</a:t>
            </a:r>
          </a:p>
          <a:p>
            <a:r>
              <a:rPr sz="2400" dirty="0"/>
              <a:t> Enable other types of interactions</a:t>
            </a:r>
            <a:r>
              <a:rPr sz="2400" dirty="0" smtClean="0"/>
              <a:t>.</a:t>
            </a:r>
            <a:endParaRPr lang="en-US" sz="2400" dirty="0"/>
          </a:p>
        </p:txBody>
      </p:sp>
      <p:sp>
        <p:nvSpPr>
          <p:cNvPr id="124" name="Shape 124"/>
          <p:cNvSpPr/>
          <p:nvPr/>
        </p:nvSpPr>
        <p:spPr>
          <a:xfrm>
            <a:off x="350435" y="6023515"/>
            <a:ext cx="6975244" cy="53576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100" u="sng">
                <a:solidFill>
                  <a:srgbClr val="FC0128"/>
                </a:solidFill>
                <a:uFill>
                  <a:solidFill>
                    <a:srgbClr val="FC0128"/>
                  </a:solidFill>
                </a:uFill>
                <a:hlinkClick r:id=""/>
              </a:defRPr>
            </a:lvl1pPr>
          </a:lstStyle>
          <a:p>
            <a:pPr>
              <a:defRPr u="none">
                <a:solidFill>
                  <a:srgbClr val="000000"/>
                </a:solidFill>
                <a:uFillTx/>
              </a:defRPr>
            </a:pPr>
            <a:r>
              <a:rPr u="sng">
                <a:solidFill>
                  <a:srgbClr val="FC0128"/>
                </a:solidFill>
                <a:uFill>
                  <a:solidFill>
                    <a:srgbClr val="FC0128"/>
                  </a:solidFill>
                </a:uFill>
                <a:hlinkClick r:id="rId2"/>
              </a:rPr>
              <a:t>https://github.com/kitware/paraviewweb</a:t>
            </a:r>
          </a:p>
        </p:txBody>
      </p:sp>
      <p:pic>
        <p:nvPicPr>
          <p:cNvPr id="125" name="ParaViewWeb-2992.pdf"/>
          <p:cNvPicPr>
            <a:picLocks noChangeAspect="1"/>
          </p:cNvPicPr>
          <p:nvPr/>
        </p:nvPicPr>
        <p:blipFill>
          <a:blip r:embed="rId3">
            <a:extLst/>
          </a:blip>
          <a:stretch>
            <a:fillRect/>
          </a:stretch>
        </p:blipFill>
        <p:spPr>
          <a:xfrm>
            <a:off x="1706403" y="485190"/>
            <a:ext cx="5810569" cy="1045631"/>
          </a:xfrm>
          <a:prstGeom prst="rect">
            <a:avLst/>
          </a:prstGeom>
          <a:ln w="12700">
            <a:miter lim="400000"/>
          </a:ln>
        </p:spPr>
      </p:pic>
    </p:spTree>
    <p:extLst>
      <p:ext uri="{BB962C8B-B14F-4D97-AF65-F5344CB8AC3E}">
        <p14:creationId xmlns:p14="http://schemas.microsoft.com/office/powerpoint/2010/main" val="4121412939"/>
      </p:ext>
    </p:extLst>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pasted-image.pdf"/>
          <p:cNvPicPr>
            <a:picLocks noChangeAspect="1"/>
          </p:cNvPicPr>
          <p:nvPr/>
        </p:nvPicPr>
        <p:blipFill>
          <a:blip r:embed="rId2">
            <a:extLst/>
          </a:blip>
          <a:stretch>
            <a:fillRect/>
          </a:stretch>
        </p:blipFill>
        <p:spPr>
          <a:xfrm>
            <a:off x="157854" y="1717539"/>
            <a:ext cx="8907667" cy="4187961"/>
          </a:xfrm>
          <a:prstGeom prst="rect">
            <a:avLst/>
          </a:prstGeom>
          <a:ln w="12700">
            <a:miter lim="400000"/>
          </a:ln>
        </p:spPr>
      </p:pic>
      <p:sp>
        <p:nvSpPr>
          <p:cNvPr id="173" name="Shape 173"/>
          <p:cNvSpPr/>
          <p:nvPr/>
        </p:nvSpPr>
        <p:spPr>
          <a:xfrm>
            <a:off x="3187050" y="6170476"/>
            <a:ext cx="2849275"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#SC16 booth (3427)</a:t>
            </a:r>
          </a:p>
        </p:txBody>
      </p:sp>
      <p:pic>
        <p:nvPicPr>
          <p:cNvPr id="174" name="ParaViewWeb-2992.pdf"/>
          <p:cNvPicPr>
            <a:picLocks noChangeAspect="1"/>
          </p:cNvPicPr>
          <p:nvPr/>
        </p:nvPicPr>
        <p:blipFill>
          <a:blip r:embed="rId3">
            <a:extLst/>
          </a:blip>
          <a:stretch>
            <a:fillRect/>
          </a:stretch>
        </p:blipFill>
        <p:spPr>
          <a:xfrm>
            <a:off x="1706403" y="465669"/>
            <a:ext cx="5810569" cy="1045631"/>
          </a:xfrm>
          <a:prstGeom prst="rect">
            <a:avLst/>
          </a:prstGeom>
          <a:ln w="12700">
            <a:miter lim="400000"/>
          </a:ln>
        </p:spPr>
      </p:pic>
    </p:spTree>
    <p:extLst>
      <p:ext uri="{BB962C8B-B14F-4D97-AF65-F5344CB8AC3E}">
        <p14:creationId xmlns:p14="http://schemas.microsoft.com/office/powerpoint/2010/main" val="3666308374"/>
      </p:ext>
    </p:extLst>
  </p:cSld>
  <p:clrMapOvr>
    <a:masterClrMapping/>
  </p:clrMapOvr>
  <p:transition xmlns:p14="http://schemas.microsoft.com/office/powerpoint/2010/main" spd="slow"/>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p:cNvSpPr>
          <p:nvPr>
            <p:ph type="title"/>
          </p:nvPr>
        </p:nvSpPr>
        <p:spPr>
          <a:prstGeom prst="rect">
            <a:avLst/>
          </a:prstGeom>
        </p:spPr>
        <p:txBody>
          <a:bodyPr/>
          <a:lstStyle>
            <a:lvl1pPr>
              <a:defRPr sz="4500"/>
            </a:lvl1pPr>
          </a:lstStyle>
          <a:p>
            <a:r>
              <a:t>ParaViewWeb applications</a:t>
            </a:r>
          </a:p>
        </p:txBody>
      </p:sp>
      <p:pic>
        <p:nvPicPr>
          <p:cNvPr id="128" name="HPCCloud-visualizer-3277.png"/>
          <p:cNvPicPr>
            <a:picLocks noChangeAspect="1"/>
          </p:cNvPicPr>
          <p:nvPr/>
        </p:nvPicPr>
        <p:blipFill>
          <a:blip r:embed="rId2">
            <a:extLst/>
          </a:blip>
          <a:stretch>
            <a:fillRect/>
          </a:stretch>
        </p:blipFill>
        <p:spPr>
          <a:xfrm>
            <a:off x="4446731" y="1520039"/>
            <a:ext cx="4587534" cy="2580488"/>
          </a:xfrm>
          <a:prstGeom prst="rect">
            <a:avLst/>
          </a:prstGeom>
          <a:ln w="12700">
            <a:miter lim="400000"/>
          </a:ln>
        </p:spPr>
      </p:pic>
      <p:pic>
        <p:nvPicPr>
          <p:cNvPr id="129" name="LightViz.jpg"/>
          <p:cNvPicPr>
            <a:picLocks noChangeAspect="1"/>
          </p:cNvPicPr>
          <p:nvPr/>
        </p:nvPicPr>
        <p:blipFill>
          <a:blip r:embed="rId3">
            <a:extLst/>
          </a:blip>
          <a:stretch>
            <a:fillRect/>
          </a:stretch>
        </p:blipFill>
        <p:spPr>
          <a:xfrm>
            <a:off x="118841" y="1593850"/>
            <a:ext cx="4222604" cy="3833565"/>
          </a:xfrm>
          <a:prstGeom prst="rect">
            <a:avLst/>
          </a:prstGeom>
          <a:ln w="12700">
            <a:miter lim="400000"/>
          </a:ln>
        </p:spPr>
      </p:pic>
      <p:pic>
        <p:nvPicPr>
          <p:cNvPr id="130" name="ArcticViewer-3040.png"/>
          <p:cNvPicPr>
            <a:picLocks noChangeAspect="1"/>
          </p:cNvPicPr>
          <p:nvPr/>
        </p:nvPicPr>
        <p:blipFill>
          <a:blip r:embed="rId4">
            <a:extLst/>
          </a:blip>
          <a:stretch>
            <a:fillRect/>
          </a:stretch>
        </p:blipFill>
        <p:spPr>
          <a:xfrm>
            <a:off x="4446731" y="4172766"/>
            <a:ext cx="3293408" cy="2525930"/>
          </a:xfrm>
          <a:prstGeom prst="rect">
            <a:avLst/>
          </a:prstGeom>
          <a:ln w="12700">
            <a:miter lim="400000"/>
          </a:ln>
        </p:spPr>
      </p:pic>
      <p:sp>
        <p:nvSpPr>
          <p:cNvPr id="131" name="Shape 131"/>
          <p:cNvSpPr/>
          <p:nvPr/>
        </p:nvSpPr>
        <p:spPr>
          <a:xfrm>
            <a:off x="1543072" y="4797965"/>
            <a:ext cx="1374141" cy="1510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0"/>
            </a:lvl1pPr>
          </a:lstStyle>
          <a:p>
            <a:r>
              <a:t>…</a:t>
            </a:r>
          </a:p>
        </p:txBody>
      </p:sp>
      <p:sp>
        <p:nvSpPr>
          <p:cNvPr id="132" name="Shape 132"/>
          <p:cNvSpPr/>
          <p:nvPr/>
        </p:nvSpPr>
        <p:spPr>
          <a:xfrm>
            <a:off x="805505" y="6347365"/>
            <a:ext cx="2849276"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#SC16 booth (3427)</a:t>
            </a:r>
          </a:p>
        </p:txBody>
      </p:sp>
    </p:spTree>
    <p:extLst>
      <p:ext uri="{BB962C8B-B14F-4D97-AF65-F5344CB8AC3E}">
        <p14:creationId xmlns:p14="http://schemas.microsoft.com/office/powerpoint/2010/main" val="456795919"/>
      </p:ext>
    </p:extLst>
  </p:cSld>
  <p:clrMapOvr>
    <a:masterClrMapping/>
  </p:clrMapOvr>
  <p:transition xmlns:p14="http://schemas.microsoft.com/office/powerpoint/2010/main" spd="slow"/>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p:cNvSpPr>
          <p:nvPr>
            <p:ph type="body" sz="quarter" idx="1"/>
          </p:nvPr>
        </p:nvSpPr>
        <p:spPr>
          <a:xfrm>
            <a:off x="841375" y="1524000"/>
            <a:ext cx="7616825" cy="834678"/>
          </a:xfrm>
          <a:prstGeom prst="rect">
            <a:avLst/>
          </a:prstGeom>
        </p:spPr>
        <p:txBody>
          <a:bodyPr/>
          <a:lstStyle>
            <a:lvl1pPr marL="0" indent="0">
              <a:buSzTx/>
              <a:buNone/>
            </a:lvl1pPr>
          </a:lstStyle>
          <a:p>
            <a:r>
              <a:t>The ParaView like application in the web</a:t>
            </a:r>
          </a:p>
        </p:txBody>
      </p:sp>
      <p:pic>
        <p:nvPicPr>
          <p:cNvPr id="142" name="Visualizer_vF-small-3034.png"/>
          <p:cNvPicPr>
            <a:picLocks noChangeAspect="1"/>
          </p:cNvPicPr>
          <p:nvPr/>
        </p:nvPicPr>
        <p:blipFill>
          <a:blip r:embed="rId2">
            <a:extLst/>
          </a:blip>
          <a:stretch>
            <a:fillRect/>
          </a:stretch>
        </p:blipFill>
        <p:spPr>
          <a:xfrm>
            <a:off x="2986087" y="712517"/>
            <a:ext cx="3251201" cy="736601"/>
          </a:xfrm>
          <a:prstGeom prst="rect">
            <a:avLst/>
          </a:prstGeom>
          <a:ln w="12700">
            <a:miter lim="400000"/>
          </a:ln>
        </p:spPr>
      </p:pic>
      <p:pic>
        <p:nvPicPr>
          <p:cNvPr id="143" name="Visualizer.png"/>
          <p:cNvPicPr>
            <a:picLocks noChangeAspect="1"/>
          </p:cNvPicPr>
          <p:nvPr/>
        </p:nvPicPr>
        <p:blipFill>
          <a:blip r:embed="rId3">
            <a:extLst/>
          </a:blip>
          <a:stretch>
            <a:fillRect/>
          </a:stretch>
        </p:blipFill>
        <p:spPr>
          <a:xfrm>
            <a:off x="311852" y="2057400"/>
            <a:ext cx="7448686" cy="4683890"/>
          </a:xfrm>
          <a:prstGeom prst="rect">
            <a:avLst/>
          </a:prstGeom>
          <a:ln w="12700">
            <a:miter lim="400000"/>
          </a:ln>
        </p:spPr>
      </p:pic>
      <p:sp>
        <p:nvSpPr>
          <p:cNvPr id="144" name="Shape 144"/>
          <p:cNvSpPr/>
          <p:nvPr/>
        </p:nvSpPr>
        <p:spPr>
          <a:xfrm>
            <a:off x="2349500" y="-2635"/>
            <a:ext cx="4915158"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FC0128"/>
                </a:solidFill>
                <a:uFill>
                  <a:solidFill>
                    <a:srgbClr val="FC0128"/>
                  </a:solidFill>
                </a:uFill>
                <a:hlinkClick r:id=""/>
              </a:defRPr>
            </a:lvl1pPr>
          </a:lstStyle>
          <a:p>
            <a:pPr>
              <a:defRPr u="none">
                <a:solidFill>
                  <a:srgbClr val="000000"/>
                </a:solidFill>
                <a:uFillTx/>
              </a:defRPr>
            </a:pPr>
            <a:r>
              <a:rPr u="sng">
                <a:solidFill>
                  <a:srgbClr val="FC0128"/>
                </a:solidFill>
                <a:uFill>
                  <a:solidFill>
                    <a:srgbClr val="FC0128"/>
                  </a:solidFill>
                </a:uFill>
                <a:hlinkClick r:id="rId4"/>
              </a:rPr>
              <a:t>https://github.com/kitware/visualizer</a:t>
            </a:r>
          </a:p>
        </p:txBody>
      </p:sp>
    </p:spTree>
    <p:extLst>
      <p:ext uri="{BB962C8B-B14F-4D97-AF65-F5344CB8AC3E}">
        <p14:creationId xmlns:p14="http://schemas.microsoft.com/office/powerpoint/2010/main" val="1056849500"/>
      </p:ext>
    </p:extLst>
  </p:cSld>
  <p:clrMapOvr>
    <a:masterClrMapping/>
  </p:clrMapOvr>
  <p:transition xmlns:p14="http://schemas.microsoft.com/office/powerpoint/2010/main" spd="slow"/>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body" sz="quarter" idx="1"/>
          </p:nvPr>
        </p:nvSpPr>
        <p:spPr>
          <a:xfrm>
            <a:off x="685800" y="1524000"/>
            <a:ext cx="7772400" cy="1219200"/>
          </a:xfrm>
          <a:prstGeom prst="rect">
            <a:avLst/>
          </a:prstGeom>
        </p:spPr>
        <p:txBody>
          <a:bodyPr/>
          <a:lstStyle>
            <a:lvl1pPr marL="0" indent="0" defTabSz="905255">
              <a:buSzTx/>
              <a:buNone/>
              <a:defRPr sz="3168"/>
            </a:lvl1pPr>
          </a:lstStyle>
          <a:p>
            <a:r>
              <a:t>HPCCloud aims to virtualize HPC workflow in the cloud and/or existing infrastructures. </a:t>
            </a:r>
          </a:p>
        </p:txBody>
      </p:sp>
      <p:pic>
        <p:nvPicPr>
          <p:cNvPr id="153" name="HPCCloud-visualizer-3277.png"/>
          <p:cNvPicPr>
            <a:picLocks noChangeAspect="1"/>
          </p:cNvPicPr>
          <p:nvPr/>
        </p:nvPicPr>
        <p:blipFill>
          <a:blip r:embed="rId2">
            <a:extLst/>
          </a:blip>
          <a:stretch>
            <a:fillRect/>
          </a:stretch>
        </p:blipFill>
        <p:spPr>
          <a:xfrm>
            <a:off x="2967742" y="3429000"/>
            <a:ext cx="6102092" cy="3432426"/>
          </a:xfrm>
          <a:prstGeom prst="rect">
            <a:avLst/>
          </a:prstGeom>
          <a:ln w="12700">
            <a:miter lim="400000"/>
          </a:ln>
        </p:spPr>
      </p:pic>
      <p:pic>
        <p:nvPicPr>
          <p:cNvPr id="154" name="HPCCloud-2603.pdf"/>
          <p:cNvPicPr>
            <a:picLocks noChangeAspect="1"/>
          </p:cNvPicPr>
          <p:nvPr/>
        </p:nvPicPr>
        <p:blipFill>
          <a:blip r:embed="rId3">
            <a:extLst/>
          </a:blip>
          <a:stretch>
            <a:fillRect/>
          </a:stretch>
        </p:blipFill>
        <p:spPr>
          <a:xfrm>
            <a:off x="3317383" y="668342"/>
            <a:ext cx="2509234" cy="704052"/>
          </a:xfrm>
          <a:prstGeom prst="rect">
            <a:avLst/>
          </a:prstGeom>
          <a:ln w="12700">
            <a:miter lim="400000"/>
          </a:ln>
        </p:spPr>
      </p:pic>
      <p:pic>
        <p:nvPicPr>
          <p:cNvPr id="155" name="Simput-hpccloud-3045.jpg"/>
          <p:cNvPicPr>
            <a:picLocks noChangeAspect="1"/>
          </p:cNvPicPr>
          <p:nvPr/>
        </p:nvPicPr>
        <p:blipFill>
          <a:blip r:embed="rId4">
            <a:extLst/>
          </a:blip>
          <a:stretch>
            <a:fillRect/>
          </a:stretch>
        </p:blipFill>
        <p:spPr>
          <a:xfrm>
            <a:off x="152400" y="3200400"/>
            <a:ext cx="4927617" cy="2818064"/>
          </a:xfrm>
          <a:prstGeom prst="rect">
            <a:avLst/>
          </a:prstGeom>
          <a:ln w="12700">
            <a:solidFill>
              <a:srgbClr val="535353"/>
            </a:solidFill>
          </a:ln>
        </p:spPr>
      </p:pic>
      <p:sp>
        <p:nvSpPr>
          <p:cNvPr id="156" name="Shape 156"/>
          <p:cNvSpPr/>
          <p:nvPr/>
        </p:nvSpPr>
        <p:spPr>
          <a:xfrm>
            <a:off x="2344310" y="-2635"/>
            <a:ext cx="4915755"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FC0128"/>
                </a:solidFill>
                <a:uFill>
                  <a:solidFill>
                    <a:srgbClr val="FC0128"/>
                  </a:solidFill>
                </a:uFill>
                <a:hlinkClick r:id=""/>
              </a:defRPr>
            </a:lvl1pPr>
          </a:lstStyle>
          <a:p>
            <a:pPr>
              <a:defRPr u="none">
                <a:solidFill>
                  <a:srgbClr val="000000"/>
                </a:solidFill>
                <a:uFillTx/>
              </a:defRPr>
            </a:pPr>
            <a:r>
              <a:rPr u="sng">
                <a:solidFill>
                  <a:srgbClr val="FC0128"/>
                </a:solidFill>
                <a:uFill>
                  <a:solidFill>
                    <a:srgbClr val="FC0128"/>
                  </a:solidFill>
                </a:uFill>
                <a:hlinkClick r:id="rId5"/>
              </a:rPr>
              <a:t>https://github.com/Kitware/hpccloud</a:t>
            </a:r>
          </a:p>
        </p:txBody>
      </p:sp>
    </p:spTree>
    <p:extLst>
      <p:ext uri="{BB962C8B-B14F-4D97-AF65-F5344CB8AC3E}">
        <p14:creationId xmlns:p14="http://schemas.microsoft.com/office/powerpoint/2010/main" val="3857688663"/>
      </p:ext>
    </p:extLst>
  </p:cSld>
  <p:clrMapOvr>
    <a:masterClrMapping/>
  </p:clrMapOvr>
  <p:transition xmlns:p14="http://schemas.microsoft.com/office/powerpoint/2010/main" spd="slow"/>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p:cNvSpPr>
          <p:nvPr>
            <p:ph type="title"/>
          </p:nvPr>
        </p:nvSpPr>
        <p:spPr>
          <a:prstGeom prst="rect">
            <a:avLst/>
          </a:prstGeom>
        </p:spPr>
        <p:txBody>
          <a:bodyPr/>
          <a:lstStyle>
            <a:lvl1pPr>
              <a:defRPr sz="4500"/>
            </a:lvl1pPr>
          </a:lstStyle>
          <a:p>
            <a:r>
              <a:t>DataViewer</a:t>
            </a:r>
          </a:p>
        </p:txBody>
      </p:sp>
      <p:pic>
        <p:nvPicPr>
          <p:cNvPr id="164" name="pasted-image.jpg"/>
          <p:cNvPicPr>
            <a:picLocks noChangeAspect="1"/>
          </p:cNvPicPr>
          <p:nvPr/>
        </p:nvPicPr>
        <p:blipFill>
          <a:blip r:embed="rId2">
            <a:extLst/>
          </a:blip>
          <a:srcRect t="11585"/>
          <a:stretch>
            <a:fillRect/>
          </a:stretch>
        </p:blipFill>
        <p:spPr>
          <a:xfrm>
            <a:off x="135334" y="1466850"/>
            <a:ext cx="8873337" cy="5025918"/>
          </a:xfrm>
          <a:prstGeom prst="rect">
            <a:avLst/>
          </a:prstGeom>
          <a:ln w="12700">
            <a:miter lim="400000"/>
          </a:ln>
        </p:spPr>
      </p:pic>
      <p:sp>
        <p:nvSpPr>
          <p:cNvPr id="165" name="Shape 165"/>
          <p:cNvSpPr/>
          <p:nvPr/>
        </p:nvSpPr>
        <p:spPr>
          <a:xfrm>
            <a:off x="3187050" y="6347365"/>
            <a:ext cx="2849275"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#SC16 booth (3427)</a:t>
            </a:r>
          </a:p>
        </p:txBody>
      </p:sp>
    </p:spTree>
    <p:extLst>
      <p:ext uri="{BB962C8B-B14F-4D97-AF65-F5344CB8AC3E}">
        <p14:creationId xmlns:p14="http://schemas.microsoft.com/office/powerpoint/2010/main" val="260443207"/>
      </p:ext>
    </p:extLst>
  </p:cSld>
  <p:clrMapOvr>
    <a:masterClrMapping/>
  </p:clrMapOvr>
  <p:transition xmlns:p14="http://schemas.microsoft.com/office/powerpoint/2010/main" spd="slow"/>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ArcticViewer-Medical.jpg"/>
          <p:cNvPicPr>
            <a:picLocks noChangeAspect="1"/>
          </p:cNvPicPr>
          <p:nvPr/>
        </p:nvPicPr>
        <p:blipFill>
          <a:blip r:embed="rId2">
            <a:extLst/>
          </a:blip>
          <a:stretch>
            <a:fillRect/>
          </a:stretch>
        </p:blipFill>
        <p:spPr>
          <a:xfrm>
            <a:off x="251327" y="1510524"/>
            <a:ext cx="2873418" cy="2528176"/>
          </a:xfrm>
          <a:prstGeom prst="rect">
            <a:avLst/>
          </a:prstGeom>
          <a:ln w="12700">
            <a:miter lim="400000"/>
          </a:ln>
        </p:spPr>
      </p:pic>
      <p:pic>
        <p:nvPicPr>
          <p:cNvPr id="135" name="ArcticViewer-EarthMagicLens.jpg"/>
          <p:cNvPicPr>
            <a:picLocks noChangeAspect="1"/>
          </p:cNvPicPr>
          <p:nvPr/>
        </p:nvPicPr>
        <p:blipFill>
          <a:blip r:embed="rId3">
            <a:extLst/>
          </a:blip>
          <a:stretch>
            <a:fillRect/>
          </a:stretch>
        </p:blipFill>
        <p:spPr>
          <a:xfrm>
            <a:off x="251327" y="4101423"/>
            <a:ext cx="2873418" cy="2528176"/>
          </a:xfrm>
          <a:prstGeom prst="rect">
            <a:avLst/>
          </a:prstGeom>
          <a:ln w="12700">
            <a:miter lim="400000"/>
          </a:ln>
        </p:spPr>
      </p:pic>
      <p:sp>
        <p:nvSpPr>
          <p:cNvPr id="136" name="Shape 136"/>
          <p:cNvSpPr/>
          <p:nvPr/>
        </p:nvSpPr>
        <p:spPr>
          <a:xfrm>
            <a:off x="2351529" y="-2635"/>
            <a:ext cx="5406143"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FC0128"/>
                </a:solidFill>
                <a:uFill>
                  <a:solidFill>
                    <a:srgbClr val="FC0128"/>
                  </a:solidFill>
                </a:uFill>
                <a:hlinkClick r:id=""/>
              </a:defRPr>
            </a:lvl1pPr>
          </a:lstStyle>
          <a:p>
            <a:pPr>
              <a:defRPr u="none">
                <a:solidFill>
                  <a:srgbClr val="000000"/>
                </a:solidFill>
                <a:uFillTx/>
              </a:defRPr>
            </a:pPr>
            <a:r>
              <a:rPr u="sng">
                <a:solidFill>
                  <a:srgbClr val="FC0128"/>
                </a:solidFill>
                <a:uFill>
                  <a:solidFill>
                    <a:srgbClr val="FC0128"/>
                  </a:solidFill>
                </a:uFill>
                <a:hlinkClick r:id="rId4"/>
              </a:rPr>
              <a:t>https://github.com/Kitware/arctic-viewer</a:t>
            </a:r>
          </a:p>
        </p:txBody>
      </p:sp>
      <p:sp>
        <p:nvSpPr>
          <p:cNvPr id="137" name="Shape 137"/>
          <p:cNvSpPr>
            <a:spLocks noGrp="1"/>
          </p:cNvSpPr>
          <p:nvPr>
            <p:ph type="body" sz="half" idx="4294967295"/>
          </p:nvPr>
        </p:nvSpPr>
        <p:spPr>
          <a:xfrm>
            <a:off x="3311028" y="1524000"/>
            <a:ext cx="5147172" cy="4572000"/>
          </a:xfrm>
          <a:prstGeom prst="rect">
            <a:avLst/>
          </a:prstGeom>
        </p:spPr>
        <p:txBody>
          <a:bodyPr/>
          <a:lstStyle>
            <a:lvl1pPr marL="0" indent="0" defTabSz="685800">
              <a:spcBef>
                <a:spcPts val="500"/>
              </a:spcBef>
              <a:buSzTx/>
              <a:buNone/>
              <a:defRPr sz="2400"/>
            </a:lvl1pPr>
          </a:lstStyle>
          <a:p>
            <a:r>
              <a:t>ArcticViewer allows the end-user to browse through data products that have been generated in situ or in batch mode to produce interactive scientific visualization this includes data produced with ParaView Catalyst with the Cinema format. It provides viewing methods for images, composite opaque and transparent visualization objects from images, visualization objects as geometry, and complete 3D volumes.</a:t>
            </a:r>
          </a:p>
        </p:txBody>
      </p:sp>
      <p:sp>
        <p:nvSpPr>
          <p:cNvPr id="138" name="Shape 138"/>
          <p:cNvSpPr/>
          <p:nvPr/>
        </p:nvSpPr>
        <p:spPr>
          <a:xfrm>
            <a:off x="4060447" y="6347365"/>
            <a:ext cx="2849275"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#SC16 booth (3427)</a:t>
            </a:r>
          </a:p>
        </p:txBody>
      </p:sp>
      <p:pic>
        <p:nvPicPr>
          <p:cNvPr id="139" name="ArticViewer_Logo-small-3043.png"/>
          <p:cNvPicPr>
            <a:picLocks noChangeAspect="1"/>
          </p:cNvPicPr>
          <p:nvPr/>
        </p:nvPicPr>
        <p:blipFill>
          <a:blip r:embed="rId5">
            <a:extLst/>
          </a:blip>
          <a:stretch>
            <a:fillRect/>
          </a:stretch>
        </p:blipFill>
        <p:spPr>
          <a:xfrm>
            <a:off x="2946400" y="648493"/>
            <a:ext cx="3251200" cy="723901"/>
          </a:xfrm>
          <a:prstGeom prst="rect">
            <a:avLst/>
          </a:prstGeom>
          <a:ln w="12700">
            <a:miter lim="400000"/>
          </a:ln>
        </p:spPr>
      </p:pic>
    </p:spTree>
    <p:extLst>
      <p:ext uri="{BB962C8B-B14F-4D97-AF65-F5344CB8AC3E}">
        <p14:creationId xmlns:p14="http://schemas.microsoft.com/office/powerpoint/2010/main" val="3912954385"/>
      </p:ext>
    </p:extLst>
  </p:cSld>
  <p:clrMapOvr>
    <a:masterClrMapping/>
  </p:clrMapOvr>
  <p:transition xmlns:p14="http://schemas.microsoft.com/office/powerpoint/2010/mai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body" sz="quarter" idx="1"/>
          </p:nvPr>
        </p:nvSpPr>
        <p:spPr>
          <a:xfrm>
            <a:off x="685800" y="1524000"/>
            <a:ext cx="7772400" cy="884288"/>
          </a:xfrm>
          <a:prstGeom prst="rect">
            <a:avLst/>
          </a:prstGeom>
        </p:spPr>
        <p:txBody>
          <a:bodyPr/>
          <a:lstStyle>
            <a:lvl1pPr marL="0" indent="0">
              <a:buSzTx/>
              <a:buNone/>
            </a:lvl1pPr>
          </a:lstStyle>
          <a:p>
            <a:r>
              <a:t>VTK is getting to the web too…</a:t>
            </a:r>
          </a:p>
        </p:txBody>
      </p:sp>
      <p:pic>
        <p:nvPicPr>
          <p:cNvPr id="168" name="vtk-js-controller.jpg"/>
          <p:cNvPicPr>
            <a:picLocks noChangeAspect="1"/>
          </p:cNvPicPr>
          <p:nvPr/>
        </p:nvPicPr>
        <p:blipFill>
          <a:blip r:embed="rId2">
            <a:extLst/>
          </a:blip>
          <a:stretch>
            <a:fillRect/>
          </a:stretch>
        </p:blipFill>
        <p:spPr>
          <a:xfrm>
            <a:off x="383548" y="2057400"/>
            <a:ext cx="7355174" cy="4722172"/>
          </a:xfrm>
          <a:prstGeom prst="rect">
            <a:avLst/>
          </a:prstGeom>
          <a:ln w="12700">
            <a:miter lim="400000"/>
          </a:ln>
        </p:spPr>
      </p:pic>
      <p:pic>
        <p:nvPicPr>
          <p:cNvPr id="169" name="logo-wide.png"/>
          <p:cNvPicPr>
            <a:picLocks noChangeAspect="1"/>
          </p:cNvPicPr>
          <p:nvPr/>
        </p:nvPicPr>
        <p:blipFill>
          <a:blip r:embed="rId3">
            <a:extLst/>
          </a:blip>
          <a:stretch>
            <a:fillRect/>
          </a:stretch>
        </p:blipFill>
        <p:spPr>
          <a:xfrm>
            <a:off x="3384550" y="457200"/>
            <a:ext cx="2374900" cy="990600"/>
          </a:xfrm>
          <a:prstGeom prst="rect">
            <a:avLst/>
          </a:prstGeom>
          <a:ln w="12700">
            <a:miter lim="400000"/>
          </a:ln>
        </p:spPr>
      </p:pic>
      <p:sp>
        <p:nvSpPr>
          <p:cNvPr id="170" name="Shape 170"/>
          <p:cNvSpPr/>
          <p:nvPr/>
        </p:nvSpPr>
        <p:spPr>
          <a:xfrm>
            <a:off x="2349500" y="-2635"/>
            <a:ext cx="4355862"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FC0128"/>
                </a:solidFill>
                <a:uFill>
                  <a:solidFill>
                    <a:srgbClr val="FC0128"/>
                  </a:solidFill>
                </a:uFill>
                <a:hlinkClick r:id=""/>
              </a:defRPr>
            </a:lvl1pPr>
          </a:lstStyle>
          <a:p>
            <a:pPr>
              <a:defRPr u="none">
                <a:solidFill>
                  <a:srgbClr val="000000"/>
                </a:solidFill>
                <a:uFillTx/>
              </a:defRPr>
            </a:pPr>
            <a:r>
              <a:rPr u="sng">
                <a:solidFill>
                  <a:srgbClr val="FC0128"/>
                </a:solidFill>
                <a:uFill>
                  <a:solidFill>
                    <a:srgbClr val="FC0128"/>
                  </a:solidFill>
                </a:uFill>
                <a:hlinkClick r:id="rId4"/>
              </a:rPr>
              <a:t>https://github.com/kitware/vtk-js</a:t>
            </a:r>
          </a:p>
        </p:txBody>
      </p:sp>
    </p:spTree>
    <p:extLst>
      <p:ext uri="{BB962C8B-B14F-4D97-AF65-F5344CB8AC3E}">
        <p14:creationId xmlns:p14="http://schemas.microsoft.com/office/powerpoint/2010/main" val="807167126"/>
      </p:ext>
    </p:extLst>
  </p:cSld>
  <p:clrMapOvr>
    <a:masterClrMapping/>
  </p:clrMapOvr>
  <p:transition xmlns:p14="http://schemas.microsoft.com/office/powerpoint/2010/main" spd="slow"/>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p:cNvSpPr>
          <p:nvPr>
            <p:ph type="title"/>
          </p:nvPr>
        </p:nvSpPr>
        <p:spPr>
          <a:prstGeom prst="rect">
            <a:avLst/>
          </a:prstGeom>
        </p:spPr>
        <p:txBody>
          <a:bodyPr/>
          <a:lstStyle/>
          <a:p>
            <a:r>
              <a:rPr lang="en-US" dirty="0" smtClean="0"/>
              <a:t>Web Exercise - </a:t>
            </a:r>
            <a:br>
              <a:rPr lang="en-US" dirty="0" smtClean="0"/>
            </a:br>
            <a:r>
              <a:rPr lang="en-US" dirty="0" smtClean="0"/>
              <a:t>Local Visualizer App</a:t>
            </a:r>
            <a:endParaRPr dirty="0"/>
          </a:p>
        </p:txBody>
      </p:sp>
      <p:sp>
        <p:nvSpPr>
          <p:cNvPr id="177" name="Shape 177"/>
          <p:cNvSpPr/>
          <p:nvPr/>
        </p:nvSpPr>
        <p:spPr>
          <a:xfrm>
            <a:off x="292025" y="1922462"/>
            <a:ext cx="8559950" cy="1951882"/>
          </a:xfrm>
          <a:prstGeom prst="rect">
            <a:avLst/>
          </a:prstGeom>
          <a:gradFill>
            <a:gsLst>
              <a:gs pos="0">
                <a:schemeClr val="accent4">
                  <a:lumOff val="28974"/>
                </a:schemeClr>
              </a:gs>
              <a:gs pos="35000">
                <a:srgbClr val="CFCFCF"/>
              </a:gs>
              <a:gs pos="100000">
                <a:schemeClr val="accent4">
                  <a:lumOff val="48879"/>
                </a:schemeClr>
              </a:gs>
            </a:gsLst>
            <a:path>
              <a:fillToRect l="50273" t="99279" r="49726" b="720"/>
            </a:path>
          </a:gradFill>
          <a:ln>
            <a:solidFill>
              <a:srgbClr val="00000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val="1"/>
            </a:ext>
          </a:extLst>
        </p:spPr>
        <p:txBody>
          <a:bodyPr lIns="45719" rIns="45719"/>
          <a:lstStyle/>
          <a:p>
            <a:r>
              <a:t>$ cd /Applications/ParaView-5.2.0.app/Contents/</a:t>
            </a:r>
          </a:p>
          <a:p>
            <a:r>
              <a:t>$ ./bin/pvpython</a:t>
            </a:r>
          </a:p>
          <a:p>
            <a:r>
              <a:t>    ./Resources/web/visualizer/server/pvw-visualizer.py</a:t>
            </a:r>
          </a:p>
          <a:p>
            <a:r>
              <a:t>    --content ./Resources/web/visualizer/www/</a:t>
            </a:r>
          </a:p>
          <a:p>
            <a:r>
              <a:t>    --data-dir $PWD/data/</a:t>
            </a:r>
          </a:p>
        </p:txBody>
      </p:sp>
      <p:sp>
        <p:nvSpPr>
          <p:cNvPr id="178" name="Shape 178"/>
          <p:cNvSpPr/>
          <p:nvPr/>
        </p:nvSpPr>
        <p:spPr>
          <a:xfrm>
            <a:off x="138330" y="1466597"/>
            <a:ext cx="1120340"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macOS</a:t>
            </a:r>
          </a:p>
        </p:txBody>
      </p:sp>
      <p:sp>
        <p:nvSpPr>
          <p:cNvPr id="179" name="Shape 179"/>
          <p:cNvSpPr/>
          <p:nvPr/>
        </p:nvSpPr>
        <p:spPr>
          <a:xfrm>
            <a:off x="138330" y="3906981"/>
            <a:ext cx="1340605"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Windows</a:t>
            </a:r>
          </a:p>
        </p:txBody>
      </p:sp>
      <p:sp>
        <p:nvSpPr>
          <p:cNvPr id="180" name="Shape 180"/>
          <p:cNvSpPr/>
          <p:nvPr/>
        </p:nvSpPr>
        <p:spPr>
          <a:xfrm>
            <a:off x="138330" y="6347365"/>
            <a:ext cx="4085740" cy="4370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r>
              <a:t>Linux (you should manage…)</a:t>
            </a:r>
          </a:p>
        </p:txBody>
      </p:sp>
      <p:sp>
        <p:nvSpPr>
          <p:cNvPr id="181" name="Shape 181"/>
          <p:cNvSpPr/>
          <p:nvPr/>
        </p:nvSpPr>
        <p:spPr>
          <a:xfrm>
            <a:off x="292025" y="4353768"/>
            <a:ext cx="8559950" cy="1951882"/>
          </a:xfrm>
          <a:prstGeom prst="rect">
            <a:avLst/>
          </a:prstGeom>
          <a:gradFill>
            <a:gsLst>
              <a:gs pos="0">
                <a:schemeClr val="accent4">
                  <a:lumOff val="28974"/>
                </a:schemeClr>
              </a:gs>
              <a:gs pos="35000">
                <a:srgbClr val="CFCFCF"/>
              </a:gs>
              <a:gs pos="100000">
                <a:schemeClr val="accent4">
                  <a:lumOff val="48879"/>
                </a:schemeClr>
              </a:gs>
            </a:gsLst>
            <a:path>
              <a:fillToRect l="50273" t="99279" r="49726" b="720"/>
            </a:path>
          </a:gradFill>
          <a:ln>
            <a:solidFill>
              <a:srgbClr val="000000"/>
            </a:solidFill>
          </a:ln>
          <a:effectLst>
            <a:outerShdw blurRad="38100" dist="20000" dir="5400000" rotWithShape="0">
              <a:srgbClr val="000000">
                <a:alpha val="38000"/>
              </a:srgbClr>
            </a:outerShdw>
          </a:effectLst>
          <a:extLst>
            <a:ext uri="{C572A759-6A51-4108-AA02-DFA0A04FC94B}">
              <ma14:wrappingTextBoxFlag xmlns:ma14="http://schemas.microsoft.com/office/mac/drawingml/2011/main" val="1"/>
            </a:ext>
          </a:extLst>
        </p:spPr>
        <p:txBody>
          <a:bodyPr lIns="45719" rIns="45719"/>
          <a:lstStyle/>
          <a:p>
            <a:r>
              <a:t>$ cd ParaView-5.2.0</a:t>
            </a:r>
          </a:p>
          <a:p>
            <a:r>
              <a:t>$ .\bin\pvpython.exe </a:t>
            </a:r>
          </a:p>
          <a:p>
            <a:r>
              <a:t>    .\share\paraview-5.2\web\visualizer\server\pvw-visualizer.py  </a:t>
            </a:r>
          </a:p>
          <a:p>
            <a:r>
              <a:t>    --content .\share\paraview-5.2\web\visualizer\www\ </a:t>
            </a:r>
          </a:p>
          <a:p>
            <a:r>
              <a:t>    --data-dir %CD%\data</a:t>
            </a:r>
          </a:p>
        </p:txBody>
      </p:sp>
      <p:sp>
        <p:nvSpPr>
          <p:cNvPr id="2" name="Rectangle 1"/>
          <p:cNvSpPr/>
          <p:nvPr/>
        </p:nvSpPr>
        <p:spPr>
          <a:xfrm>
            <a:off x="4229568" y="6396335"/>
            <a:ext cx="4905009" cy="461665"/>
          </a:xfrm>
          <a:prstGeom prst="rect">
            <a:avLst/>
          </a:prstGeom>
          <a:solidFill>
            <a:schemeClr val="bg1"/>
          </a:solidFill>
        </p:spPr>
        <p:txBody>
          <a:bodyPr wrap="none">
            <a:spAutoFit/>
          </a:bodyPr>
          <a:lstStyle/>
          <a:p>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j-lt"/>
              </a:rPr>
              <a:t>browser </a:t>
            </a:r>
            <a:r>
              <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mj-lt"/>
              </a:rPr>
              <a:t>to localhost:8080</a:t>
            </a:r>
          </a:p>
        </p:txBody>
      </p:sp>
    </p:spTree>
    <p:extLst>
      <p:ext uri="{BB962C8B-B14F-4D97-AF65-F5344CB8AC3E}">
        <p14:creationId xmlns:p14="http://schemas.microsoft.com/office/powerpoint/2010/main" val="3692540527"/>
      </p:ext>
    </p:extLst>
  </p:cSld>
  <p:clrMapOvr>
    <a:masterClrMapping/>
  </p:clrMapOvr>
  <p:transition xmlns:p14="http://schemas.microsoft.com/office/powerpoint/2010/main" spd="slow"/>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ea typeface="ＭＳ Ｐゴシック" pitchFamily="-107" charset="-128"/>
              </a:rPr>
              <a:t>Further Reading</a:t>
            </a:r>
            <a:br>
              <a:rPr lang="en-US" dirty="0" smtClean="0">
                <a:ea typeface="ＭＳ Ｐゴシック" pitchFamily="-107" charset="-128"/>
              </a:rPr>
            </a:br>
            <a:r>
              <a:rPr lang="en-US" dirty="0"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xmlns:p14="http://schemas.microsoft.com/office/powerpoint/2010/main">
    <p:fade/>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xmlns:p14="http://schemas.microsoft.com/office/powerpoint/2010/mai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Click </a:t>
            </a:r>
            <a:r>
              <a:rPr lang="en-US" dirty="0" smtClean="0">
                <a:latin typeface="Verdana" panose="020B0604030504040204" pitchFamily="34" charset="0"/>
                <a:ea typeface="Verdana" panose="020B0604030504040204" pitchFamily="34" charset="0"/>
                <a:cs typeface="Verdana" panose="020B0604030504040204" pitchFamily="34" charset="0"/>
              </a:rPr>
              <a:t>Auto Apply</a:t>
            </a:r>
            <a:r>
              <a:rPr lang="en-US" dirty="0" smtClean="0">
                <a:ea typeface="ＭＳ Ｐゴシック" pitchFamily="-107" charset="-128"/>
                <a:cs typeface="Times New Roman" pitchFamily="-107" charset="0"/>
              </a:rPr>
              <a:t>.</a:t>
            </a:r>
          </a:p>
          <a:p>
            <a:pPr marL="781050" indent="-609600">
              <a:buFontTx/>
              <a:buAutoNum type="arabicPeriod"/>
            </a:pPr>
            <a:r>
              <a:rPr lang="en-US" dirty="0" smtClean="0">
                <a:ea typeface="ＭＳ Ｐゴシック" pitchFamily="-107" charset="-128"/>
                <a:cs typeface="Times New Roman" pitchFamily="-107" charset="0"/>
              </a:rPr>
              <a:t>Change the </a:t>
            </a:r>
            <a:r>
              <a:rPr lang="en-US" dirty="0" smtClean="0">
                <a:latin typeface="Verdana" panose="020B0604030504040204" pitchFamily="34" charset="0"/>
                <a:ea typeface="Verdana" panose="020B0604030504040204" pitchFamily="34" charset="0"/>
                <a:cs typeface="Verdana" panose="020B0604030504040204" pitchFamily="34" charset="0"/>
              </a:rPr>
              <a:t>Resolution</a:t>
            </a:r>
            <a:r>
              <a:rPr lang="en-US" dirty="0" smtClean="0">
                <a:ea typeface="ＭＳ Ｐゴシック" pitchFamily="-107" charset="-128"/>
                <a:cs typeface="Times New Roman" pitchFamily="-107" charset="0"/>
              </a:rPr>
              <a:t> parameter again.</a:t>
            </a:r>
          </a:p>
          <a:p>
            <a:pPr marL="781050" indent="-609600">
              <a:buFontTx/>
              <a:buAutoNum type="arabicPeriod"/>
            </a:pPr>
            <a:r>
              <a:rPr lang="en-US" dirty="0" smtClean="0">
                <a:ea typeface="ＭＳ Ｐゴシック" pitchFamily="-107" charset="-128"/>
                <a:cs typeface="Times New Roman" pitchFamily="-107" charset="0"/>
              </a:rPr>
              <a:t>Note that the visualization automatically updates without having to hit </a:t>
            </a:r>
            <a:r>
              <a:rPr lang="en-US" dirty="0" smtClean="0">
                <a:latin typeface="Verdana" panose="020B0604030504040204" pitchFamily="34" charset="0"/>
                <a:ea typeface="Verdana" panose="020B0604030504040204" pitchFamily="34" charset="0"/>
                <a:cs typeface="Verdana" panose="020B0604030504040204" pitchFamily="34" charset="0"/>
              </a:rPr>
              <a:t>Apply</a:t>
            </a:r>
            <a:r>
              <a:rPr lang="en-US" dirty="0" smtClean="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xmlns:p14="http://schemas.microsoft.com/office/powerpoint/2010/mai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p>
          <a:p>
            <a:pPr marL="685800" indent="-514350">
              <a:buFont typeface="+mj-lt"/>
              <a:buAutoNum type="arabicPeriod"/>
            </a:pPr>
            <a:r>
              <a:rPr lang="en-US" dirty="0" smtClean="0"/>
              <a:t>Scroll down to the </a:t>
            </a:r>
            <a:r>
              <a:rPr lang="en-US" dirty="0" smtClean="0">
                <a:latin typeface="Verdana"/>
                <a:cs typeface="Verdana"/>
              </a:rPr>
              <a:t>View</a:t>
            </a:r>
            <a:r>
              <a:rPr lang="en-US" dirty="0" smtClean="0"/>
              <a:t> group.</a:t>
            </a:r>
          </a:p>
          <a:p>
            <a:pPr marL="685800" indent="-514350">
              <a:buFont typeface="+mj-lt"/>
              <a:buAutoNum type="arabicPeriod"/>
            </a:pPr>
            <a:r>
              <a:rPr lang="en-US" dirty="0" smtClean="0"/>
              <a:t>Turn on the </a:t>
            </a:r>
            <a:r>
              <a:rPr lang="en-US" dirty="0" smtClean="0">
                <a:latin typeface="Verdana" panose="020B0604030504040204" pitchFamily="34" charset="0"/>
                <a:ea typeface="Verdana" panose="020B0604030504040204" pitchFamily="34" charset="0"/>
                <a:cs typeface="Verdana" panose="020B0604030504040204" pitchFamily="34" charset="0"/>
              </a:rPr>
              <a:t>Axis Grid</a:t>
            </a:r>
            <a:r>
              <a:rPr lang="en-US" dirty="0" smtClean="0"/>
              <a:t>.</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a:t>
            </a:r>
            <a:r>
              <a:rPr lang="en-US" dirty="0" err="1" smtClean="0">
                <a:ea typeface="ＭＳ Ｐゴシック" pitchFamily="-107" charset="-128"/>
              </a:rPr>
              <a:t>ParaView</a:t>
            </a:r>
            <a:r>
              <a:rPr lang="en-US" dirty="0" smtClean="0">
                <a:ea typeface="ＭＳ Ｐゴシック" pitchFamily="-107" charset="-128"/>
              </a:rPr>
              <a:t> 5.2.</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Installer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Color Palette</a:t>
            </a:r>
          </a:p>
        </p:txBody>
      </p:sp>
      <p:sp>
        <p:nvSpPr>
          <p:cNvPr id="3" name="Content Placeholder 2"/>
          <p:cNvSpPr>
            <a:spLocks noGrp="1"/>
          </p:cNvSpPr>
          <p:nvPr>
            <p:ph idx="1"/>
          </p:nvPr>
        </p:nvSpPr>
        <p:spPr/>
        <p:txBody>
          <a:bodyPr/>
          <a:lstStyle/>
          <a:p>
            <a:pPr marL="685800" indent="-514350">
              <a:buFont typeface="+mj-lt"/>
              <a:buAutoNum type="arabicPeriod"/>
            </a:pPr>
            <a:r>
              <a:rPr lang="en-US" dirty="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a:p>
          <a:p>
            <a:pPr marL="685800" indent="-514350">
              <a:buFont typeface="+mj-lt"/>
              <a:buAutoNum type="arabicPeriod"/>
            </a:pPr>
            <a:r>
              <a:rPr lang="en-US" dirty="0"/>
              <a:t>Click the color palette button       and change the colors.</a:t>
            </a:r>
          </a:p>
          <a:p>
            <a:pPr marL="685800" indent="-514350">
              <a:buFont typeface="+mj-lt"/>
              <a:buAutoNum type="arabicPeriod"/>
            </a:pPr>
            <a:endParaRPr lang="en-US" dirty="0"/>
          </a:p>
          <a:p>
            <a:pPr marL="685800" indent="-514350">
              <a:buFont typeface="+mj-lt"/>
              <a:buAutoNum type="arabicPeriod"/>
            </a:pPr>
            <a:r>
              <a:rPr lang="en-US" dirty="0"/>
              <a:t>Try several color palettes.</a:t>
            </a:r>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6" name="Picture 5"/>
          <p:cNvPicPr>
            <a:picLocks noChangeAspect="1"/>
          </p:cNvPicPr>
          <p:nvPr/>
        </p:nvPicPr>
        <p:blipFill>
          <a:blip r:embed="rId4"/>
          <a:stretch>
            <a:fillRect/>
          </a:stretch>
        </p:blipFill>
        <p:spPr>
          <a:xfrm>
            <a:off x="6705600" y="3695700"/>
            <a:ext cx="603152" cy="685800"/>
          </a:xfrm>
          <a:prstGeom prst="rect">
            <a:avLst/>
          </a:prstGeom>
        </p:spPr>
      </p:pic>
      <p:pic>
        <p:nvPicPr>
          <p:cNvPr id="7" name="Picture 6"/>
          <p:cNvPicPr>
            <a:picLocks noChangeAspect="1"/>
          </p:cNvPicPr>
          <p:nvPr/>
        </p:nvPicPr>
        <p:blipFill rotWithShape="1">
          <a:blip r:embed="rId5"/>
          <a:srcRect l="-388" t="5599" r="24459" b="88140"/>
          <a:stretch/>
        </p:blipFill>
        <p:spPr>
          <a:xfrm>
            <a:off x="3810000" y="4867275"/>
            <a:ext cx="5105400" cy="247650"/>
          </a:xfrm>
          <a:prstGeom prst="rect">
            <a:avLst/>
          </a:prstGeom>
        </p:spPr>
      </p:pic>
      <p:cxnSp>
        <p:nvCxnSpPr>
          <p:cNvPr id="9" name="Straight Arrow Connector 8"/>
          <p:cNvCxnSpPr/>
          <p:nvPr/>
        </p:nvCxnSpPr>
        <p:spPr bwMode="auto">
          <a:xfrm flipH="1">
            <a:off x="6172200" y="4381500"/>
            <a:ext cx="762000" cy="4953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834729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419" y="1524000"/>
            <a:ext cx="4318381" cy="5334000"/>
          </a:xfrm>
          <a:prstGeom prst="rect">
            <a:avLst/>
          </a:prstGeom>
        </p:spPr>
      </p:pic>
      <p:sp>
        <p:nvSpPr>
          <p:cNvPr id="3" name="TextBox 2"/>
          <p:cNvSpPr txBox="1"/>
          <p:nvPr/>
        </p:nvSpPr>
        <p:spPr>
          <a:xfrm>
            <a:off x="609600" y="2133600"/>
            <a:ext cx="3862468" cy="461665"/>
          </a:xfrm>
          <a:prstGeom prst="rect">
            <a:avLst/>
          </a:prstGeom>
          <a:noFill/>
        </p:spPr>
        <p:txBody>
          <a:bodyPr wrap="none" rtlCol="0">
            <a:spAutoFit/>
          </a:bodyPr>
          <a:lstStyle/>
          <a:p>
            <a:r>
              <a:rPr lang="en-US" dirty="0" smtClean="0"/>
              <a:t>→ </a:t>
            </a:r>
            <a:r>
              <a:rPr lang="en-US" dirty="0" smtClean="0">
                <a:latin typeface="Verdana" panose="020B0604030504040204" pitchFamily="34" charset="0"/>
                <a:ea typeface="Verdana" panose="020B0604030504040204" pitchFamily="34" charset="0"/>
                <a:cs typeface="Verdana" panose="020B0604030504040204" pitchFamily="34" charset="0"/>
              </a:rPr>
              <a:t>Edit Current Palette…</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3"/>
          <a:stretch>
            <a:fillRect/>
          </a:stretch>
        </p:blipFill>
        <p:spPr>
          <a:xfrm>
            <a:off x="82648" y="2057400"/>
            <a:ext cx="603152" cy="685800"/>
          </a:xfrm>
          <a:prstGeom prst="rect">
            <a:avLst/>
          </a:prstGeom>
        </p:spPr>
      </p:pic>
    </p:spTree>
    <p:extLst>
      <p:ext uri="{BB962C8B-B14F-4D97-AF65-F5344CB8AC3E}">
        <p14:creationId xmlns:p14="http://schemas.microsoft.com/office/powerpoint/2010/main" val="13677471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smtClean="0">
                <a:solidFill>
                  <a:srgbClr val="FF0000"/>
                </a:solidFill>
              </a:rPr>
              <a:t>Toggle</a:t>
            </a:r>
          </a:p>
          <a:p>
            <a:pPr algn="ctr"/>
            <a:r>
              <a:rPr lang="en-US" dirty="0" smtClean="0">
                <a:solidFill>
                  <a:srgbClr val="FF0000"/>
                </a:solidFill>
              </a:rPr>
              <a:t>Advanced</a:t>
            </a:r>
          </a:p>
          <a:p>
            <a:pPr algn="ctr"/>
            <a:r>
              <a:rPr lang="en-US" dirty="0" smtClean="0">
                <a:solidFill>
                  <a:srgbClr val="FF0000"/>
                </a:solidFill>
              </a:rPr>
              <a:t>Properties</a:t>
            </a:r>
            <a:endParaRPr lang="en-US" dirty="0">
              <a:solidFill>
                <a:srgbClr val="FF0000"/>
              </a:solidFill>
            </a:endParaRP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smtClean="0">
                <a:solidFill>
                  <a:srgbClr val="FF0000"/>
                </a:solidFill>
              </a:rPr>
              <a:t>Search</a:t>
            </a:r>
          </a:p>
          <a:p>
            <a:pPr algn="ctr"/>
            <a:r>
              <a:rPr lang="en-US" dirty="0" smtClean="0">
                <a:solidFill>
                  <a:srgbClr val="FF0000"/>
                </a:solidFill>
              </a:rPr>
              <a:t>Properties</a:t>
            </a:r>
            <a:endParaRPr lang="en-US" dirty="0">
              <a:solidFill>
                <a:srgbClr val="FF0000"/>
              </a:solidFill>
            </a:endParaRP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Tree>
    <p:extLst>
      <p:ext uri="{BB962C8B-B14F-4D97-AF65-F5344CB8AC3E}">
        <p14:creationId xmlns:p14="http://schemas.microsoft.com/office/powerpoint/2010/main" val="1049004691"/>
      </p:ext>
    </p:extLst>
  </p:cSld>
  <p:clrMapOvr>
    <a:masterClrMapping/>
  </p:clrMapOvr>
  <p:transition xmlns:p14="http://schemas.microsoft.com/office/powerpoint/2010/mai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smtClean="0">
                <a:latin typeface="+mn-lt"/>
              </a:rPr>
              <a:t>Other interesting properties:</a:t>
            </a:r>
          </a:p>
          <a:p>
            <a:pPr marL="457200" indent="-457200">
              <a:buFont typeface="Arial"/>
              <a:buChar char="•"/>
            </a:pPr>
            <a:r>
              <a:rPr lang="en-US" sz="3200" dirty="0" smtClean="0">
                <a:latin typeface="+mn-lt"/>
              </a:rPr>
              <a:t>Axes Grid</a:t>
            </a:r>
          </a:p>
          <a:p>
            <a:pPr marL="457200" indent="-457200">
              <a:buFont typeface="Arial"/>
              <a:buChar char="•"/>
            </a:pPr>
            <a:r>
              <a:rPr lang="en-US" sz="3200" dirty="0" smtClean="0">
                <a:latin typeface="+mn-lt"/>
              </a:rPr>
              <a:t>Opacity</a:t>
            </a:r>
          </a:p>
          <a:p>
            <a:pPr marL="457200" indent="-457200">
              <a:buFont typeface="Arial"/>
              <a:buChar char="•"/>
            </a:pPr>
            <a:r>
              <a:rPr lang="en-US" sz="3200" dirty="0" smtClean="0">
                <a:latin typeface="+mn-lt"/>
              </a:rPr>
              <a:t>Lights</a:t>
            </a:r>
            <a:endParaRPr lang="en-US" sz="3200" dirty="0">
              <a:latin typeface="+mn-lt"/>
            </a:endParaRPr>
          </a:p>
        </p:txBody>
      </p:sp>
    </p:spTree>
    <p:extLst>
      <p:ext uri="{BB962C8B-B14F-4D97-AF65-F5344CB8AC3E}">
        <p14:creationId xmlns:p14="http://schemas.microsoft.com/office/powerpoint/2010/main" val="1928583414"/>
      </p:ext>
    </p:extLst>
  </p:cSld>
  <p:clrMapOvr>
    <a:masterClrMapping/>
  </p:clrMapOvr>
  <p:transition xmlns:p14="http://schemas.microsoft.com/office/powerpoint/2010/mai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a:t>)</a:t>
            </a:r>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p>
          <a:p>
            <a:r>
              <a:rPr lang="en-US" sz="1000" dirty="0" smtClean="0"/>
              <a:t>DDCMD </a:t>
            </a:r>
            <a:r>
              <a:rPr lang="en-US" sz="1000" dirty="0"/>
              <a:t>(.</a:t>
            </a:r>
            <a:r>
              <a:rPr lang="en-US" sz="1000" dirty="0" err="1"/>
              <a:t>ddcmd</a:t>
            </a:r>
            <a:r>
              <a:rPr lang="en-US" sz="1000" dirty="0" smtClean="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smtClean="0"/>
              <a:t>nc</a:t>
            </a:r>
            <a:r>
              <a:rPr lang="en-US" sz="1000" dirty="0" smtClean="0"/>
              <a:t>, .</a:t>
            </a:r>
            <a:r>
              <a:rPr lang="en-US" sz="1000" dirty="0" err="1" smtClean="0"/>
              <a:t>ncdf</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777895920"/>
      </p:ext>
    </p:extLst>
  </p:cSld>
  <p:clrMapOvr>
    <a:masterClrMapping/>
  </p:clrMapOvr>
  <p:transition xmlns:p14="http://schemas.microsoft.com/office/powerpoint/2010/mai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a:p>
            <a:pPr marL="781050" indent="-609600">
              <a:buFontTx/>
              <a:buAutoNum type="arabicPeriod"/>
            </a:pPr>
            <a:r>
              <a:rPr lang="en-US" dirty="0" smtClean="0">
                <a:ea typeface="ＭＳ Ｐゴシック" pitchFamily="-107" charset="-128"/>
              </a:rPr>
              <a:t>Load all data variables.</a:t>
            </a: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58"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20406182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214" y="1524000"/>
            <a:ext cx="3913572" cy="5257800"/>
          </a:xfrm>
          <a:prstGeom prst="rect">
            <a:avLst/>
          </a:prstGeom>
        </p:spPr>
      </p:pic>
    </p:spTree>
    <p:extLst>
      <p:ext uri="{BB962C8B-B14F-4D97-AF65-F5344CB8AC3E}">
        <p14:creationId xmlns:p14="http://schemas.microsoft.com/office/powerpoint/2010/main" val="5254944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381000"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705946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562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17731083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6"/>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Scale Mode</a:t>
            </a:r>
            <a:r>
              <a:rPr lang="en-US" dirty="0" smtClean="0">
                <a:ea typeface="ＭＳ Ｐゴシック" pitchFamily="-107" charset="-128"/>
              </a:rPr>
              <a:t> to </a:t>
            </a:r>
            <a:r>
              <a:rPr lang="en-US" dirty="0" smtClean="0">
                <a:latin typeface="Verdana"/>
                <a:ea typeface="ＭＳ Ｐゴシック" pitchFamily="-107" charset="-128"/>
                <a:cs typeface="Verdana"/>
              </a:rPr>
              <a:t>vector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Click reset      next to </a:t>
            </a:r>
            <a:r>
              <a:rPr lang="en-US" dirty="0" smtClean="0">
                <a:latin typeface="Verdana"/>
                <a:ea typeface="ＭＳ Ｐゴシック" pitchFamily="-107" charset="-128"/>
                <a:cs typeface="Verdana"/>
              </a:rPr>
              <a:t>Scale Factor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 </a:t>
            </a:r>
          </a:p>
          <a:p>
            <a:pPr marL="781050" indent="-609600" algn="just">
              <a:buFontTx/>
              <a:buAutoNum type="arabicPeriod" startAt="6"/>
            </a:pPr>
            <a:r>
              <a:rPr lang="en-US" dirty="0" smtClean="0">
                <a:ea typeface="ＭＳ Ｐゴシック" pitchFamily="-107" charset="-128"/>
              </a:rPr>
              <a:t>Color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Placing 3D Line Widget Endpoints</a:t>
            </a:r>
            <a:endParaRPr lang="en-US" dirty="0"/>
          </a:p>
        </p:txBody>
      </p:sp>
      <p:sp>
        <p:nvSpPr>
          <p:cNvPr id="3" name="Content Placeholder 2"/>
          <p:cNvSpPr>
            <a:spLocks noGrp="1"/>
          </p:cNvSpPr>
          <p:nvPr>
            <p:ph idx="1"/>
          </p:nvPr>
        </p:nvSpPr>
        <p:spPr/>
        <p:txBody>
          <a:bodyPr/>
          <a:lstStyle/>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p</a:t>
            </a:r>
            <a:r>
              <a:rPr lang="en-US" sz="2800" dirty="0" smtClean="0"/>
              <a:t> key to place alternating points.</a:t>
            </a:r>
          </a:p>
          <a:p>
            <a:pPr lvl="1"/>
            <a:r>
              <a:rPr lang="en-US" sz="2800" dirty="0" err="1" smtClean="0">
                <a:latin typeface="Verdana" panose="020B0604030504040204" pitchFamily="34" charset="0"/>
                <a:ea typeface="Verdana" panose="020B0604030504040204" pitchFamily="34" charset="0"/>
                <a:cs typeface="Verdana" panose="020B0604030504040204" pitchFamily="34" charset="0"/>
              </a:rPr>
              <a:t>Ctrl+p</a:t>
            </a:r>
            <a:r>
              <a:rPr lang="en-US" sz="2800" dirty="0" smtClean="0"/>
              <a:t> places at nearest mesh point.</a:t>
            </a:r>
          </a:p>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2</a:t>
            </a:r>
            <a:r>
              <a:rPr lang="en-US" sz="2800" dirty="0" smtClean="0"/>
              <a:t> key to place the start or end point.</a:t>
            </a:r>
          </a:p>
          <a:p>
            <a:pPr lvl="1"/>
            <a:r>
              <a:rPr lang="en-US" sz="2800" dirty="0" smtClean="0">
                <a:latin typeface="Verdana" panose="020B0604030504040204" pitchFamily="34" charset="0"/>
                <a:ea typeface="Verdana" panose="020B0604030504040204" pitchFamily="34" charset="0"/>
                <a:cs typeface="Verdana" panose="020B0604030504040204" pitchFamily="34" charset="0"/>
              </a:rPr>
              <a:t>Ctrl+1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Ctrl+2</a:t>
            </a:r>
            <a:r>
              <a:rPr lang="en-US" sz="2800" dirty="0" smtClean="0"/>
              <a:t> places at mesh point.</a:t>
            </a:r>
          </a:p>
          <a:p>
            <a:r>
              <a:rPr lang="en-US" sz="2800" dirty="0" smtClean="0"/>
              <a:t>Drag the endpoints.</a:t>
            </a:r>
          </a:p>
          <a:p>
            <a:pPr lvl="1"/>
            <a:r>
              <a:rPr lang="en-US" sz="2800" dirty="0" smtClean="0"/>
              <a:t>Use </a:t>
            </a:r>
            <a:r>
              <a:rPr lang="en-US" sz="2800" dirty="0" smtClean="0">
                <a:latin typeface="Verdana" panose="020B0604030504040204" pitchFamily="34" charset="0"/>
                <a:ea typeface="Verdana" panose="020B0604030504040204" pitchFamily="34" charset="0"/>
                <a:cs typeface="Verdana" panose="020B0604030504040204" pitchFamily="34" charset="0"/>
              </a:rPr>
              <a:t>x</a:t>
            </a:r>
            <a:r>
              <a:rPr lang="en-US" sz="2800" dirty="0" smtClean="0"/>
              <a:t>, </a:t>
            </a:r>
            <a:r>
              <a:rPr lang="en-US" sz="2800" dirty="0" smtClean="0">
                <a:latin typeface="Verdana" panose="020B0604030504040204" pitchFamily="34" charset="0"/>
                <a:ea typeface="Verdana" panose="020B0604030504040204" pitchFamily="34" charset="0"/>
                <a:cs typeface="Verdana" panose="020B0604030504040204" pitchFamily="34" charset="0"/>
              </a:rPr>
              <a:t>y</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z</a:t>
            </a:r>
            <a:r>
              <a:rPr lang="en-US" sz="2800" dirty="0" smtClean="0"/>
              <a:t> key to constrain to axis.</a:t>
            </a:r>
          </a:p>
          <a:p>
            <a:r>
              <a:rPr lang="en-US" sz="2800" dirty="0" smtClean="0"/>
              <a:t>Use widgets in Properties panel</a:t>
            </a:r>
          </a:p>
          <a:p>
            <a:pPr lvl="1"/>
            <a:r>
              <a:rPr lang="en-US" sz="2800" dirty="0" smtClean="0"/>
              <a:t>E.g. Use </a:t>
            </a:r>
            <a:r>
              <a:rPr lang="en-US" sz="2800" dirty="0" smtClean="0">
                <a:latin typeface="Verdana" panose="020B0604030504040204" pitchFamily="34" charset="0"/>
                <a:ea typeface="Verdana" panose="020B0604030504040204" pitchFamily="34" charset="0"/>
                <a:cs typeface="Verdana" panose="020B0604030504040204" pitchFamily="34" charset="0"/>
              </a:rPr>
              <a:t>Z Axis</a:t>
            </a:r>
            <a:r>
              <a:rPr lang="en-US" sz="2800" dirty="0" smtClean="0"/>
              <a:t> button and then edit points to place from (0,0,0) to (0, 0, 10).</a:t>
            </a:r>
            <a:endParaRPr lang="en-US" sz="2800" dirty="0"/>
          </a:p>
        </p:txBody>
      </p:sp>
    </p:spTree>
    <p:extLst>
      <p:ext uri="{BB962C8B-B14F-4D97-AF65-F5344CB8AC3E}">
        <p14:creationId xmlns:p14="http://schemas.microsoft.com/office/powerpoint/2010/main" val="3382080593"/>
      </p:ext>
    </p:extLst>
  </p:cSld>
  <p:clrMapOvr>
    <a:masterClrMapping/>
  </p:clrMapOvr>
  <p:transition xmlns:p14="http://schemas.microsoft.com/office/powerpoint/2010/mai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40541371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~100K times per year.</a:t>
            </a:r>
          </a:p>
          <a:p>
            <a:r>
              <a:rPr lang="en-US" dirty="0" err="1" smtClean="0">
                <a:ea typeface="ＭＳ Ｐゴシック" pitchFamily="-107" charset="-128"/>
              </a:rPr>
              <a:t>HPCwire</a:t>
            </a:r>
            <a:r>
              <a:rPr lang="en-US" dirty="0" smtClean="0">
                <a:ea typeface="ＭＳ Ｐゴシック" pitchFamily="-107" charset="-128"/>
              </a:rPr>
              <a:t> Editors’ Choice 2010 and </a:t>
            </a:r>
            <a:r>
              <a:rPr lang="en-US" dirty="0" err="1" smtClean="0">
                <a:ea typeface="ＭＳ Ｐゴシック" pitchFamily="-107" charset="-128"/>
              </a:rPr>
              <a:t>HPCwire</a:t>
            </a:r>
            <a:r>
              <a:rPr lang="en-US" dirty="0" smtClean="0">
                <a:ea typeface="ＭＳ Ｐゴシック" pitchFamily="-107" charset="-128"/>
              </a:rPr>
              <a:t> Readers’ Choice 2010/2012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Apply</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smtClean="0"/>
              <a:t>Rainbow Colors: Never Use Them</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Pretty</a:t>
            </a:r>
          </a:p>
          <a:p>
            <a:r>
              <a:rPr lang="en-US" dirty="0" smtClean="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Garish</a:t>
            </a:r>
          </a:p>
          <a:p>
            <a:r>
              <a:rPr lang="en-US" dirty="0" smtClean="0"/>
              <a:t>Bad for color blindness</a:t>
            </a:r>
          </a:p>
          <a:p>
            <a:r>
              <a:rPr lang="en-US" dirty="0" smtClean="0"/>
              <a:t>No implicit order</a:t>
            </a:r>
          </a:p>
          <a:p>
            <a:r>
              <a:rPr lang="en-US" dirty="0" smtClean="0"/>
              <a:t>Not perceptually even</a:t>
            </a:r>
            <a:endParaRPr lang="en-US" dirty="0"/>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Color Deficiencies</a:t>
            </a:r>
            <a:endParaRPr lang="en-US" dirty="0"/>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rgbClr val="00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smtClean="0"/>
              <a:t>Rainbow: Perceptually Uneven</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smtClean="0"/>
              <a:t>Blue</a:t>
            </a:r>
            <a:endParaRPr lang="en-US" dirty="0"/>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smtClean="0"/>
              <a:t>Cyan</a:t>
            </a:r>
            <a:endParaRPr lang="en-US" dirty="0"/>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smtClean="0"/>
              <a:t>Green</a:t>
            </a:r>
            <a:endParaRPr lang="en-US" dirty="0"/>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smtClean="0"/>
              <a:t>Yellow</a:t>
            </a:r>
            <a:endParaRPr lang="en-US" dirty="0"/>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smtClean="0"/>
              <a:t>Orange</a:t>
            </a:r>
            <a:endParaRPr lang="en-US" dirty="0"/>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smtClean="0"/>
              <a:t>Red</a:t>
            </a:r>
            <a:endParaRPr lang="en-US" dirty="0"/>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a:t>
            </a:r>
            <a:r>
              <a:rPr lang="en-US" dirty="0" smtClean="0">
                <a:ea typeface="ＭＳ Ｐゴシック" pitchFamily="-107" charset="-128"/>
              </a:rPr>
              <a:t>usage</a:t>
            </a:r>
            <a:r>
              <a:rPr lang="en-US" dirty="0">
                <a:ea typeface="ＭＳ Ｐゴシック" pitchFamily="-107" charset="-128"/>
              </a:rPr>
              <a:t>:</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r>
              <a:rPr lang="en-US" dirty="0" smtClean="0">
                <a:ea typeface="ＭＳ Ｐゴシック" pitchFamily="-107" charset="-128"/>
              </a:rPr>
              <a:t>).</a:t>
            </a:r>
          </a:p>
          <a:p>
            <a:pPr lvl="1"/>
            <a:r>
              <a:rPr lang="en-US" dirty="0" smtClean="0"/>
              <a:t>6.33 billion unstructured cells in Catalyst (2016).</a:t>
            </a:r>
            <a:endParaRPr lang="en-US" dirty="0"/>
          </a:p>
        </p:txBody>
      </p:sp>
    </p:spTree>
    <p:extLst>
      <p:ext uri="{BB962C8B-B14F-4D97-AF65-F5344CB8AC3E}">
        <p14:creationId xmlns:p14="http://schemas.microsoft.com/office/powerpoint/2010/main" val="31926434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Set a custom range.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36055</TotalTime>
  <Words>8747</Words>
  <Application>Microsoft Macintosh PowerPoint</Application>
  <PresentationFormat>On-screen Show (4:3)</PresentationFormat>
  <Paragraphs>1633</Paragraphs>
  <Slides>246</Slides>
  <Notes>167</Notes>
  <HiddenSlides>4</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246</vt:i4>
      </vt:variant>
    </vt:vector>
  </HeadingPairs>
  <TitlesOfParts>
    <vt:vector size="248" baseType="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Using Auto Apply</vt:lpstr>
      <vt:lpstr>Display Properties</vt:lpstr>
      <vt:lpstr>Change Render Properties</vt:lpstr>
      <vt:lpstr>Render View Options</vt:lpstr>
      <vt:lpstr>Change Render Properties</vt:lpstr>
      <vt:lpstr>Changing the Color Palette</vt:lpstr>
      <vt:lpstr>Color Palettes</vt:lpstr>
      <vt:lpstr>Advanced Properties</vt:lpstr>
      <vt:lpstr>Searching Properties</vt:lpstr>
      <vt:lpstr>Searching Properties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Volume Rendering +  Surface Geometry</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Exercise: Batch Parallel</vt:lpstr>
      <vt:lpstr>Batch Parallel Processing</vt:lpstr>
      <vt:lpstr>Interactive Parallel Processing</vt:lpstr>
      <vt:lpstr>Exercise: Local Interactive Parallel </vt:lpstr>
      <vt:lpstr>Interactive Parallel Processing</vt:lpstr>
      <vt:lpstr>Interactive Parallel Processing</vt:lpstr>
      <vt:lpstr>Exercise: Interactive Parallel Processing (locally)</vt:lpstr>
      <vt:lpstr>Exercise: Try a Remote  Server Configuration</vt:lpstr>
      <vt:lpstr>Try a Remote Server Configuration</vt:lpstr>
      <vt:lpstr>Try a Remote Server Configuration</vt:lpstr>
      <vt:lpstr>Try a Remote Server Configuration</vt:lpstr>
      <vt:lpstr>Try a Remote Server Configuration</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Memory Inspector</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 Adding in Writers</vt:lpstr>
      <vt:lpstr>In Situ Exercise –  Exporting the Script</vt:lpstr>
      <vt:lpstr>In Situ Exercise – Select Inputs</vt:lpstr>
      <vt:lpstr>In Situ Exercise – Specify Renderings</vt:lpstr>
      <vt:lpstr>In Situ Exercise – Save the Script</vt:lpstr>
      <vt:lpstr>In Situ Exercise</vt:lpstr>
      <vt:lpstr>ParaView Catalyst Possibilities</vt:lpstr>
      <vt:lpstr>Want to Learn More?</vt:lpstr>
      <vt:lpstr>ParaView and the Web</vt:lpstr>
      <vt:lpstr>PowerPoint Presentation</vt:lpstr>
      <vt:lpstr>PowerPoint Presentation</vt:lpstr>
      <vt:lpstr>ParaViewWeb applications</vt:lpstr>
      <vt:lpstr>PowerPoint Presentation</vt:lpstr>
      <vt:lpstr>PowerPoint Presentation</vt:lpstr>
      <vt:lpstr>DataViewer</vt:lpstr>
      <vt:lpstr>PowerPoint Presentation</vt:lpstr>
      <vt:lpstr>PowerPoint Presentation</vt:lpstr>
      <vt:lpstr>Web Exercise -  Local Visualizer App</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David DeMarle</cp:lastModifiedBy>
  <cp:revision>429</cp:revision>
  <cp:lastPrinted>2016-11-07T23:36:26Z</cp:lastPrinted>
  <dcterms:created xsi:type="dcterms:W3CDTF">2010-07-16T17:07:32Z</dcterms:created>
  <dcterms:modified xsi:type="dcterms:W3CDTF">2016-11-14T22:05:08Z</dcterms:modified>
</cp:coreProperties>
</file>